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47" r:id="rId5"/>
    <p:sldMasterId id="2147483795" r:id="rId6"/>
  </p:sldMasterIdLst>
  <p:notesMasterIdLst>
    <p:notesMasterId r:id="rId37"/>
  </p:notesMasterIdLst>
  <p:sldIdLst>
    <p:sldId id="257" r:id="rId7"/>
    <p:sldId id="258" r:id="rId8"/>
    <p:sldId id="259" r:id="rId9"/>
    <p:sldId id="268" r:id="rId10"/>
    <p:sldId id="334" r:id="rId11"/>
    <p:sldId id="275" r:id="rId12"/>
    <p:sldId id="277" r:id="rId13"/>
    <p:sldId id="262" r:id="rId14"/>
    <p:sldId id="263" r:id="rId15"/>
    <p:sldId id="291" r:id="rId16"/>
    <p:sldId id="292" r:id="rId17"/>
    <p:sldId id="293" r:id="rId18"/>
    <p:sldId id="296" r:id="rId19"/>
    <p:sldId id="297" r:id="rId20"/>
    <p:sldId id="349" r:id="rId21"/>
    <p:sldId id="325" r:id="rId22"/>
    <p:sldId id="339" r:id="rId23"/>
    <p:sldId id="342" r:id="rId24"/>
    <p:sldId id="352" r:id="rId25"/>
    <p:sldId id="345" r:id="rId26"/>
    <p:sldId id="300" r:id="rId27"/>
    <p:sldId id="304" r:id="rId28"/>
    <p:sldId id="307" r:id="rId29"/>
    <p:sldId id="308" r:id="rId30"/>
    <p:sldId id="309" r:id="rId31"/>
    <p:sldId id="310" r:id="rId32"/>
    <p:sldId id="315" r:id="rId33"/>
    <p:sldId id="347" r:id="rId34"/>
    <p:sldId id="301" r:id="rId35"/>
    <p:sldId id="34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8" autoAdjust="0"/>
    <p:restoredTop sz="77146" autoAdjust="0"/>
  </p:normalViewPr>
  <p:slideViewPr>
    <p:cSldViewPr snapToGrid="0">
      <p:cViewPr varScale="1">
        <p:scale>
          <a:sx n="73" d="100"/>
          <a:sy n="73" d="100"/>
        </p:scale>
        <p:origin x="3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AA54-3315-4181-97CD-84CFB7248401}" type="datetimeFigureOut">
              <a:rPr lang="en-CA" smtClean="0"/>
              <a:t>22/07/2019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2E9E-3CD1-490C-BD94-625F915FD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82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456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76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46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068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97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783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92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589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25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311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8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308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9D55F-B2BA-4157-90B4-9179963C148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55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824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61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522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316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547F-0946-B447-97BC-7CA2CCCD459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97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restore recognition and killing of reactivated latently infected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547F-0946-B447-97BC-7CA2CCCD459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69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>
                <a:solidFill>
                  <a:prstClr val="black"/>
                </a:solidFill>
              </a:rPr>
              <a:pPr/>
              <a:t>28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5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79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0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03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EB3937-C813-44C4-B858-184D8A1CDF29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6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49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.</a:t>
            </a: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2E9E-3CD1-490C-BD94-625F915FDF1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67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0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8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6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9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9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4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F318-2225-4DFD-A1BB-0AD5694AC7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16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BA89-0694-4326-9490-EF2105A45C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12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6E95-EFBD-4EF8-B5EB-64EA32209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2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9904-29B6-49C1-AB19-41B9B69371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7E53-D0A2-4EE6-954C-1834271A82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64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026B-1D96-448A-8C7D-855061ADAC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7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F9D9-5CD7-43B9-ADF5-5EFD5881B6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1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BB435-A1AC-4A9E-B83C-5C09CFEB7D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9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7D4C-FE36-4073-B738-B4B9A02DD1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2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18E2-4BF1-4948-87C7-4E03113CCD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6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C94A-11B0-4D5A-A186-3259B23CC4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07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0C89-02C9-4F60-96C1-0AC4F66505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05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8BB8-5CA4-471B-A1B0-0EAB566925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42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59ED-78B8-44FA-B9E6-5F2B5F000B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99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86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7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1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28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10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0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0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86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1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7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00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3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95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66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36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67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15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75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29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0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0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2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6EE86-FC66-4E3F-B186-E205DC6B145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A3FFB8-FCCC-C047-B523-B57A664F8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7EA977-E02C-7744-9A7E-11CFA2D8F7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249876-F3C3-4094-B324-6971C75803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71A279-892D-4635-BA6A-AA71350B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2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29843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Targeting the interplay between myeloid cells and CD4+ T-Cells for HIV cure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00605"/>
            <a:ext cx="8534400" cy="1030535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Éric A. Cohen PhD, FRSC</a:t>
            </a:r>
          </a:p>
          <a:p>
            <a:r>
              <a:rPr lang="en-US" dirty="0" smtClean="0"/>
              <a:t>Lead Investigator, Canadian HIV Cure Enterprise (</a:t>
            </a:r>
            <a:r>
              <a:rPr lang="en-US" dirty="0" err="1" smtClean="0"/>
              <a:t>CanCURE</a:t>
            </a:r>
            <a:r>
              <a:rPr lang="en-US" dirty="0" smtClean="0"/>
              <a:t>), Montreal Clinical Research Institute (IRCM), </a:t>
            </a:r>
            <a:r>
              <a:rPr lang="en-US" dirty="0" err="1" smtClean="0"/>
              <a:t>Université</a:t>
            </a:r>
            <a:r>
              <a:rPr lang="en-US" dirty="0" smtClean="0"/>
              <a:t> de Montréal, Montreal, Canada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55" y="5057519"/>
            <a:ext cx="275713" cy="275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5005778"/>
            <a:ext cx="141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cancurehiv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477027"/>
            <a:ext cx="8534400" cy="57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448531"/>
            <a:ext cx="2801223" cy="1089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591" y="73004"/>
            <a:ext cx="1568232" cy="1560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294" y="489172"/>
            <a:ext cx="1882214" cy="7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dirty="0" smtClean="0"/>
              <a:t>End-of-life HIV </a:t>
            </a:r>
            <a:r>
              <a:rPr lang="fr-CA" sz="4400" dirty="0" err="1"/>
              <a:t>r</a:t>
            </a:r>
            <a:r>
              <a:rPr lang="fr-CA" sz="4400" dirty="0" err="1" smtClean="0"/>
              <a:t>esearch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fr-CA" dirty="0" err="1" smtClean="0"/>
              <a:t>Medical</a:t>
            </a:r>
            <a:r>
              <a:rPr lang="fr-CA" dirty="0" smtClean="0"/>
              <a:t> Assistance in </a:t>
            </a:r>
            <a:r>
              <a:rPr lang="fr-CA" dirty="0" err="1" smtClean="0"/>
              <a:t>Death</a:t>
            </a:r>
            <a:r>
              <a:rPr lang="fr-CA" dirty="0" smtClean="0"/>
              <a:t> (</a:t>
            </a:r>
            <a:r>
              <a:rPr lang="fr-CA" dirty="0" err="1" smtClean="0"/>
              <a:t>MAiD</a:t>
            </a:r>
            <a:r>
              <a:rPr lang="fr-CA" dirty="0" smtClean="0"/>
              <a:t>) has been </a:t>
            </a:r>
            <a:r>
              <a:rPr lang="fr-CA" dirty="0" err="1" smtClean="0"/>
              <a:t>legal</a:t>
            </a:r>
            <a:r>
              <a:rPr lang="fr-CA" dirty="0" smtClean="0"/>
              <a:t> in Canada </a:t>
            </a:r>
            <a:r>
              <a:rPr lang="fr-CA" dirty="0" err="1" smtClean="0"/>
              <a:t>since</a:t>
            </a:r>
            <a:r>
              <a:rPr lang="fr-CA" dirty="0" smtClean="0"/>
              <a:t> </a:t>
            </a:r>
            <a:r>
              <a:rPr lang="fr-CA" dirty="0" err="1" smtClean="0"/>
              <a:t>June</a:t>
            </a:r>
            <a:r>
              <a:rPr lang="fr-CA" dirty="0" smtClean="0"/>
              <a:t> 2016</a:t>
            </a:r>
          </a:p>
          <a:p>
            <a:pPr>
              <a:buClr>
                <a:srgbClr val="C00000"/>
              </a:buClr>
            </a:pPr>
            <a:r>
              <a:rPr lang="fr-CA" dirty="0" err="1" smtClean="0"/>
              <a:t>Individuals</a:t>
            </a:r>
            <a:r>
              <a:rPr lang="fr-CA" dirty="0" smtClean="0"/>
              <a:t> living </a:t>
            </a:r>
            <a:r>
              <a:rPr lang="fr-CA" dirty="0" err="1" smtClean="0"/>
              <a:t>with</a:t>
            </a:r>
            <a:r>
              <a:rPr lang="fr-CA" dirty="0" smtClean="0"/>
              <a:t> HIV, </a:t>
            </a:r>
            <a:r>
              <a:rPr lang="fr-CA" dirty="0" err="1" smtClean="0"/>
              <a:t>who</a:t>
            </a:r>
            <a:r>
              <a:rPr lang="fr-CA" dirty="0" smtClean="0"/>
              <a:t> have </a:t>
            </a:r>
            <a:r>
              <a:rPr lang="fr-CA" dirty="0" err="1" smtClean="0"/>
              <a:t>also</a:t>
            </a:r>
            <a:r>
              <a:rPr lang="fr-CA" dirty="0" smtClean="0"/>
              <a:t> </a:t>
            </a:r>
            <a:r>
              <a:rPr lang="fr-CA" dirty="0" err="1" smtClean="0"/>
              <a:t>opted</a:t>
            </a:r>
            <a:r>
              <a:rPr lang="fr-CA" dirty="0" smtClean="0"/>
              <a:t> for </a:t>
            </a:r>
            <a:r>
              <a:rPr lang="fr-CA" dirty="0" err="1" smtClean="0"/>
              <a:t>MAiD</a:t>
            </a:r>
            <a:r>
              <a:rPr lang="fr-CA" dirty="0" smtClean="0"/>
              <a:t>, have </a:t>
            </a:r>
            <a:r>
              <a:rPr lang="fr-CA" dirty="0" err="1" smtClean="0"/>
              <a:t>had</a:t>
            </a:r>
            <a:r>
              <a:rPr lang="fr-CA" dirty="0" smtClean="0"/>
              <a:t> the </a:t>
            </a:r>
            <a:r>
              <a:rPr lang="fr-CA" dirty="0" err="1" smtClean="0"/>
              <a:t>opportunity</a:t>
            </a:r>
            <a:r>
              <a:rPr lang="fr-CA" dirty="0" smtClean="0"/>
              <a:t> to </a:t>
            </a:r>
            <a:r>
              <a:rPr lang="fr-CA" dirty="0" err="1" smtClean="0"/>
              <a:t>participate</a:t>
            </a:r>
            <a:r>
              <a:rPr lang="fr-CA" dirty="0" smtClean="0"/>
              <a:t> in post-mortem tissue donations</a:t>
            </a:r>
          </a:p>
          <a:p>
            <a:pPr lvl="1">
              <a:buClr>
                <a:srgbClr val="C00000"/>
              </a:buClr>
            </a:pPr>
            <a:r>
              <a:rPr lang="fr-CA" dirty="0" smtClean="0"/>
              <a:t>Time of </a:t>
            </a:r>
            <a:r>
              <a:rPr lang="fr-CA" dirty="0" err="1" smtClean="0"/>
              <a:t>death</a:t>
            </a:r>
            <a:r>
              <a:rPr lang="fr-CA" dirty="0" smtClean="0"/>
              <a:t> is </a:t>
            </a:r>
            <a:r>
              <a:rPr lang="fr-CA" dirty="0" err="1" smtClean="0"/>
              <a:t>planned</a:t>
            </a:r>
            <a:endParaRPr lang="fr-CA" dirty="0" smtClean="0"/>
          </a:p>
          <a:p>
            <a:pPr lvl="1">
              <a:buClr>
                <a:srgbClr val="C00000"/>
              </a:buClr>
            </a:pPr>
            <a:r>
              <a:rPr lang="fr-CA" dirty="0" err="1" smtClean="0"/>
              <a:t>Clinical</a:t>
            </a:r>
            <a:r>
              <a:rPr lang="fr-CA" dirty="0" smtClean="0"/>
              <a:t> information is </a:t>
            </a:r>
            <a:r>
              <a:rPr lang="fr-CA" dirty="0" err="1" smtClean="0"/>
              <a:t>readily</a:t>
            </a:r>
            <a:r>
              <a:rPr lang="fr-CA" dirty="0" smtClean="0"/>
              <a:t> </a:t>
            </a:r>
            <a:r>
              <a:rPr lang="fr-CA" dirty="0" err="1" smtClean="0"/>
              <a:t>available</a:t>
            </a:r>
            <a:endParaRPr lang="fr-CA" dirty="0" smtClean="0"/>
          </a:p>
          <a:p>
            <a:pPr lvl="1">
              <a:buClr>
                <a:srgbClr val="C00000"/>
              </a:buClr>
            </a:pPr>
            <a:r>
              <a:rPr lang="fr-CA" dirty="0" smtClean="0"/>
              <a:t>Consent for tissue donation </a:t>
            </a:r>
            <a:r>
              <a:rPr lang="fr-CA" dirty="0" err="1" smtClean="0"/>
              <a:t>was</a:t>
            </a:r>
            <a:r>
              <a:rPr lang="fr-CA" dirty="0" smtClean="0"/>
              <a:t> </a:t>
            </a:r>
            <a:r>
              <a:rPr lang="fr-CA" dirty="0" err="1" smtClean="0"/>
              <a:t>collected</a:t>
            </a:r>
            <a:r>
              <a:rPr lang="fr-CA" dirty="0" smtClean="0"/>
              <a:t> </a:t>
            </a:r>
            <a:r>
              <a:rPr lang="fr-CA" dirty="0" err="1" smtClean="0"/>
              <a:t>during</a:t>
            </a:r>
            <a:r>
              <a:rPr lang="fr-CA" dirty="0" smtClean="0"/>
              <a:t> </a:t>
            </a:r>
            <a:r>
              <a:rPr lang="fr-CA" dirty="0" err="1" smtClean="0"/>
              <a:t>consenting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r>
              <a:rPr lang="fr-CA" dirty="0" smtClean="0"/>
              <a:t> for </a:t>
            </a:r>
            <a:r>
              <a:rPr lang="fr-CA" dirty="0" err="1" smtClean="0"/>
              <a:t>MAiD</a:t>
            </a:r>
            <a:endParaRPr lang="fr-CA" dirty="0" smtClean="0"/>
          </a:p>
          <a:p>
            <a:pPr lvl="1">
              <a:buClr>
                <a:srgbClr val="C00000"/>
              </a:buClr>
            </a:pPr>
            <a:r>
              <a:rPr lang="fr-CA" dirty="0" err="1" smtClean="0"/>
              <a:t>Provides</a:t>
            </a:r>
            <a:r>
              <a:rPr lang="fr-CA" dirty="0" smtClean="0"/>
              <a:t> an </a:t>
            </a:r>
            <a:r>
              <a:rPr lang="fr-CA" dirty="0" err="1" smtClean="0"/>
              <a:t>opportunity</a:t>
            </a:r>
            <a:r>
              <a:rPr lang="fr-CA" dirty="0" smtClean="0"/>
              <a:t> for </a:t>
            </a:r>
            <a:r>
              <a:rPr lang="fr-CA" dirty="0" err="1" smtClean="0"/>
              <a:t>research</a:t>
            </a:r>
            <a:r>
              <a:rPr lang="fr-CA" dirty="0" smtClean="0"/>
              <a:t> participation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8290560" y="5775960"/>
            <a:ext cx="398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>
                <a:latin typeface="Franklin Gothic Book" panose="020B0503020102020204" pitchFamily="34" charset="0"/>
              </a:rPr>
              <a:t>Sandstrom</a:t>
            </a:r>
            <a:r>
              <a:rPr lang="fr-CA" dirty="0" smtClean="0">
                <a:latin typeface="Franklin Gothic Book" panose="020B0503020102020204" pitchFamily="34" charset="0"/>
              </a:rPr>
              <a:t> et al. </a:t>
            </a:r>
            <a:r>
              <a:rPr lang="fr-CA" dirty="0">
                <a:latin typeface="Franklin Gothic Book" panose="020B0503020102020204" pitchFamily="34" charset="0"/>
              </a:rPr>
              <a:t>C</a:t>
            </a:r>
            <a:r>
              <a:rPr lang="fr-CA" dirty="0" smtClean="0">
                <a:latin typeface="Franklin Gothic Book" panose="020B0503020102020204" pitchFamily="34" charset="0"/>
              </a:rPr>
              <a:t>lin. Infect. Dis., 2019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77654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smtClean="0"/>
              <a:t>Participant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CA" dirty="0"/>
              <a:t>Virally suppressed for over 11 years (</a:t>
            </a:r>
            <a:r>
              <a:rPr lang="en-CA" dirty="0" err="1"/>
              <a:t>lopinavir</a:t>
            </a:r>
            <a:r>
              <a:rPr lang="en-CA" dirty="0"/>
              <a:t>/ritonavir + </a:t>
            </a:r>
            <a:r>
              <a:rPr lang="en-CA" dirty="0" err="1"/>
              <a:t>tenofovir</a:t>
            </a:r>
            <a:r>
              <a:rPr lang="en-CA" dirty="0"/>
              <a:t>/</a:t>
            </a:r>
            <a:r>
              <a:rPr lang="en-CA" dirty="0" err="1"/>
              <a:t>emtracitabine</a:t>
            </a:r>
            <a:r>
              <a:rPr lang="en-CA" dirty="0"/>
              <a:t>)</a:t>
            </a:r>
          </a:p>
          <a:p>
            <a:pPr>
              <a:buClr>
                <a:srgbClr val="C00000"/>
              </a:buClr>
            </a:pPr>
            <a:r>
              <a:rPr lang="en-CA" dirty="0"/>
              <a:t>No identifiable opportunistic infection/malignancy that would be expected to influence the viral reservoir</a:t>
            </a:r>
          </a:p>
          <a:p>
            <a:pPr>
              <a:buClr>
                <a:srgbClr val="C00000"/>
              </a:buClr>
            </a:pPr>
            <a:r>
              <a:rPr lang="en-CA" dirty="0"/>
              <a:t>Possessed a </a:t>
            </a:r>
            <a:r>
              <a:rPr lang="en-CA" dirty="0" smtClean="0"/>
              <a:t>strong desire </a:t>
            </a:r>
            <a:r>
              <a:rPr lang="en-CA" dirty="0"/>
              <a:t>to contribute to HIV research </a:t>
            </a:r>
          </a:p>
          <a:p>
            <a:pPr marL="0" indent="0">
              <a:buClr>
                <a:srgbClr val="C00000"/>
              </a:buClr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348964" y="5754408"/>
            <a:ext cx="274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T. </a:t>
            </a:r>
            <a:r>
              <a:rPr lang="fr-CA" dirty="0" err="1" smtClean="0">
                <a:latin typeface="Franklin Gothic Book" panose="020B0503020102020204" pitchFamily="34" charset="0"/>
              </a:rPr>
              <a:t>Sandstrom</a:t>
            </a:r>
            <a:r>
              <a:rPr lang="fr-CA" dirty="0" smtClean="0">
                <a:latin typeface="Franklin Gothic Book" panose="020B0503020102020204" pitchFamily="34" charset="0"/>
              </a:rPr>
              <a:t> and J. Angel 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-31097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err="1" smtClean="0"/>
              <a:t>Methodology</a:t>
            </a:r>
            <a:endParaRPr lang="en-CA" sz="4400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422784" y="549682"/>
            <a:ext cx="11527400" cy="4976048"/>
            <a:chOff x="275304" y="549682"/>
            <a:chExt cx="11527400" cy="4976048"/>
          </a:xfrm>
        </p:grpSpPr>
        <p:sp>
          <p:nvSpPr>
            <p:cNvPr id="5" name="Rectangle 4"/>
            <p:cNvSpPr/>
            <p:nvPr/>
          </p:nvSpPr>
          <p:spPr>
            <a:xfrm>
              <a:off x="823135" y="4355275"/>
              <a:ext cx="10979569" cy="94697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121771" tIns="60886" rIns="121771" bIns="60886" rtlCol="0" anchor="ctr"/>
            <a:lstStyle/>
            <a:p>
              <a:pPr marL="0" marR="0" lvl="0" indent="0" algn="ctr" defTabSz="1217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43"/>
            <p:cNvGrpSpPr>
              <a:grpSpLocks noChangeAspect="1"/>
            </p:cNvGrpSpPr>
            <p:nvPr/>
          </p:nvGrpSpPr>
          <p:grpSpPr bwMode="auto">
            <a:xfrm>
              <a:off x="7993879" y="1135156"/>
              <a:ext cx="2059453" cy="4390574"/>
              <a:chOff x="2062" y="1730"/>
              <a:chExt cx="882" cy="2302"/>
            </a:xfrm>
            <a:effectLst/>
          </p:grpSpPr>
          <p:sp>
            <p:nvSpPr>
              <p:cNvPr id="145" name="Freeform 44"/>
              <p:cNvSpPr>
                <a:spLocks noEditPoints="1"/>
              </p:cNvSpPr>
              <p:nvPr/>
            </p:nvSpPr>
            <p:spPr bwMode="auto">
              <a:xfrm>
                <a:off x="2062" y="1730"/>
                <a:ext cx="882" cy="2302"/>
              </a:xfrm>
              <a:custGeom>
                <a:avLst/>
                <a:gdLst>
                  <a:gd name="T0" fmla="*/ 493 w 1120"/>
                  <a:gd name="T1" fmla="*/ 640 h 2926"/>
                  <a:gd name="T2" fmla="*/ 343 w 1120"/>
                  <a:gd name="T3" fmla="*/ 234 h 2926"/>
                  <a:gd name="T4" fmla="*/ 324 w 1120"/>
                  <a:gd name="T5" fmla="*/ 170 h 2926"/>
                  <a:gd name="T6" fmla="*/ 328 w 1120"/>
                  <a:gd name="T7" fmla="*/ 157 h 2926"/>
                  <a:gd name="T8" fmla="*/ 328 w 1120"/>
                  <a:gd name="T9" fmla="*/ 151 h 2926"/>
                  <a:gd name="T10" fmla="*/ 334 w 1120"/>
                  <a:gd name="T11" fmla="*/ 146 h 2926"/>
                  <a:gd name="T12" fmla="*/ 344 w 1120"/>
                  <a:gd name="T13" fmla="*/ 98 h 2926"/>
                  <a:gd name="T14" fmla="*/ 340 w 1120"/>
                  <a:gd name="T15" fmla="*/ 53 h 2926"/>
                  <a:gd name="T16" fmla="*/ 273 w 1120"/>
                  <a:gd name="T17" fmla="*/ 2 h 2926"/>
                  <a:gd name="T18" fmla="*/ 203 w 1120"/>
                  <a:gd name="T19" fmla="*/ 62 h 2926"/>
                  <a:gd name="T20" fmla="*/ 202 w 1120"/>
                  <a:gd name="T21" fmla="*/ 100 h 2926"/>
                  <a:gd name="T22" fmla="*/ 213 w 1120"/>
                  <a:gd name="T23" fmla="*/ 146 h 2926"/>
                  <a:gd name="T24" fmla="*/ 220 w 1120"/>
                  <a:gd name="T25" fmla="*/ 151 h 2926"/>
                  <a:gd name="T26" fmla="*/ 220 w 1120"/>
                  <a:gd name="T27" fmla="*/ 157 h 2926"/>
                  <a:gd name="T28" fmla="*/ 221 w 1120"/>
                  <a:gd name="T29" fmla="*/ 164 h 2926"/>
                  <a:gd name="T30" fmla="*/ 222 w 1120"/>
                  <a:gd name="T31" fmla="*/ 170 h 2926"/>
                  <a:gd name="T32" fmla="*/ 224 w 1120"/>
                  <a:gd name="T33" fmla="*/ 175 h 2926"/>
                  <a:gd name="T34" fmla="*/ 206 w 1120"/>
                  <a:gd name="T35" fmla="*/ 234 h 2926"/>
                  <a:gd name="T36" fmla="*/ 54 w 1120"/>
                  <a:gd name="T37" fmla="*/ 640 h 2926"/>
                  <a:gd name="T38" fmla="*/ 8 w 1120"/>
                  <a:gd name="T39" fmla="*/ 805 h 2926"/>
                  <a:gd name="T40" fmla="*/ 65 w 1120"/>
                  <a:gd name="T41" fmla="*/ 854 h 2926"/>
                  <a:gd name="T42" fmla="*/ 85 w 1120"/>
                  <a:gd name="T43" fmla="*/ 836 h 2926"/>
                  <a:gd name="T44" fmla="*/ 86 w 1120"/>
                  <a:gd name="T45" fmla="*/ 837 h 2926"/>
                  <a:gd name="T46" fmla="*/ 98 w 1120"/>
                  <a:gd name="T47" fmla="*/ 724 h 2926"/>
                  <a:gd name="T48" fmla="*/ 144 w 1120"/>
                  <a:gd name="T49" fmla="*/ 440 h 2926"/>
                  <a:gd name="T50" fmla="*/ 160 w 1120"/>
                  <a:gd name="T51" fmla="*/ 617 h 2926"/>
                  <a:gd name="T52" fmla="*/ 153 w 1120"/>
                  <a:gd name="T53" fmla="*/ 646 h 2926"/>
                  <a:gd name="T54" fmla="*/ 150 w 1120"/>
                  <a:gd name="T55" fmla="*/ 657 h 2926"/>
                  <a:gd name="T56" fmla="*/ 148 w 1120"/>
                  <a:gd name="T57" fmla="*/ 668 h 2926"/>
                  <a:gd name="T58" fmla="*/ 146 w 1120"/>
                  <a:gd name="T59" fmla="*/ 678 h 2926"/>
                  <a:gd name="T60" fmla="*/ 145 w 1120"/>
                  <a:gd name="T61" fmla="*/ 688 h 2926"/>
                  <a:gd name="T62" fmla="*/ 144 w 1120"/>
                  <a:gd name="T63" fmla="*/ 695 h 2926"/>
                  <a:gd name="T64" fmla="*/ 206 w 1120"/>
                  <a:gd name="T65" fmla="*/ 1321 h 2926"/>
                  <a:gd name="T66" fmla="*/ 168 w 1120"/>
                  <a:gd name="T67" fmla="*/ 1407 h 2926"/>
                  <a:gd name="T68" fmla="*/ 200 w 1120"/>
                  <a:gd name="T69" fmla="*/ 1421 h 2926"/>
                  <a:gd name="T70" fmla="*/ 215 w 1120"/>
                  <a:gd name="T71" fmla="*/ 1418 h 2926"/>
                  <a:gd name="T72" fmla="*/ 238 w 1120"/>
                  <a:gd name="T73" fmla="*/ 1422 h 2926"/>
                  <a:gd name="T74" fmla="*/ 244 w 1120"/>
                  <a:gd name="T75" fmla="*/ 1419 h 2926"/>
                  <a:gd name="T76" fmla="*/ 255 w 1120"/>
                  <a:gd name="T77" fmla="*/ 1402 h 2926"/>
                  <a:gd name="T78" fmla="*/ 250 w 1120"/>
                  <a:gd name="T79" fmla="*/ 1046 h 2926"/>
                  <a:gd name="T80" fmla="*/ 298 w 1120"/>
                  <a:gd name="T81" fmla="*/ 1046 h 2926"/>
                  <a:gd name="T82" fmla="*/ 291 w 1120"/>
                  <a:gd name="T83" fmla="*/ 1402 h 2926"/>
                  <a:gd name="T84" fmla="*/ 302 w 1120"/>
                  <a:gd name="T85" fmla="*/ 1419 h 2926"/>
                  <a:gd name="T86" fmla="*/ 309 w 1120"/>
                  <a:gd name="T87" fmla="*/ 1422 h 2926"/>
                  <a:gd name="T88" fmla="*/ 317 w 1120"/>
                  <a:gd name="T89" fmla="*/ 1424 h 2926"/>
                  <a:gd name="T90" fmla="*/ 343 w 1120"/>
                  <a:gd name="T91" fmla="*/ 1421 h 2926"/>
                  <a:gd name="T92" fmla="*/ 369 w 1120"/>
                  <a:gd name="T93" fmla="*/ 1414 h 2926"/>
                  <a:gd name="T94" fmla="*/ 369 w 1120"/>
                  <a:gd name="T95" fmla="*/ 1383 h 2926"/>
                  <a:gd name="T96" fmla="*/ 379 w 1120"/>
                  <a:gd name="T97" fmla="*/ 1026 h 2926"/>
                  <a:gd name="T98" fmla="*/ 402 w 1120"/>
                  <a:gd name="T99" fmla="*/ 692 h 2926"/>
                  <a:gd name="T100" fmla="*/ 402 w 1120"/>
                  <a:gd name="T101" fmla="*/ 684 h 2926"/>
                  <a:gd name="T102" fmla="*/ 400 w 1120"/>
                  <a:gd name="T103" fmla="*/ 674 h 2926"/>
                  <a:gd name="T104" fmla="*/ 398 w 1120"/>
                  <a:gd name="T105" fmla="*/ 663 h 2926"/>
                  <a:gd name="T106" fmla="*/ 395 w 1120"/>
                  <a:gd name="T107" fmla="*/ 651 h 2926"/>
                  <a:gd name="T108" fmla="*/ 393 w 1120"/>
                  <a:gd name="T109" fmla="*/ 640 h 2926"/>
                  <a:gd name="T110" fmla="*/ 391 w 1120"/>
                  <a:gd name="T111" fmla="*/ 632 h 2926"/>
                  <a:gd name="T112" fmla="*/ 392 w 1120"/>
                  <a:gd name="T113" fmla="*/ 535 h 2926"/>
                  <a:gd name="T114" fmla="*/ 416 w 1120"/>
                  <a:gd name="T115" fmla="*/ 593 h 2926"/>
                  <a:gd name="T116" fmla="*/ 458 w 1120"/>
                  <a:gd name="T117" fmla="*/ 837 h 2926"/>
                  <a:gd name="T118" fmla="*/ 461 w 1120"/>
                  <a:gd name="T119" fmla="*/ 837 h 2926"/>
                  <a:gd name="T120" fmla="*/ 462 w 1120"/>
                  <a:gd name="T121" fmla="*/ 836 h 2926"/>
                  <a:gd name="T122" fmla="*/ 504 w 1120"/>
                  <a:gd name="T123" fmla="*/ 816 h 2926"/>
                  <a:gd name="T124" fmla="*/ 328 w 1120"/>
                  <a:gd name="T125" fmla="*/ 151 h 29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20" h="2926">
                    <a:moveTo>
                      <a:pt x="1111" y="1628"/>
                    </a:moveTo>
                    <a:cubicBezTo>
                      <a:pt x="1106" y="1614"/>
                      <a:pt x="1105" y="1598"/>
                      <a:pt x="1100" y="1592"/>
                    </a:cubicBezTo>
                    <a:cubicBezTo>
                      <a:pt x="1095" y="1586"/>
                      <a:pt x="1087" y="1551"/>
                      <a:pt x="1078" y="1539"/>
                    </a:cubicBezTo>
                    <a:cubicBezTo>
                      <a:pt x="1069" y="1528"/>
                      <a:pt x="1035" y="1477"/>
                      <a:pt x="1026" y="1469"/>
                    </a:cubicBezTo>
                    <a:cubicBezTo>
                      <a:pt x="1023" y="1464"/>
                      <a:pt x="1025" y="1444"/>
                      <a:pt x="1021" y="1430"/>
                    </a:cubicBezTo>
                    <a:cubicBezTo>
                      <a:pt x="1017" y="1416"/>
                      <a:pt x="1018" y="1402"/>
                      <a:pt x="1014" y="1386"/>
                    </a:cubicBezTo>
                    <a:cubicBezTo>
                      <a:pt x="1010" y="1369"/>
                      <a:pt x="1010" y="1337"/>
                      <a:pt x="1009" y="1315"/>
                    </a:cubicBezTo>
                    <a:cubicBezTo>
                      <a:pt x="1007" y="1277"/>
                      <a:pt x="1007" y="1129"/>
                      <a:pt x="985" y="1075"/>
                    </a:cubicBezTo>
                    <a:cubicBezTo>
                      <a:pt x="981" y="1058"/>
                      <a:pt x="976" y="1030"/>
                      <a:pt x="977" y="992"/>
                    </a:cubicBezTo>
                    <a:cubicBezTo>
                      <a:pt x="975" y="886"/>
                      <a:pt x="951" y="825"/>
                      <a:pt x="953" y="792"/>
                    </a:cubicBezTo>
                    <a:cubicBezTo>
                      <a:pt x="960" y="744"/>
                      <a:pt x="949" y="693"/>
                      <a:pt x="940" y="653"/>
                    </a:cubicBezTo>
                    <a:cubicBezTo>
                      <a:pt x="921" y="567"/>
                      <a:pt x="879" y="544"/>
                      <a:pt x="860" y="540"/>
                    </a:cubicBezTo>
                    <a:cubicBezTo>
                      <a:pt x="840" y="536"/>
                      <a:pt x="810" y="533"/>
                      <a:pt x="797" y="520"/>
                    </a:cubicBezTo>
                    <a:cubicBezTo>
                      <a:pt x="787" y="512"/>
                      <a:pt x="720" y="481"/>
                      <a:pt x="701" y="479"/>
                    </a:cubicBezTo>
                    <a:cubicBezTo>
                      <a:pt x="651" y="470"/>
                      <a:pt x="660" y="380"/>
                      <a:pt x="660" y="362"/>
                    </a:cubicBezTo>
                    <a:cubicBezTo>
                      <a:pt x="660" y="362"/>
                      <a:pt x="660" y="362"/>
                      <a:pt x="660" y="362"/>
                    </a:cubicBezTo>
                    <a:cubicBezTo>
                      <a:pt x="660" y="362"/>
                      <a:pt x="660" y="362"/>
                      <a:pt x="660" y="362"/>
                    </a:cubicBezTo>
                    <a:cubicBezTo>
                      <a:pt x="661" y="360"/>
                      <a:pt x="661" y="358"/>
                      <a:pt x="662" y="357"/>
                    </a:cubicBezTo>
                    <a:cubicBezTo>
                      <a:pt x="662" y="357"/>
                      <a:pt x="662" y="356"/>
                      <a:pt x="662" y="356"/>
                    </a:cubicBezTo>
                    <a:cubicBezTo>
                      <a:pt x="663" y="355"/>
                      <a:pt x="663" y="353"/>
                      <a:pt x="664" y="351"/>
                    </a:cubicBezTo>
                    <a:cubicBezTo>
                      <a:pt x="664" y="350"/>
                      <a:pt x="664" y="350"/>
                      <a:pt x="664" y="350"/>
                    </a:cubicBezTo>
                    <a:cubicBezTo>
                      <a:pt x="665" y="348"/>
                      <a:pt x="665" y="346"/>
                      <a:pt x="666" y="344"/>
                    </a:cubicBezTo>
                    <a:cubicBezTo>
                      <a:pt x="666" y="344"/>
                      <a:pt x="666" y="344"/>
                      <a:pt x="666" y="343"/>
                    </a:cubicBezTo>
                    <a:cubicBezTo>
                      <a:pt x="666" y="341"/>
                      <a:pt x="667" y="339"/>
                      <a:pt x="667" y="337"/>
                    </a:cubicBezTo>
                    <a:cubicBezTo>
                      <a:pt x="667" y="337"/>
                      <a:pt x="667" y="337"/>
                      <a:pt x="668" y="337"/>
                    </a:cubicBezTo>
                    <a:cubicBezTo>
                      <a:pt x="668" y="334"/>
                      <a:pt x="669" y="332"/>
                      <a:pt x="669" y="330"/>
                    </a:cubicBezTo>
                    <a:cubicBezTo>
                      <a:pt x="669" y="330"/>
                      <a:pt x="669" y="330"/>
                      <a:pt x="669" y="330"/>
                    </a:cubicBezTo>
                    <a:cubicBezTo>
                      <a:pt x="669" y="328"/>
                      <a:pt x="670" y="325"/>
                      <a:pt x="670" y="323"/>
                    </a:cubicBezTo>
                    <a:cubicBezTo>
                      <a:pt x="670" y="323"/>
                      <a:pt x="670" y="323"/>
                      <a:pt x="670" y="323"/>
                    </a:cubicBezTo>
                    <a:cubicBezTo>
                      <a:pt x="671" y="321"/>
                      <a:pt x="671" y="319"/>
                      <a:pt x="671" y="317"/>
                    </a:cubicBezTo>
                    <a:cubicBezTo>
                      <a:pt x="671" y="317"/>
                      <a:pt x="671" y="317"/>
                      <a:pt x="671" y="317"/>
                    </a:cubicBezTo>
                    <a:cubicBezTo>
                      <a:pt x="672" y="315"/>
                      <a:pt x="672" y="313"/>
                      <a:pt x="672" y="312"/>
                    </a:cubicBezTo>
                    <a:cubicBezTo>
                      <a:pt x="672" y="312"/>
                      <a:pt x="672" y="312"/>
                      <a:pt x="672" y="312"/>
                    </a:cubicBezTo>
                    <a:cubicBezTo>
                      <a:pt x="672" y="311"/>
                      <a:pt x="672" y="310"/>
                      <a:pt x="672" y="310"/>
                    </a:cubicBezTo>
                    <a:cubicBezTo>
                      <a:pt x="672" y="310"/>
                      <a:pt x="672" y="310"/>
                      <a:pt x="672" y="310"/>
                    </a:cubicBezTo>
                    <a:cubicBezTo>
                      <a:pt x="674" y="309"/>
                      <a:pt x="676" y="308"/>
                      <a:pt x="679" y="306"/>
                    </a:cubicBezTo>
                    <a:cubicBezTo>
                      <a:pt x="679" y="306"/>
                      <a:pt x="679" y="306"/>
                      <a:pt x="679" y="306"/>
                    </a:cubicBezTo>
                    <a:cubicBezTo>
                      <a:pt x="680" y="305"/>
                      <a:pt x="680" y="305"/>
                      <a:pt x="681" y="305"/>
                    </a:cubicBezTo>
                    <a:cubicBezTo>
                      <a:pt x="681" y="304"/>
                      <a:pt x="681" y="304"/>
                      <a:pt x="681" y="304"/>
                    </a:cubicBezTo>
                    <a:cubicBezTo>
                      <a:pt x="682" y="304"/>
                      <a:pt x="682" y="303"/>
                      <a:pt x="682" y="303"/>
                    </a:cubicBezTo>
                    <a:cubicBezTo>
                      <a:pt x="683" y="303"/>
                      <a:pt x="683" y="302"/>
                      <a:pt x="683" y="302"/>
                    </a:cubicBezTo>
                    <a:cubicBezTo>
                      <a:pt x="683" y="302"/>
                      <a:pt x="684" y="302"/>
                      <a:pt x="684" y="301"/>
                    </a:cubicBezTo>
                    <a:cubicBezTo>
                      <a:pt x="684" y="301"/>
                      <a:pt x="685" y="300"/>
                      <a:pt x="685" y="300"/>
                    </a:cubicBezTo>
                    <a:cubicBezTo>
                      <a:pt x="688" y="296"/>
                      <a:pt x="689" y="291"/>
                      <a:pt x="693" y="286"/>
                    </a:cubicBezTo>
                    <a:cubicBezTo>
                      <a:pt x="696" y="280"/>
                      <a:pt x="695" y="276"/>
                      <a:pt x="698" y="267"/>
                    </a:cubicBezTo>
                    <a:cubicBezTo>
                      <a:pt x="701" y="258"/>
                      <a:pt x="703" y="244"/>
                      <a:pt x="703" y="239"/>
                    </a:cubicBezTo>
                    <a:cubicBezTo>
                      <a:pt x="703" y="233"/>
                      <a:pt x="709" y="218"/>
                      <a:pt x="709" y="211"/>
                    </a:cubicBezTo>
                    <a:cubicBezTo>
                      <a:pt x="709" y="206"/>
                      <a:pt x="707" y="202"/>
                      <a:pt x="705" y="201"/>
                    </a:cubicBezTo>
                    <a:cubicBezTo>
                      <a:pt x="705" y="201"/>
                      <a:pt x="705" y="201"/>
                      <a:pt x="705" y="201"/>
                    </a:cubicBezTo>
                    <a:cubicBezTo>
                      <a:pt x="705" y="201"/>
                      <a:pt x="706" y="201"/>
                      <a:pt x="706" y="200"/>
                    </a:cubicBezTo>
                    <a:cubicBezTo>
                      <a:pt x="706" y="200"/>
                      <a:pt x="706" y="200"/>
                      <a:pt x="706" y="200"/>
                    </a:cubicBezTo>
                    <a:cubicBezTo>
                      <a:pt x="706" y="200"/>
                      <a:pt x="706" y="200"/>
                      <a:pt x="706" y="200"/>
                    </a:cubicBezTo>
                    <a:cubicBezTo>
                      <a:pt x="707" y="200"/>
                      <a:pt x="707" y="199"/>
                      <a:pt x="707" y="199"/>
                    </a:cubicBezTo>
                    <a:cubicBezTo>
                      <a:pt x="707" y="192"/>
                      <a:pt x="704" y="175"/>
                      <a:pt x="705" y="168"/>
                    </a:cubicBezTo>
                    <a:cubicBezTo>
                      <a:pt x="705" y="163"/>
                      <a:pt x="706" y="148"/>
                      <a:pt x="706" y="142"/>
                    </a:cubicBezTo>
                    <a:cubicBezTo>
                      <a:pt x="706" y="131"/>
                      <a:pt x="700" y="120"/>
                      <a:pt x="697" y="110"/>
                    </a:cubicBezTo>
                    <a:cubicBezTo>
                      <a:pt x="694" y="99"/>
                      <a:pt x="694" y="87"/>
                      <a:pt x="691" y="77"/>
                    </a:cubicBezTo>
                    <a:cubicBezTo>
                      <a:pt x="687" y="64"/>
                      <a:pt x="678" y="56"/>
                      <a:pt x="666" y="49"/>
                    </a:cubicBezTo>
                    <a:cubicBezTo>
                      <a:pt x="657" y="44"/>
                      <a:pt x="646" y="43"/>
                      <a:pt x="641" y="35"/>
                    </a:cubicBezTo>
                    <a:cubicBezTo>
                      <a:pt x="638" y="31"/>
                      <a:pt x="641" y="30"/>
                      <a:pt x="635" y="27"/>
                    </a:cubicBezTo>
                    <a:cubicBezTo>
                      <a:pt x="632" y="25"/>
                      <a:pt x="626" y="24"/>
                      <a:pt x="623" y="23"/>
                    </a:cubicBezTo>
                    <a:cubicBezTo>
                      <a:pt x="614" y="21"/>
                      <a:pt x="602" y="16"/>
                      <a:pt x="604" y="5"/>
                    </a:cubicBezTo>
                    <a:cubicBezTo>
                      <a:pt x="591" y="2"/>
                      <a:pt x="570" y="13"/>
                      <a:pt x="559" y="2"/>
                    </a:cubicBezTo>
                    <a:cubicBezTo>
                      <a:pt x="551" y="2"/>
                      <a:pt x="551" y="2"/>
                      <a:pt x="551" y="2"/>
                    </a:cubicBezTo>
                    <a:cubicBezTo>
                      <a:pt x="544" y="4"/>
                      <a:pt x="535" y="3"/>
                      <a:pt x="528" y="0"/>
                    </a:cubicBezTo>
                    <a:cubicBezTo>
                      <a:pt x="525" y="6"/>
                      <a:pt x="511" y="12"/>
                      <a:pt x="503" y="12"/>
                    </a:cubicBezTo>
                    <a:cubicBezTo>
                      <a:pt x="493" y="12"/>
                      <a:pt x="482" y="14"/>
                      <a:pt x="476" y="23"/>
                    </a:cubicBezTo>
                    <a:cubicBezTo>
                      <a:pt x="480" y="22"/>
                      <a:pt x="485" y="20"/>
                      <a:pt x="487" y="23"/>
                    </a:cubicBezTo>
                    <a:cubicBezTo>
                      <a:pt x="461" y="37"/>
                      <a:pt x="429" y="57"/>
                      <a:pt x="426" y="89"/>
                    </a:cubicBezTo>
                    <a:cubicBezTo>
                      <a:pt x="425" y="103"/>
                      <a:pt x="418" y="114"/>
                      <a:pt x="417" y="128"/>
                    </a:cubicBezTo>
                    <a:cubicBezTo>
                      <a:pt x="416" y="142"/>
                      <a:pt x="405" y="149"/>
                      <a:pt x="410" y="163"/>
                    </a:cubicBezTo>
                    <a:cubicBezTo>
                      <a:pt x="409" y="172"/>
                      <a:pt x="412" y="172"/>
                      <a:pt x="412" y="180"/>
                    </a:cubicBezTo>
                    <a:cubicBezTo>
                      <a:pt x="409" y="189"/>
                      <a:pt x="417" y="200"/>
                      <a:pt x="417" y="200"/>
                    </a:cubicBezTo>
                    <a:cubicBezTo>
                      <a:pt x="417" y="200"/>
                      <a:pt x="417" y="200"/>
                      <a:pt x="417" y="200"/>
                    </a:cubicBezTo>
                    <a:cubicBezTo>
                      <a:pt x="416" y="200"/>
                      <a:pt x="415" y="202"/>
                      <a:pt x="414" y="204"/>
                    </a:cubicBezTo>
                    <a:cubicBezTo>
                      <a:pt x="414" y="204"/>
                      <a:pt x="414" y="204"/>
                      <a:pt x="414" y="204"/>
                    </a:cubicBezTo>
                    <a:cubicBezTo>
                      <a:pt x="413" y="205"/>
                      <a:pt x="413" y="205"/>
                      <a:pt x="413" y="206"/>
                    </a:cubicBezTo>
                    <a:cubicBezTo>
                      <a:pt x="413" y="207"/>
                      <a:pt x="413" y="207"/>
                      <a:pt x="413" y="207"/>
                    </a:cubicBezTo>
                    <a:cubicBezTo>
                      <a:pt x="412" y="208"/>
                      <a:pt x="412" y="209"/>
                      <a:pt x="412" y="211"/>
                    </a:cubicBezTo>
                    <a:cubicBezTo>
                      <a:pt x="412" y="218"/>
                      <a:pt x="419" y="233"/>
                      <a:pt x="419" y="239"/>
                    </a:cubicBezTo>
                    <a:cubicBezTo>
                      <a:pt x="419" y="244"/>
                      <a:pt x="420" y="258"/>
                      <a:pt x="424" y="267"/>
                    </a:cubicBezTo>
                    <a:cubicBezTo>
                      <a:pt x="427" y="276"/>
                      <a:pt x="425" y="280"/>
                      <a:pt x="429" y="286"/>
                    </a:cubicBezTo>
                    <a:cubicBezTo>
                      <a:pt x="432" y="291"/>
                      <a:pt x="433" y="296"/>
                      <a:pt x="436" y="300"/>
                    </a:cubicBezTo>
                    <a:cubicBezTo>
                      <a:pt x="437" y="300"/>
                      <a:pt x="437" y="301"/>
                      <a:pt x="437" y="301"/>
                    </a:cubicBezTo>
                    <a:cubicBezTo>
                      <a:pt x="438" y="302"/>
                      <a:pt x="438" y="302"/>
                      <a:pt x="438" y="302"/>
                    </a:cubicBezTo>
                    <a:cubicBezTo>
                      <a:pt x="438" y="302"/>
                      <a:pt x="439" y="303"/>
                      <a:pt x="439" y="303"/>
                    </a:cubicBezTo>
                    <a:cubicBezTo>
                      <a:pt x="439" y="303"/>
                      <a:pt x="440" y="304"/>
                      <a:pt x="440" y="304"/>
                    </a:cubicBezTo>
                    <a:cubicBezTo>
                      <a:pt x="440" y="304"/>
                      <a:pt x="441" y="305"/>
                      <a:pt x="441" y="305"/>
                    </a:cubicBezTo>
                    <a:cubicBezTo>
                      <a:pt x="441" y="305"/>
                      <a:pt x="442" y="306"/>
                      <a:pt x="442" y="306"/>
                    </a:cubicBezTo>
                    <a:cubicBezTo>
                      <a:pt x="442" y="306"/>
                      <a:pt x="443" y="306"/>
                      <a:pt x="443" y="306"/>
                    </a:cubicBezTo>
                    <a:cubicBezTo>
                      <a:pt x="445" y="308"/>
                      <a:pt x="448" y="310"/>
                      <a:pt x="449" y="310"/>
                    </a:cubicBezTo>
                    <a:cubicBezTo>
                      <a:pt x="449" y="310"/>
                      <a:pt x="449" y="310"/>
                      <a:pt x="449" y="310"/>
                    </a:cubicBezTo>
                    <a:cubicBezTo>
                      <a:pt x="449" y="312"/>
                      <a:pt x="450" y="314"/>
                      <a:pt x="450" y="316"/>
                    </a:cubicBezTo>
                    <a:cubicBezTo>
                      <a:pt x="450" y="316"/>
                      <a:pt x="450" y="316"/>
                      <a:pt x="450" y="316"/>
                    </a:cubicBezTo>
                    <a:cubicBezTo>
                      <a:pt x="450" y="317"/>
                      <a:pt x="450" y="318"/>
                      <a:pt x="450" y="319"/>
                    </a:cubicBezTo>
                    <a:cubicBezTo>
                      <a:pt x="450" y="319"/>
                      <a:pt x="450" y="319"/>
                      <a:pt x="450" y="319"/>
                    </a:cubicBezTo>
                    <a:cubicBezTo>
                      <a:pt x="450" y="320"/>
                      <a:pt x="450" y="321"/>
                      <a:pt x="450" y="322"/>
                    </a:cubicBezTo>
                    <a:cubicBezTo>
                      <a:pt x="450" y="322"/>
                      <a:pt x="450" y="322"/>
                      <a:pt x="450" y="322"/>
                    </a:cubicBezTo>
                    <a:cubicBezTo>
                      <a:pt x="450" y="323"/>
                      <a:pt x="451" y="324"/>
                      <a:pt x="451" y="326"/>
                    </a:cubicBezTo>
                    <a:cubicBezTo>
                      <a:pt x="451" y="326"/>
                      <a:pt x="451" y="326"/>
                      <a:pt x="451" y="326"/>
                    </a:cubicBezTo>
                    <a:cubicBezTo>
                      <a:pt x="451" y="327"/>
                      <a:pt x="451" y="328"/>
                      <a:pt x="451" y="329"/>
                    </a:cubicBezTo>
                    <a:cubicBezTo>
                      <a:pt x="451" y="329"/>
                      <a:pt x="451" y="330"/>
                      <a:pt x="451" y="330"/>
                    </a:cubicBezTo>
                    <a:cubicBezTo>
                      <a:pt x="451" y="331"/>
                      <a:pt x="452" y="332"/>
                      <a:pt x="452" y="333"/>
                    </a:cubicBezTo>
                    <a:cubicBezTo>
                      <a:pt x="452" y="333"/>
                      <a:pt x="452" y="333"/>
                      <a:pt x="452" y="334"/>
                    </a:cubicBezTo>
                    <a:cubicBezTo>
                      <a:pt x="452" y="335"/>
                      <a:pt x="452" y="336"/>
                      <a:pt x="452" y="336"/>
                    </a:cubicBezTo>
                    <a:cubicBezTo>
                      <a:pt x="452" y="337"/>
                      <a:pt x="452" y="337"/>
                      <a:pt x="453" y="338"/>
                    </a:cubicBezTo>
                    <a:cubicBezTo>
                      <a:pt x="453" y="339"/>
                      <a:pt x="453" y="339"/>
                      <a:pt x="453" y="340"/>
                    </a:cubicBezTo>
                    <a:cubicBezTo>
                      <a:pt x="453" y="341"/>
                      <a:pt x="453" y="341"/>
                      <a:pt x="453" y="342"/>
                    </a:cubicBezTo>
                    <a:cubicBezTo>
                      <a:pt x="453" y="342"/>
                      <a:pt x="454" y="343"/>
                      <a:pt x="454" y="344"/>
                    </a:cubicBezTo>
                    <a:cubicBezTo>
                      <a:pt x="454" y="344"/>
                      <a:pt x="454" y="345"/>
                      <a:pt x="454" y="345"/>
                    </a:cubicBezTo>
                    <a:cubicBezTo>
                      <a:pt x="454" y="346"/>
                      <a:pt x="454" y="347"/>
                      <a:pt x="454" y="347"/>
                    </a:cubicBezTo>
                    <a:cubicBezTo>
                      <a:pt x="455" y="348"/>
                      <a:pt x="455" y="348"/>
                      <a:pt x="455" y="349"/>
                    </a:cubicBezTo>
                    <a:cubicBezTo>
                      <a:pt x="455" y="349"/>
                      <a:pt x="455" y="350"/>
                      <a:pt x="455" y="351"/>
                    </a:cubicBezTo>
                    <a:cubicBezTo>
                      <a:pt x="455" y="351"/>
                      <a:pt x="456" y="352"/>
                      <a:pt x="456" y="352"/>
                    </a:cubicBezTo>
                    <a:cubicBezTo>
                      <a:pt x="456" y="353"/>
                      <a:pt x="456" y="353"/>
                      <a:pt x="456" y="354"/>
                    </a:cubicBezTo>
                    <a:cubicBezTo>
                      <a:pt x="456" y="354"/>
                      <a:pt x="457" y="355"/>
                      <a:pt x="457" y="355"/>
                    </a:cubicBezTo>
                    <a:cubicBezTo>
                      <a:pt x="457" y="356"/>
                      <a:pt x="457" y="356"/>
                      <a:pt x="457" y="357"/>
                    </a:cubicBezTo>
                    <a:cubicBezTo>
                      <a:pt x="457" y="357"/>
                      <a:pt x="458" y="358"/>
                      <a:pt x="458" y="358"/>
                    </a:cubicBezTo>
                    <a:cubicBezTo>
                      <a:pt x="458" y="359"/>
                      <a:pt x="458" y="359"/>
                      <a:pt x="458" y="359"/>
                    </a:cubicBezTo>
                    <a:cubicBezTo>
                      <a:pt x="459" y="360"/>
                      <a:pt x="459" y="361"/>
                      <a:pt x="459" y="362"/>
                    </a:cubicBezTo>
                    <a:cubicBezTo>
                      <a:pt x="460" y="362"/>
                      <a:pt x="460" y="363"/>
                      <a:pt x="461" y="364"/>
                    </a:cubicBezTo>
                    <a:cubicBezTo>
                      <a:pt x="461" y="365"/>
                      <a:pt x="461" y="365"/>
                      <a:pt x="461" y="366"/>
                    </a:cubicBezTo>
                    <a:cubicBezTo>
                      <a:pt x="461" y="377"/>
                      <a:pt x="463" y="401"/>
                      <a:pt x="459" y="425"/>
                    </a:cubicBezTo>
                    <a:cubicBezTo>
                      <a:pt x="459" y="425"/>
                      <a:pt x="459" y="426"/>
                      <a:pt x="459" y="426"/>
                    </a:cubicBezTo>
                    <a:cubicBezTo>
                      <a:pt x="458" y="427"/>
                      <a:pt x="458" y="427"/>
                      <a:pt x="458" y="427"/>
                    </a:cubicBezTo>
                    <a:cubicBezTo>
                      <a:pt x="454" y="452"/>
                      <a:pt x="443" y="475"/>
                      <a:pt x="420" y="479"/>
                    </a:cubicBezTo>
                    <a:cubicBezTo>
                      <a:pt x="400" y="481"/>
                      <a:pt x="333" y="512"/>
                      <a:pt x="324" y="520"/>
                    </a:cubicBezTo>
                    <a:cubicBezTo>
                      <a:pt x="311" y="533"/>
                      <a:pt x="280" y="536"/>
                      <a:pt x="261" y="540"/>
                    </a:cubicBezTo>
                    <a:cubicBezTo>
                      <a:pt x="241" y="544"/>
                      <a:pt x="200" y="567"/>
                      <a:pt x="180" y="653"/>
                    </a:cubicBezTo>
                    <a:cubicBezTo>
                      <a:pt x="171" y="693"/>
                      <a:pt x="161" y="744"/>
                      <a:pt x="167" y="792"/>
                    </a:cubicBezTo>
                    <a:cubicBezTo>
                      <a:pt x="170" y="825"/>
                      <a:pt x="146" y="886"/>
                      <a:pt x="143" y="992"/>
                    </a:cubicBezTo>
                    <a:cubicBezTo>
                      <a:pt x="144" y="1030"/>
                      <a:pt x="140" y="1058"/>
                      <a:pt x="135" y="1075"/>
                    </a:cubicBezTo>
                    <a:cubicBezTo>
                      <a:pt x="113" y="1129"/>
                      <a:pt x="113" y="1277"/>
                      <a:pt x="112" y="1315"/>
                    </a:cubicBezTo>
                    <a:cubicBezTo>
                      <a:pt x="111" y="1337"/>
                      <a:pt x="111" y="1369"/>
                      <a:pt x="107" y="1386"/>
                    </a:cubicBezTo>
                    <a:cubicBezTo>
                      <a:pt x="103" y="1402"/>
                      <a:pt x="106" y="1416"/>
                      <a:pt x="101" y="1430"/>
                    </a:cubicBezTo>
                    <a:cubicBezTo>
                      <a:pt x="97" y="1444"/>
                      <a:pt x="99" y="1464"/>
                      <a:pt x="96" y="1469"/>
                    </a:cubicBezTo>
                    <a:cubicBezTo>
                      <a:pt x="88" y="1477"/>
                      <a:pt x="53" y="1528"/>
                      <a:pt x="44" y="1539"/>
                    </a:cubicBezTo>
                    <a:cubicBezTo>
                      <a:pt x="36" y="1551"/>
                      <a:pt x="26" y="1586"/>
                      <a:pt x="21" y="1592"/>
                    </a:cubicBezTo>
                    <a:cubicBezTo>
                      <a:pt x="16" y="1598"/>
                      <a:pt x="15" y="1614"/>
                      <a:pt x="9" y="1628"/>
                    </a:cubicBezTo>
                    <a:cubicBezTo>
                      <a:pt x="4" y="1641"/>
                      <a:pt x="0" y="1653"/>
                      <a:pt x="17" y="1652"/>
                    </a:cubicBezTo>
                    <a:cubicBezTo>
                      <a:pt x="31" y="1651"/>
                      <a:pt x="46" y="1627"/>
                      <a:pt x="49" y="1611"/>
                    </a:cubicBezTo>
                    <a:cubicBezTo>
                      <a:pt x="53" y="1609"/>
                      <a:pt x="61" y="1599"/>
                      <a:pt x="70" y="1589"/>
                    </a:cubicBezTo>
                    <a:cubicBezTo>
                      <a:pt x="68" y="1597"/>
                      <a:pt x="74" y="1606"/>
                      <a:pt x="81" y="1633"/>
                    </a:cubicBezTo>
                    <a:cubicBezTo>
                      <a:pt x="81" y="1642"/>
                      <a:pt x="89" y="1665"/>
                      <a:pt x="88" y="1675"/>
                    </a:cubicBezTo>
                    <a:cubicBezTo>
                      <a:pt x="87" y="1686"/>
                      <a:pt x="94" y="1714"/>
                      <a:pt x="97" y="1728"/>
                    </a:cubicBezTo>
                    <a:cubicBezTo>
                      <a:pt x="100" y="1742"/>
                      <a:pt x="113" y="1743"/>
                      <a:pt x="122" y="1739"/>
                    </a:cubicBezTo>
                    <a:cubicBezTo>
                      <a:pt x="122" y="1739"/>
                      <a:pt x="121" y="1751"/>
                      <a:pt x="134" y="1753"/>
                    </a:cubicBezTo>
                    <a:cubicBezTo>
                      <a:pt x="146" y="1755"/>
                      <a:pt x="148" y="1733"/>
                      <a:pt x="148" y="1733"/>
                    </a:cubicBezTo>
                    <a:cubicBezTo>
                      <a:pt x="148" y="1733"/>
                      <a:pt x="148" y="1741"/>
                      <a:pt x="157" y="1742"/>
                    </a:cubicBezTo>
                    <a:cubicBezTo>
                      <a:pt x="171" y="1742"/>
                      <a:pt x="173" y="1715"/>
                      <a:pt x="173" y="1715"/>
                    </a:cubicBezTo>
                    <a:cubicBezTo>
                      <a:pt x="173" y="1715"/>
                      <a:pt x="174" y="1716"/>
                      <a:pt x="174" y="1716"/>
                    </a:cubicBezTo>
                    <a:cubicBezTo>
                      <a:pt x="174" y="1716"/>
                      <a:pt x="174" y="1716"/>
                      <a:pt x="174" y="1716"/>
                    </a:cubicBezTo>
                    <a:cubicBezTo>
                      <a:pt x="174" y="1716"/>
                      <a:pt x="174" y="1717"/>
                      <a:pt x="174" y="1717"/>
                    </a:cubicBezTo>
                    <a:cubicBezTo>
                      <a:pt x="174" y="1716"/>
                      <a:pt x="174" y="1716"/>
                      <a:pt x="174" y="1716"/>
                    </a:cubicBezTo>
                    <a:cubicBezTo>
                      <a:pt x="174" y="1717"/>
                      <a:pt x="174" y="1717"/>
                      <a:pt x="174" y="1717"/>
                    </a:cubicBezTo>
                    <a:cubicBezTo>
                      <a:pt x="174" y="1717"/>
                      <a:pt x="174" y="1717"/>
                      <a:pt x="174" y="1717"/>
                    </a:cubicBezTo>
                    <a:cubicBezTo>
                      <a:pt x="174" y="1718"/>
                      <a:pt x="175" y="1718"/>
                      <a:pt x="175" y="1719"/>
                    </a:cubicBezTo>
                    <a:cubicBezTo>
                      <a:pt x="175" y="1719"/>
                      <a:pt x="176" y="1719"/>
                      <a:pt x="176" y="1719"/>
                    </a:cubicBezTo>
                    <a:cubicBezTo>
                      <a:pt x="176" y="1719"/>
                      <a:pt x="176" y="1719"/>
                      <a:pt x="176" y="1719"/>
                    </a:cubicBezTo>
                    <a:cubicBezTo>
                      <a:pt x="176" y="1720"/>
                      <a:pt x="177" y="1720"/>
                      <a:pt x="177" y="1720"/>
                    </a:cubicBezTo>
                    <a:cubicBezTo>
                      <a:pt x="177" y="1720"/>
                      <a:pt x="177" y="1720"/>
                      <a:pt x="177" y="1720"/>
                    </a:cubicBezTo>
                    <a:cubicBezTo>
                      <a:pt x="178" y="1720"/>
                      <a:pt x="178" y="1720"/>
                      <a:pt x="179" y="1720"/>
                    </a:cubicBezTo>
                    <a:cubicBezTo>
                      <a:pt x="179" y="1720"/>
                      <a:pt x="179" y="1720"/>
                      <a:pt x="179" y="1720"/>
                    </a:cubicBezTo>
                    <a:cubicBezTo>
                      <a:pt x="180" y="1720"/>
                      <a:pt x="180" y="1720"/>
                      <a:pt x="181" y="1720"/>
                    </a:cubicBezTo>
                    <a:cubicBezTo>
                      <a:pt x="188" y="1720"/>
                      <a:pt x="194" y="1691"/>
                      <a:pt x="197" y="1679"/>
                    </a:cubicBezTo>
                    <a:cubicBezTo>
                      <a:pt x="200" y="1667"/>
                      <a:pt x="205" y="1657"/>
                      <a:pt x="206" y="1647"/>
                    </a:cubicBezTo>
                    <a:cubicBezTo>
                      <a:pt x="207" y="1638"/>
                      <a:pt x="208" y="1632"/>
                      <a:pt x="216" y="1589"/>
                    </a:cubicBezTo>
                    <a:cubicBezTo>
                      <a:pt x="224" y="1546"/>
                      <a:pt x="199" y="1500"/>
                      <a:pt x="202" y="1486"/>
                    </a:cubicBezTo>
                    <a:cubicBezTo>
                      <a:pt x="206" y="1471"/>
                      <a:pt x="193" y="1449"/>
                      <a:pt x="195" y="1445"/>
                    </a:cubicBezTo>
                    <a:cubicBezTo>
                      <a:pt x="197" y="1441"/>
                      <a:pt x="201" y="1425"/>
                      <a:pt x="204" y="1409"/>
                    </a:cubicBezTo>
                    <a:cubicBezTo>
                      <a:pt x="206" y="1393"/>
                      <a:pt x="264" y="1251"/>
                      <a:pt x="270" y="1219"/>
                    </a:cubicBezTo>
                    <a:cubicBezTo>
                      <a:pt x="281" y="1159"/>
                      <a:pt x="281" y="1132"/>
                      <a:pt x="274" y="1090"/>
                    </a:cubicBezTo>
                    <a:cubicBezTo>
                      <a:pt x="275" y="1059"/>
                      <a:pt x="288" y="975"/>
                      <a:pt x="290" y="960"/>
                    </a:cubicBezTo>
                    <a:cubicBezTo>
                      <a:pt x="291" y="957"/>
                      <a:pt x="291" y="942"/>
                      <a:pt x="293" y="932"/>
                    </a:cubicBezTo>
                    <a:cubicBezTo>
                      <a:pt x="294" y="926"/>
                      <a:pt x="295" y="915"/>
                      <a:pt x="295" y="902"/>
                    </a:cubicBezTo>
                    <a:cubicBezTo>
                      <a:pt x="296" y="904"/>
                      <a:pt x="296" y="904"/>
                      <a:pt x="296" y="904"/>
                    </a:cubicBezTo>
                    <a:cubicBezTo>
                      <a:pt x="296" y="918"/>
                      <a:pt x="300" y="942"/>
                      <a:pt x="302" y="980"/>
                    </a:cubicBezTo>
                    <a:cubicBezTo>
                      <a:pt x="301" y="1011"/>
                      <a:pt x="316" y="1068"/>
                      <a:pt x="318" y="1098"/>
                    </a:cubicBezTo>
                    <a:cubicBezTo>
                      <a:pt x="314" y="1107"/>
                      <a:pt x="329" y="1264"/>
                      <a:pt x="329" y="1264"/>
                    </a:cubicBezTo>
                    <a:cubicBezTo>
                      <a:pt x="328" y="1265"/>
                      <a:pt x="328" y="1265"/>
                      <a:pt x="328" y="1265"/>
                    </a:cubicBezTo>
                    <a:cubicBezTo>
                      <a:pt x="328" y="1265"/>
                      <a:pt x="328" y="1265"/>
                      <a:pt x="328" y="1266"/>
                    </a:cubicBezTo>
                    <a:cubicBezTo>
                      <a:pt x="328" y="1266"/>
                      <a:pt x="328" y="1266"/>
                      <a:pt x="328" y="1266"/>
                    </a:cubicBezTo>
                    <a:cubicBezTo>
                      <a:pt x="326" y="1272"/>
                      <a:pt x="321" y="1288"/>
                      <a:pt x="317" y="1309"/>
                    </a:cubicBezTo>
                    <a:cubicBezTo>
                      <a:pt x="317" y="1309"/>
                      <a:pt x="317" y="1309"/>
                      <a:pt x="316" y="1310"/>
                    </a:cubicBezTo>
                    <a:cubicBezTo>
                      <a:pt x="316" y="1311"/>
                      <a:pt x="316" y="1313"/>
                      <a:pt x="315" y="1314"/>
                    </a:cubicBezTo>
                    <a:cubicBezTo>
                      <a:pt x="315" y="1315"/>
                      <a:pt x="315" y="1315"/>
                      <a:pt x="315" y="1316"/>
                    </a:cubicBezTo>
                    <a:cubicBezTo>
                      <a:pt x="315" y="1317"/>
                      <a:pt x="314" y="1319"/>
                      <a:pt x="314" y="1320"/>
                    </a:cubicBezTo>
                    <a:cubicBezTo>
                      <a:pt x="314" y="1321"/>
                      <a:pt x="314" y="1321"/>
                      <a:pt x="314" y="1322"/>
                    </a:cubicBezTo>
                    <a:cubicBezTo>
                      <a:pt x="313" y="1323"/>
                      <a:pt x="313" y="1325"/>
                      <a:pt x="313" y="1326"/>
                    </a:cubicBezTo>
                    <a:cubicBezTo>
                      <a:pt x="313" y="1327"/>
                      <a:pt x="312" y="1328"/>
                      <a:pt x="312" y="1328"/>
                    </a:cubicBezTo>
                    <a:cubicBezTo>
                      <a:pt x="312" y="1330"/>
                      <a:pt x="312" y="1331"/>
                      <a:pt x="311" y="1332"/>
                    </a:cubicBezTo>
                    <a:cubicBezTo>
                      <a:pt x="311" y="1333"/>
                      <a:pt x="311" y="1334"/>
                      <a:pt x="311" y="1335"/>
                    </a:cubicBezTo>
                    <a:cubicBezTo>
                      <a:pt x="311" y="1336"/>
                      <a:pt x="310" y="1337"/>
                      <a:pt x="310" y="1339"/>
                    </a:cubicBezTo>
                    <a:cubicBezTo>
                      <a:pt x="310" y="1340"/>
                      <a:pt x="310" y="1341"/>
                      <a:pt x="310" y="1341"/>
                    </a:cubicBezTo>
                    <a:cubicBezTo>
                      <a:pt x="309" y="1343"/>
                      <a:pt x="309" y="1344"/>
                      <a:pt x="309" y="1345"/>
                    </a:cubicBezTo>
                    <a:cubicBezTo>
                      <a:pt x="309" y="1346"/>
                      <a:pt x="308" y="1347"/>
                      <a:pt x="308" y="1348"/>
                    </a:cubicBezTo>
                    <a:cubicBezTo>
                      <a:pt x="308" y="1349"/>
                      <a:pt x="308" y="1350"/>
                      <a:pt x="307" y="1352"/>
                    </a:cubicBezTo>
                    <a:cubicBezTo>
                      <a:pt x="307" y="1353"/>
                      <a:pt x="307" y="1354"/>
                      <a:pt x="307" y="1355"/>
                    </a:cubicBezTo>
                    <a:cubicBezTo>
                      <a:pt x="307" y="1356"/>
                      <a:pt x="306" y="1357"/>
                      <a:pt x="306" y="1358"/>
                    </a:cubicBezTo>
                    <a:cubicBezTo>
                      <a:pt x="306" y="1359"/>
                      <a:pt x="306" y="1360"/>
                      <a:pt x="306" y="1361"/>
                    </a:cubicBezTo>
                    <a:cubicBezTo>
                      <a:pt x="305" y="1363"/>
                      <a:pt x="305" y="1364"/>
                      <a:pt x="305" y="1365"/>
                    </a:cubicBezTo>
                    <a:cubicBezTo>
                      <a:pt x="305" y="1366"/>
                      <a:pt x="304" y="1367"/>
                      <a:pt x="304" y="1368"/>
                    </a:cubicBezTo>
                    <a:cubicBezTo>
                      <a:pt x="304" y="1369"/>
                      <a:pt x="304" y="1370"/>
                      <a:pt x="304" y="1371"/>
                    </a:cubicBezTo>
                    <a:cubicBezTo>
                      <a:pt x="303" y="1372"/>
                      <a:pt x="303" y="1373"/>
                      <a:pt x="303" y="1375"/>
                    </a:cubicBezTo>
                    <a:cubicBezTo>
                      <a:pt x="303" y="1376"/>
                      <a:pt x="303" y="1377"/>
                      <a:pt x="303" y="1378"/>
                    </a:cubicBezTo>
                    <a:cubicBezTo>
                      <a:pt x="302" y="1379"/>
                      <a:pt x="302" y="1380"/>
                      <a:pt x="302" y="1381"/>
                    </a:cubicBezTo>
                    <a:cubicBezTo>
                      <a:pt x="302" y="1382"/>
                      <a:pt x="302" y="1383"/>
                      <a:pt x="301" y="1384"/>
                    </a:cubicBezTo>
                    <a:cubicBezTo>
                      <a:pt x="301" y="1385"/>
                      <a:pt x="301" y="1386"/>
                      <a:pt x="301" y="1387"/>
                    </a:cubicBezTo>
                    <a:cubicBezTo>
                      <a:pt x="301" y="1388"/>
                      <a:pt x="301" y="1389"/>
                      <a:pt x="300" y="1390"/>
                    </a:cubicBezTo>
                    <a:cubicBezTo>
                      <a:pt x="300" y="1391"/>
                      <a:pt x="300" y="1392"/>
                      <a:pt x="300" y="1393"/>
                    </a:cubicBezTo>
                    <a:cubicBezTo>
                      <a:pt x="300" y="1394"/>
                      <a:pt x="300" y="1395"/>
                      <a:pt x="299" y="1396"/>
                    </a:cubicBezTo>
                    <a:cubicBezTo>
                      <a:pt x="299" y="1397"/>
                      <a:pt x="299" y="1398"/>
                      <a:pt x="299" y="1399"/>
                    </a:cubicBezTo>
                    <a:cubicBezTo>
                      <a:pt x="299" y="1400"/>
                      <a:pt x="299" y="1401"/>
                      <a:pt x="299" y="1401"/>
                    </a:cubicBezTo>
                    <a:cubicBezTo>
                      <a:pt x="298" y="1403"/>
                      <a:pt x="298" y="1404"/>
                      <a:pt x="298" y="1405"/>
                    </a:cubicBezTo>
                    <a:cubicBezTo>
                      <a:pt x="298" y="1405"/>
                      <a:pt x="298" y="1406"/>
                      <a:pt x="298" y="1407"/>
                    </a:cubicBezTo>
                    <a:cubicBezTo>
                      <a:pt x="298" y="1408"/>
                      <a:pt x="298" y="1409"/>
                      <a:pt x="297" y="1410"/>
                    </a:cubicBezTo>
                    <a:cubicBezTo>
                      <a:pt x="297" y="1411"/>
                      <a:pt x="297" y="1411"/>
                      <a:pt x="297" y="1412"/>
                    </a:cubicBezTo>
                    <a:cubicBezTo>
                      <a:pt x="297" y="1413"/>
                      <a:pt x="297" y="1414"/>
                      <a:pt x="297" y="1415"/>
                    </a:cubicBezTo>
                    <a:cubicBezTo>
                      <a:pt x="297" y="1415"/>
                      <a:pt x="297" y="1416"/>
                      <a:pt x="297" y="1417"/>
                    </a:cubicBezTo>
                    <a:cubicBezTo>
                      <a:pt x="296" y="1418"/>
                      <a:pt x="296" y="1419"/>
                      <a:pt x="296" y="1419"/>
                    </a:cubicBezTo>
                    <a:cubicBezTo>
                      <a:pt x="296" y="1420"/>
                      <a:pt x="296" y="1421"/>
                      <a:pt x="296" y="1421"/>
                    </a:cubicBezTo>
                    <a:cubicBezTo>
                      <a:pt x="296" y="1422"/>
                      <a:pt x="296" y="1423"/>
                      <a:pt x="296" y="1424"/>
                    </a:cubicBezTo>
                    <a:cubicBezTo>
                      <a:pt x="296" y="1424"/>
                      <a:pt x="296" y="1425"/>
                      <a:pt x="296" y="1425"/>
                    </a:cubicBezTo>
                    <a:cubicBezTo>
                      <a:pt x="296" y="1426"/>
                      <a:pt x="296" y="1428"/>
                      <a:pt x="296" y="1429"/>
                    </a:cubicBezTo>
                    <a:cubicBezTo>
                      <a:pt x="293" y="1447"/>
                      <a:pt x="300" y="1472"/>
                      <a:pt x="298" y="1512"/>
                    </a:cubicBezTo>
                    <a:cubicBezTo>
                      <a:pt x="295" y="1562"/>
                      <a:pt x="251" y="1762"/>
                      <a:pt x="333" y="2014"/>
                    </a:cubicBezTo>
                    <a:cubicBezTo>
                      <a:pt x="338" y="2029"/>
                      <a:pt x="338" y="2079"/>
                      <a:pt x="344" y="2107"/>
                    </a:cubicBezTo>
                    <a:cubicBezTo>
                      <a:pt x="345" y="2114"/>
                      <a:pt x="359" y="2145"/>
                      <a:pt x="360" y="2189"/>
                    </a:cubicBezTo>
                    <a:cubicBezTo>
                      <a:pt x="361" y="2259"/>
                      <a:pt x="354" y="2349"/>
                      <a:pt x="356" y="2399"/>
                    </a:cubicBezTo>
                    <a:cubicBezTo>
                      <a:pt x="359" y="2481"/>
                      <a:pt x="393" y="2556"/>
                      <a:pt x="406" y="2609"/>
                    </a:cubicBezTo>
                    <a:cubicBezTo>
                      <a:pt x="420" y="2661"/>
                      <a:pt x="425" y="2703"/>
                      <a:pt x="422" y="2713"/>
                    </a:cubicBezTo>
                    <a:cubicBezTo>
                      <a:pt x="420" y="2722"/>
                      <a:pt x="418" y="2740"/>
                      <a:pt x="425" y="2755"/>
                    </a:cubicBezTo>
                    <a:cubicBezTo>
                      <a:pt x="426" y="2756"/>
                      <a:pt x="402" y="2808"/>
                      <a:pt x="389" y="2817"/>
                    </a:cubicBezTo>
                    <a:cubicBezTo>
                      <a:pt x="377" y="2827"/>
                      <a:pt x="373" y="2835"/>
                      <a:pt x="364" y="2840"/>
                    </a:cubicBezTo>
                    <a:cubicBezTo>
                      <a:pt x="354" y="2845"/>
                      <a:pt x="349" y="2850"/>
                      <a:pt x="345" y="2861"/>
                    </a:cubicBezTo>
                    <a:cubicBezTo>
                      <a:pt x="342" y="2869"/>
                      <a:pt x="333" y="2881"/>
                      <a:pt x="340" y="2887"/>
                    </a:cubicBezTo>
                    <a:cubicBezTo>
                      <a:pt x="341" y="2888"/>
                      <a:pt x="342" y="2888"/>
                      <a:pt x="343" y="2889"/>
                    </a:cubicBezTo>
                    <a:cubicBezTo>
                      <a:pt x="344" y="2889"/>
                      <a:pt x="344" y="2889"/>
                      <a:pt x="344" y="2889"/>
                    </a:cubicBezTo>
                    <a:cubicBezTo>
                      <a:pt x="343" y="2892"/>
                      <a:pt x="343" y="2894"/>
                      <a:pt x="344" y="2896"/>
                    </a:cubicBezTo>
                    <a:cubicBezTo>
                      <a:pt x="348" y="2903"/>
                      <a:pt x="355" y="2905"/>
                      <a:pt x="364" y="2904"/>
                    </a:cubicBezTo>
                    <a:cubicBezTo>
                      <a:pt x="365" y="2902"/>
                      <a:pt x="365" y="2902"/>
                      <a:pt x="365" y="2902"/>
                    </a:cubicBezTo>
                    <a:cubicBezTo>
                      <a:pt x="366" y="2905"/>
                      <a:pt x="366" y="2908"/>
                      <a:pt x="368" y="2910"/>
                    </a:cubicBezTo>
                    <a:cubicBezTo>
                      <a:pt x="374" y="2919"/>
                      <a:pt x="394" y="2923"/>
                      <a:pt x="402" y="2915"/>
                    </a:cubicBezTo>
                    <a:cubicBezTo>
                      <a:pt x="403" y="2916"/>
                      <a:pt x="404" y="2916"/>
                      <a:pt x="406" y="2917"/>
                    </a:cubicBezTo>
                    <a:cubicBezTo>
                      <a:pt x="407" y="2917"/>
                      <a:pt x="408" y="2917"/>
                      <a:pt x="409" y="2918"/>
                    </a:cubicBezTo>
                    <a:cubicBezTo>
                      <a:pt x="410" y="2918"/>
                      <a:pt x="410" y="2918"/>
                      <a:pt x="411" y="2918"/>
                    </a:cubicBezTo>
                    <a:cubicBezTo>
                      <a:pt x="413" y="2919"/>
                      <a:pt x="414" y="2919"/>
                      <a:pt x="416" y="2919"/>
                    </a:cubicBezTo>
                    <a:cubicBezTo>
                      <a:pt x="416" y="2919"/>
                      <a:pt x="416" y="2919"/>
                      <a:pt x="416" y="2919"/>
                    </a:cubicBezTo>
                    <a:cubicBezTo>
                      <a:pt x="425" y="2920"/>
                      <a:pt x="435" y="2918"/>
                      <a:pt x="440" y="2912"/>
                    </a:cubicBezTo>
                    <a:cubicBezTo>
                      <a:pt x="440" y="2912"/>
                      <a:pt x="440" y="2912"/>
                      <a:pt x="440" y="2912"/>
                    </a:cubicBezTo>
                    <a:cubicBezTo>
                      <a:pt x="440" y="2913"/>
                      <a:pt x="441" y="2913"/>
                      <a:pt x="441" y="2914"/>
                    </a:cubicBezTo>
                    <a:cubicBezTo>
                      <a:pt x="441" y="2913"/>
                      <a:pt x="441" y="2913"/>
                      <a:pt x="441" y="2913"/>
                    </a:cubicBezTo>
                    <a:cubicBezTo>
                      <a:pt x="446" y="2925"/>
                      <a:pt x="462" y="2926"/>
                      <a:pt x="475" y="2924"/>
                    </a:cubicBezTo>
                    <a:cubicBezTo>
                      <a:pt x="475" y="2924"/>
                      <a:pt x="475" y="2924"/>
                      <a:pt x="475" y="2924"/>
                    </a:cubicBezTo>
                    <a:cubicBezTo>
                      <a:pt x="476" y="2924"/>
                      <a:pt x="477" y="2924"/>
                      <a:pt x="478" y="2924"/>
                    </a:cubicBezTo>
                    <a:cubicBezTo>
                      <a:pt x="478" y="2924"/>
                      <a:pt x="479" y="2923"/>
                      <a:pt x="479" y="2923"/>
                    </a:cubicBezTo>
                    <a:cubicBezTo>
                      <a:pt x="480" y="2923"/>
                      <a:pt x="480" y="2923"/>
                      <a:pt x="481" y="2923"/>
                    </a:cubicBezTo>
                    <a:cubicBezTo>
                      <a:pt x="482" y="2923"/>
                      <a:pt x="482" y="2923"/>
                      <a:pt x="483" y="2923"/>
                    </a:cubicBezTo>
                    <a:cubicBezTo>
                      <a:pt x="485" y="2922"/>
                      <a:pt x="486" y="2922"/>
                      <a:pt x="488" y="2921"/>
                    </a:cubicBezTo>
                    <a:cubicBezTo>
                      <a:pt x="488" y="2921"/>
                      <a:pt x="489" y="2921"/>
                      <a:pt x="489" y="2921"/>
                    </a:cubicBezTo>
                    <a:cubicBezTo>
                      <a:pt x="490" y="2921"/>
                      <a:pt x="491" y="2920"/>
                      <a:pt x="492" y="2920"/>
                    </a:cubicBezTo>
                    <a:cubicBezTo>
                      <a:pt x="492" y="2920"/>
                      <a:pt x="493" y="2919"/>
                      <a:pt x="493" y="2919"/>
                    </a:cubicBezTo>
                    <a:cubicBezTo>
                      <a:pt x="494" y="2919"/>
                      <a:pt x="495" y="2918"/>
                      <a:pt x="496" y="2918"/>
                    </a:cubicBezTo>
                    <a:cubicBezTo>
                      <a:pt x="496" y="2918"/>
                      <a:pt x="496" y="2917"/>
                      <a:pt x="497" y="2917"/>
                    </a:cubicBezTo>
                    <a:cubicBezTo>
                      <a:pt x="498" y="2917"/>
                      <a:pt x="498" y="2916"/>
                      <a:pt x="499" y="2916"/>
                    </a:cubicBezTo>
                    <a:cubicBezTo>
                      <a:pt x="499" y="2915"/>
                      <a:pt x="500" y="2915"/>
                      <a:pt x="500" y="2915"/>
                    </a:cubicBezTo>
                    <a:cubicBezTo>
                      <a:pt x="501" y="2914"/>
                      <a:pt x="501" y="2914"/>
                      <a:pt x="502" y="2913"/>
                    </a:cubicBezTo>
                    <a:cubicBezTo>
                      <a:pt x="502" y="2913"/>
                      <a:pt x="503" y="2913"/>
                      <a:pt x="503" y="2913"/>
                    </a:cubicBezTo>
                    <a:cubicBezTo>
                      <a:pt x="505" y="2911"/>
                      <a:pt x="506" y="2909"/>
                      <a:pt x="508" y="2908"/>
                    </a:cubicBezTo>
                    <a:cubicBezTo>
                      <a:pt x="508" y="2908"/>
                      <a:pt x="508" y="2908"/>
                      <a:pt x="508" y="2908"/>
                    </a:cubicBezTo>
                    <a:cubicBezTo>
                      <a:pt x="508" y="2908"/>
                      <a:pt x="508" y="2908"/>
                      <a:pt x="508" y="2908"/>
                    </a:cubicBezTo>
                    <a:cubicBezTo>
                      <a:pt x="509" y="2907"/>
                      <a:pt x="510" y="2906"/>
                      <a:pt x="511" y="2905"/>
                    </a:cubicBezTo>
                    <a:cubicBezTo>
                      <a:pt x="519" y="2899"/>
                      <a:pt x="525" y="2894"/>
                      <a:pt x="523" y="2879"/>
                    </a:cubicBezTo>
                    <a:cubicBezTo>
                      <a:pt x="520" y="2864"/>
                      <a:pt x="522" y="2864"/>
                      <a:pt x="524" y="2846"/>
                    </a:cubicBezTo>
                    <a:cubicBezTo>
                      <a:pt x="525" y="2835"/>
                      <a:pt x="534" y="2832"/>
                      <a:pt x="536" y="2815"/>
                    </a:cubicBezTo>
                    <a:cubicBezTo>
                      <a:pt x="537" y="2801"/>
                      <a:pt x="526" y="2741"/>
                      <a:pt x="527" y="2733"/>
                    </a:cubicBezTo>
                    <a:cubicBezTo>
                      <a:pt x="530" y="2715"/>
                      <a:pt x="517" y="2700"/>
                      <a:pt x="513" y="2669"/>
                    </a:cubicBezTo>
                    <a:cubicBezTo>
                      <a:pt x="508" y="2639"/>
                      <a:pt x="520" y="2535"/>
                      <a:pt x="520" y="2516"/>
                    </a:cubicBezTo>
                    <a:cubicBezTo>
                      <a:pt x="520" y="2480"/>
                      <a:pt x="539" y="2421"/>
                      <a:pt x="534" y="2348"/>
                    </a:cubicBezTo>
                    <a:cubicBezTo>
                      <a:pt x="531" y="2306"/>
                      <a:pt x="510" y="2177"/>
                      <a:pt x="510" y="2148"/>
                    </a:cubicBezTo>
                    <a:cubicBezTo>
                      <a:pt x="510" y="2143"/>
                      <a:pt x="509" y="2110"/>
                      <a:pt x="511" y="2105"/>
                    </a:cubicBezTo>
                    <a:cubicBezTo>
                      <a:pt x="517" y="2085"/>
                      <a:pt x="544" y="1849"/>
                      <a:pt x="544" y="1847"/>
                    </a:cubicBezTo>
                    <a:cubicBezTo>
                      <a:pt x="547" y="1823"/>
                      <a:pt x="555" y="1690"/>
                      <a:pt x="558" y="1646"/>
                    </a:cubicBezTo>
                    <a:cubicBezTo>
                      <a:pt x="559" y="1646"/>
                      <a:pt x="561" y="1646"/>
                      <a:pt x="562" y="1646"/>
                    </a:cubicBezTo>
                    <a:cubicBezTo>
                      <a:pt x="565" y="1689"/>
                      <a:pt x="573" y="1823"/>
                      <a:pt x="576" y="1847"/>
                    </a:cubicBezTo>
                    <a:cubicBezTo>
                      <a:pt x="576" y="1849"/>
                      <a:pt x="603" y="2085"/>
                      <a:pt x="609" y="2105"/>
                    </a:cubicBezTo>
                    <a:cubicBezTo>
                      <a:pt x="611" y="2110"/>
                      <a:pt x="610" y="2143"/>
                      <a:pt x="610" y="2148"/>
                    </a:cubicBezTo>
                    <a:cubicBezTo>
                      <a:pt x="610" y="2177"/>
                      <a:pt x="589" y="2306"/>
                      <a:pt x="586" y="2348"/>
                    </a:cubicBezTo>
                    <a:cubicBezTo>
                      <a:pt x="581" y="2421"/>
                      <a:pt x="600" y="2480"/>
                      <a:pt x="600" y="2516"/>
                    </a:cubicBezTo>
                    <a:cubicBezTo>
                      <a:pt x="600" y="2535"/>
                      <a:pt x="612" y="2639"/>
                      <a:pt x="607" y="2669"/>
                    </a:cubicBezTo>
                    <a:cubicBezTo>
                      <a:pt x="603" y="2700"/>
                      <a:pt x="590" y="2715"/>
                      <a:pt x="593" y="2733"/>
                    </a:cubicBezTo>
                    <a:cubicBezTo>
                      <a:pt x="594" y="2741"/>
                      <a:pt x="583" y="2801"/>
                      <a:pt x="584" y="2815"/>
                    </a:cubicBezTo>
                    <a:cubicBezTo>
                      <a:pt x="586" y="2832"/>
                      <a:pt x="595" y="2835"/>
                      <a:pt x="596" y="2846"/>
                    </a:cubicBezTo>
                    <a:cubicBezTo>
                      <a:pt x="598" y="2864"/>
                      <a:pt x="600" y="2864"/>
                      <a:pt x="597" y="2879"/>
                    </a:cubicBezTo>
                    <a:cubicBezTo>
                      <a:pt x="595" y="2894"/>
                      <a:pt x="601" y="2899"/>
                      <a:pt x="609" y="2905"/>
                    </a:cubicBezTo>
                    <a:cubicBezTo>
                      <a:pt x="610" y="2906"/>
                      <a:pt x="611" y="2907"/>
                      <a:pt x="612" y="2908"/>
                    </a:cubicBezTo>
                    <a:cubicBezTo>
                      <a:pt x="612" y="2908"/>
                      <a:pt x="612" y="2908"/>
                      <a:pt x="612" y="2908"/>
                    </a:cubicBezTo>
                    <a:cubicBezTo>
                      <a:pt x="612" y="2908"/>
                      <a:pt x="612" y="2908"/>
                      <a:pt x="612" y="2908"/>
                    </a:cubicBezTo>
                    <a:cubicBezTo>
                      <a:pt x="614" y="2909"/>
                      <a:pt x="615" y="2911"/>
                      <a:pt x="617" y="2913"/>
                    </a:cubicBezTo>
                    <a:cubicBezTo>
                      <a:pt x="617" y="2913"/>
                      <a:pt x="618" y="2913"/>
                      <a:pt x="618" y="2913"/>
                    </a:cubicBezTo>
                    <a:cubicBezTo>
                      <a:pt x="619" y="2914"/>
                      <a:pt x="619" y="2914"/>
                      <a:pt x="620" y="2915"/>
                    </a:cubicBezTo>
                    <a:cubicBezTo>
                      <a:pt x="620" y="2915"/>
                      <a:pt x="621" y="2915"/>
                      <a:pt x="621" y="2916"/>
                    </a:cubicBezTo>
                    <a:cubicBezTo>
                      <a:pt x="622" y="2916"/>
                      <a:pt x="622" y="2917"/>
                      <a:pt x="623" y="2917"/>
                    </a:cubicBezTo>
                    <a:cubicBezTo>
                      <a:pt x="624" y="2917"/>
                      <a:pt x="624" y="2918"/>
                      <a:pt x="624" y="2918"/>
                    </a:cubicBezTo>
                    <a:cubicBezTo>
                      <a:pt x="625" y="2918"/>
                      <a:pt x="626" y="2919"/>
                      <a:pt x="627" y="2919"/>
                    </a:cubicBezTo>
                    <a:cubicBezTo>
                      <a:pt x="627" y="2919"/>
                      <a:pt x="628" y="2920"/>
                      <a:pt x="628" y="2920"/>
                    </a:cubicBezTo>
                    <a:cubicBezTo>
                      <a:pt x="629" y="2920"/>
                      <a:pt x="630" y="2921"/>
                      <a:pt x="631" y="2921"/>
                    </a:cubicBezTo>
                    <a:cubicBezTo>
                      <a:pt x="631" y="2921"/>
                      <a:pt x="632" y="2921"/>
                      <a:pt x="632" y="2921"/>
                    </a:cubicBezTo>
                    <a:cubicBezTo>
                      <a:pt x="634" y="2922"/>
                      <a:pt x="635" y="2922"/>
                      <a:pt x="637" y="2923"/>
                    </a:cubicBezTo>
                    <a:cubicBezTo>
                      <a:pt x="638" y="2923"/>
                      <a:pt x="638" y="2923"/>
                      <a:pt x="639" y="2923"/>
                    </a:cubicBezTo>
                    <a:cubicBezTo>
                      <a:pt x="640" y="2923"/>
                      <a:pt x="640" y="2923"/>
                      <a:pt x="641" y="2923"/>
                    </a:cubicBezTo>
                    <a:cubicBezTo>
                      <a:pt x="641" y="2923"/>
                      <a:pt x="642" y="2924"/>
                      <a:pt x="642" y="2924"/>
                    </a:cubicBezTo>
                    <a:cubicBezTo>
                      <a:pt x="643" y="2924"/>
                      <a:pt x="644" y="2924"/>
                      <a:pt x="644" y="2924"/>
                    </a:cubicBezTo>
                    <a:cubicBezTo>
                      <a:pt x="645" y="2924"/>
                      <a:pt x="645" y="2924"/>
                      <a:pt x="645" y="2924"/>
                    </a:cubicBezTo>
                    <a:cubicBezTo>
                      <a:pt x="646" y="2924"/>
                      <a:pt x="647" y="2924"/>
                      <a:pt x="648" y="2924"/>
                    </a:cubicBezTo>
                    <a:cubicBezTo>
                      <a:pt x="648" y="2924"/>
                      <a:pt x="648" y="2924"/>
                      <a:pt x="648" y="2924"/>
                    </a:cubicBezTo>
                    <a:cubicBezTo>
                      <a:pt x="660" y="2925"/>
                      <a:pt x="674" y="2924"/>
                      <a:pt x="679" y="2914"/>
                    </a:cubicBezTo>
                    <a:cubicBezTo>
                      <a:pt x="679" y="2914"/>
                      <a:pt x="679" y="2914"/>
                      <a:pt x="679" y="2914"/>
                    </a:cubicBezTo>
                    <a:cubicBezTo>
                      <a:pt x="679" y="2914"/>
                      <a:pt x="679" y="2914"/>
                      <a:pt x="679" y="2914"/>
                    </a:cubicBezTo>
                    <a:cubicBezTo>
                      <a:pt x="679" y="2913"/>
                      <a:pt x="679" y="2913"/>
                      <a:pt x="680" y="2912"/>
                    </a:cubicBezTo>
                    <a:cubicBezTo>
                      <a:pt x="680" y="2912"/>
                      <a:pt x="680" y="2912"/>
                      <a:pt x="680" y="2912"/>
                    </a:cubicBezTo>
                    <a:cubicBezTo>
                      <a:pt x="685" y="2918"/>
                      <a:pt x="695" y="2920"/>
                      <a:pt x="704" y="2919"/>
                    </a:cubicBezTo>
                    <a:cubicBezTo>
                      <a:pt x="704" y="2919"/>
                      <a:pt x="704" y="2919"/>
                      <a:pt x="704" y="2919"/>
                    </a:cubicBezTo>
                    <a:cubicBezTo>
                      <a:pt x="706" y="2919"/>
                      <a:pt x="707" y="2919"/>
                      <a:pt x="709" y="2918"/>
                    </a:cubicBezTo>
                    <a:cubicBezTo>
                      <a:pt x="710" y="2918"/>
                      <a:pt x="710" y="2918"/>
                      <a:pt x="711" y="2918"/>
                    </a:cubicBezTo>
                    <a:cubicBezTo>
                      <a:pt x="712" y="2917"/>
                      <a:pt x="713" y="2917"/>
                      <a:pt x="714" y="2917"/>
                    </a:cubicBezTo>
                    <a:cubicBezTo>
                      <a:pt x="716" y="2916"/>
                      <a:pt x="717" y="2916"/>
                      <a:pt x="718" y="2915"/>
                    </a:cubicBezTo>
                    <a:cubicBezTo>
                      <a:pt x="726" y="2923"/>
                      <a:pt x="746" y="2919"/>
                      <a:pt x="752" y="2910"/>
                    </a:cubicBezTo>
                    <a:cubicBezTo>
                      <a:pt x="754" y="2908"/>
                      <a:pt x="754" y="2905"/>
                      <a:pt x="755" y="2903"/>
                    </a:cubicBezTo>
                    <a:cubicBezTo>
                      <a:pt x="756" y="2904"/>
                      <a:pt x="756" y="2904"/>
                      <a:pt x="756" y="2904"/>
                    </a:cubicBezTo>
                    <a:cubicBezTo>
                      <a:pt x="765" y="2905"/>
                      <a:pt x="775" y="2902"/>
                      <a:pt x="776" y="2896"/>
                    </a:cubicBezTo>
                    <a:cubicBezTo>
                      <a:pt x="777" y="2894"/>
                      <a:pt x="777" y="2892"/>
                      <a:pt x="777" y="2889"/>
                    </a:cubicBezTo>
                    <a:cubicBezTo>
                      <a:pt x="777" y="2889"/>
                      <a:pt x="777" y="2889"/>
                      <a:pt x="777" y="2889"/>
                    </a:cubicBezTo>
                    <a:cubicBezTo>
                      <a:pt x="778" y="2888"/>
                      <a:pt x="779" y="2888"/>
                      <a:pt x="780" y="2887"/>
                    </a:cubicBezTo>
                    <a:cubicBezTo>
                      <a:pt x="787" y="2881"/>
                      <a:pt x="778" y="2869"/>
                      <a:pt x="775" y="2861"/>
                    </a:cubicBezTo>
                    <a:cubicBezTo>
                      <a:pt x="771" y="2850"/>
                      <a:pt x="766" y="2845"/>
                      <a:pt x="756" y="2840"/>
                    </a:cubicBezTo>
                    <a:cubicBezTo>
                      <a:pt x="747" y="2835"/>
                      <a:pt x="743" y="2827"/>
                      <a:pt x="731" y="2817"/>
                    </a:cubicBezTo>
                    <a:cubicBezTo>
                      <a:pt x="718" y="2808"/>
                      <a:pt x="694" y="2756"/>
                      <a:pt x="695" y="2755"/>
                    </a:cubicBezTo>
                    <a:cubicBezTo>
                      <a:pt x="702" y="2740"/>
                      <a:pt x="700" y="2722"/>
                      <a:pt x="698" y="2713"/>
                    </a:cubicBezTo>
                    <a:cubicBezTo>
                      <a:pt x="695" y="2703"/>
                      <a:pt x="700" y="2661"/>
                      <a:pt x="714" y="2609"/>
                    </a:cubicBezTo>
                    <a:cubicBezTo>
                      <a:pt x="727" y="2556"/>
                      <a:pt x="761" y="2481"/>
                      <a:pt x="764" y="2399"/>
                    </a:cubicBezTo>
                    <a:cubicBezTo>
                      <a:pt x="766" y="2349"/>
                      <a:pt x="759" y="2259"/>
                      <a:pt x="760" y="2189"/>
                    </a:cubicBezTo>
                    <a:cubicBezTo>
                      <a:pt x="761" y="2145"/>
                      <a:pt x="775" y="2114"/>
                      <a:pt x="776" y="2107"/>
                    </a:cubicBezTo>
                    <a:cubicBezTo>
                      <a:pt x="782" y="2079"/>
                      <a:pt x="782" y="2029"/>
                      <a:pt x="787" y="2014"/>
                    </a:cubicBezTo>
                    <a:cubicBezTo>
                      <a:pt x="869" y="1762"/>
                      <a:pt x="825" y="1562"/>
                      <a:pt x="822" y="1512"/>
                    </a:cubicBezTo>
                    <a:cubicBezTo>
                      <a:pt x="823" y="1512"/>
                      <a:pt x="823" y="1512"/>
                      <a:pt x="823" y="1512"/>
                    </a:cubicBezTo>
                    <a:cubicBezTo>
                      <a:pt x="821" y="1472"/>
                      <a:pt x="828" y="1447"/>
                      <a:pt x="825" y="1429"/>
                    </a:cubicBezTo>
                    <a:cubicBezTo>
                      <a:pt x="825" y="1428"/>
                      <a:pt x="825" y="1426"/>
                      <a:pt x="825" y="1425"/>
                    </a:cubicBezTo>
                    <a:cubicBezTo>
                      <a:pt x="825" y="1425"/>
                      <a:pt x="825" y="1424"/>
                      <a:pt x="825" y="1424"/>
                    </a:cubicBezTo>
                    <a:cubicBezTo>
                      <a:pt x="825" y="1423"/>
                      <a:pt x="824" y="1422"/>
                      <a:pt x="824" y="1421"/>
                    </a:cubicBezTo>
                    <a:cubicBezTo>
                      <a:pt x="824" y="1421"/>
                      <a:pt x="824" y="1420"/>
                      <a:pt x="824" y="1420"/>
                    </a:cubicBezTo>
                    <a:cubicBezTo>
                      <a:pt x="824" y="1419"/>
                      <a:pt x="824" y="1418"/>
                      <a:pt x="824" y="1417"/>
                    </a:cubicBezTo>
                    <a:cubicBezTo>
                      <a:pt x="824" y="1416"/>
                      <a:pt x="824" y="1416"/>
                      <a:pt x="824" y="1415"/>
                    </a:cubicBezTo>
                    <a:cubicBezTo>
                      <a:pt x="824" y="1414"/>
                      <a:pt x="824" y="1413"/>
                      <a:pt x="823" y="1412"/>
                    </a:cubicBezTo>
                    <a:cubicBezTo>
                      <a:pt x="823" y="1411"/>
                      <a:pt x="823" y="1411"/>
                      <a:pt x="823" y="1410"/>
                    </a:cubicBezTo>
                    <a:cubicBezTo>
                      <a:pt x="823" y="1409"/>
                      <a:pt x="823" y="1408"/>
                      <a:pt x="823" y="1407"/>
                    </a:cubicBezTo>
                    <a:cubicBezTo>
                      <a:pt x="823" y="1406"/>
                      <a:pt x="823" y="1406"/>
                      <a:pt x="822" y="1405"/>
                    </a:cubicBezTo>
                    <a:cubicBezTo>
                      <a:pt x="822" y="1404"/>
                      <a:pt x="822" y="1403"/>
                      <a:pt x="822" y="1401"/>
                    </a:cubicBezTo>
                    <a:cubicBezTo>
                      <a:pt x="822" y="1401"/>
                      <a:pt x="822" y="1400"/>
                      <a:pt x="822" y="1399"/>
                    </a:cubicBezTo>
                    <a:cubicBezTo>
                      <a:pt x="821" y="1398"/>
                      <a:pt x="821" y="1397"/>
                      <a:pt x="821" y="1396"/>
                    </a:cubicBezTo>
                    <a:cubicBezTo>
                      <a:pt x="821" y="1395"/>
                      <a:pt x="821" y="1394"/>
                      <a:pt x="821" y="1394"/>
                    </a:cubicBezTo>
                    <a:cubicBezTo>
                      <a:pt x="821" y="1392"/>
                      <a:pt x="820" y="1391"/>
                      <a:pt x="820" y="1390"/>
                    </a:cubicBezTo>
                    <a:cubicBezTo>
                      <a:pt x="820" y="1389"/>
                      <a:pt x="820" y="1388"/>
                      <a:pt x="820" y="1387"/>
                    </a:cubicBezTo>
                    <a:cubicBezTo>
                      <a:pt x="820" y="1386"/>
                      <a:pt x="819" y="1385"/>
                      <a:pt x="819" y="1384"/>
                    </a:cubicBezTo>
                    <a:cubicBezTo>
                      <a:pt x="819" y="1383"/>
                      <a:pt x="819" y="1382"/>
                      <a:pt x="819" y="1381"/>
                    </a:cubicBezTo>
                    <a:cubicBezTo>
                      <a:pt x="818" y="1380"/>
                      <a:pt x="818" y="1379"/>
                      <a:pt x="818" y="1377"/>
                    </a:cubicBezTo>
                    <a:cubicBezTo>
                      <a:pt x="818" y="1376"/>
                      <a:pt x="818" y="1376"/>
                      <a:pt x="818" y="1375"/>
                    </a:cubicBezTo>
                    <a:cubicBezTo>
                      <a:pt x="817" y="1374"/>
                      <a:pt x="817" y="1372"/>
                      <a:pt x="817" y="1371"/>
                    </a:cubicBezTo>
                    <a:cubicBezTo>
                      <a:pt x="817" y="1370"/>
                      <a:pt x="816" y="1369"/>
                      <a:pt x="816" y="1369"/>
                    </a:cubicBezTo>
                    <a:cubicBezTo>
                      <a:pt x="816" y="1367"/>
                      <a:pt x="816" y="1366"/>
                      <a:pt x="816" y="1364"/>
                    </a:cubicBezTo>
                    <a:cubicBezTo>
                      <a:pt x="815" y="1363"/>
                      <a:pt x="815" y="1363"/>
                      <a:pt x="815" y="1362"/>
                    </a:cubicBezTo>
                    <a:cubicBezTo>
                      <a:pt x="815" y="1360"/>
                      <a:pt x="815" y="1359"/>
                      <a:pt x="814" y="1358"/>
                    </a:cubicBezTo>
                    <a:cubicBezTo>
                      <a:pt x="814" y="1357"/>
                      <a:pt x="814" y="1356"/>
                      <a:pt x="814" y="1355"/>
                    </a:cubicBezTo>
                    <a:cubicBezTo>
                      <a:pt x="814" y="1354"/>
                      <a:pt x="813" y="1352"/>
                      <a:pt x="813" y="1351"/>
                    </a:cubicBezTo>
                    <a:cubicBezTo>
                      <a:pt x="813" y="1350"/>
                      <a:pt x="813" y="1349"/>
                      <a:pt x="812" y="1348"/>
                    </a:cubicBezTo>
                    <a:cubicBezTo>
                      <a:pt x="812" y="1347"/>
                      <a:pt x="812" y="1346"/>
                      <a:pt x="812" y="1345"/>
                    </a:cubicBezTo>
                    <a:cubicBezTo>
                      <a:pt x="811" y="1344"/>
                      <a:pt x="811" y="1343"/>
                      <a:pt x="811" y="1342"/>
                    </a:cubicBezTo>
                    <a:cubicBezTo>
                      <a:pt x="811" y="1341"/>
                      <a:pt x="811" y="1339"/>
                      <a:pt x="810" y="1338"/>
                    </a:cubicBezTo>
                    <a:cubicBezTo>
                      <a:pt x="810" y="1337"/>
                      <a:pt x="810" y="1336"/>
                      <a:pt x="810" y="1335"/>
                    </a:cubicBezTo>
                    <a:cubicBezTo>
                      <a:pt x="809" y="1334"/>
                      <a:pt x="809" y="1333"/>
                      <a:pt x="809" y="1332"/>
                    </a:cubicBezTo>
                    <a:cubicBezTo>
                      <a:pt x="809" y="1331"/>
                      <a:pt x="808" y="1330"/>
                      <a:pt x="808" y="1329"/>
                    </a:cubicBezTo>
                    <a:cubicBezTo>
                      <a:pt x="808" y="1328"/>
                      <a:pt x="808" y="1326"/>
                      <a:pt x="808" y="1325"/>
                    </a:cubicBezTo>
                    <a:cubicBezTo>
                      <a:pt x="807" y="1324"/>
                      <a:pt x="807" y="1323"/>
                      <a:pt x="807" y="1322"/>
                    </a:cubicBezTo>
                    <a:cubicBezTo>
                      <a:pt x="807" y="1321"/>
                      <a:pt x="806" y="1320"/>
                      <a:pt x="806" y="1319"/>
                    </a:cubicBezTo>
                    <a:cubicBezTo>
                      <a:pt x="806" y="1318"/>
                      <a:pt x="806" y="1317"/>
                      <a:pt x="805" y="1316"/>
                    </a:cubicBezTo>
                    <a:cubicBezTo>
                      <a:pt x="805" y="1315"/>
                      <a:pt x="805" y="1314"/>
                      <a:pt x="805" y="1314"/>
                    </a:cubicBezTo>
                    <a:cubicBezTo>
                      <a:pt x="805" y="1312"/>
                      <a:pt x="804" y="1311"/>
                      <a:pt x="804" y="1310"/>
                    </a:cubicBezTo>
                    <a:cubicBezTo>
                      <a:pt x="804" y="1309"/>
                      <a:pt x="804" y="1309"/>
                      <a:pt x="804" y="1308"/>
                    </a:cubicBezTo>
                    <a:cubicBezTo>
                      <a:pt x="803" y="1307"/>
                      <a:pt x="803" y="1305"/>
                      <a:pt x="803" y="1304"/>
                    </a:cubicBezTo>
                    <a:cubicBezTo>
                      <a:pt x="803" y="1304"/>
                      <a:pt x="802" y="1303"/>
                      <a:pt x="802" y="1303"/>
                    </a:cubicBezTo>
                    <a:cubicBezTo>
                      <a:pt x="802" y="1301"/>
                      <a:pt x="802" y="1300"/>
                      <a:pt x="801" y="1299"/>
                    </a:cubicBezTo>
                    <a:cubicBezTo>
                      <a:pt x="801" y="1298"/>
                      <a:pt x="801" y="1298"/>
                      <a:pt x="801" y="1298"/>
                    </a:cubicBezTo>
                    <a:cubicBezTo>
                      <a:pt x="798" y="1284"/>
                      <a:pt x="795" y="1273"/>
                      <a:pt x="793" y="1268"/>
                    </a:cubicBezTo>
                    <a:cubicBezTo>
                      <a:pt x="793" y="1268"/>
                      <a:pt x="793" y="1268"/>
                      <a:pt x="793" y="1268"/>
                    </a:cubicBezTo>
                    <a:cubicBezTo>
                      <a:pt x="793" y="1267"/>
                      <a:pt x="793" y="1266"/>
                      <a:pt x="792" y="1266"/>
                    </a:cubicBezTo>
                    <a:cubicBezTo>
                      <a:pt x="792" y="1266"/>
                      <a:pt x="792" y="1266"/>
                      <a:pt x="792" y="1266"/>
                    </a:cubicBezTo>
                    <a:cubicBezTo>
                      <a:pt x="792" y="1265"/>
                      <a:pt x="793" y="1265"/>
                      <a:pt x="793" y="1265"/>
                    </a:cubicBezTo>
                    <a:cubicBezTo>
                      <a:pt x="792" y="1264"/>
                      <a:pt x="792" y="1264"/>
                      <a:pt x="792" y="1264"/>
                    </a:cubicBezTo>
                    <a:cubicBezTo>
                      <a:pt x="792" y="1264"/>
                      <a:pt x="806" y="1107"/>
                      <a:pt x="803" y="1098"/>
                    </a:cubicBezTo>
                    <a:cubicBezTo>
                      <a:pt x="804" y="1068"/>
                      <a:pt x="820" y="1011"/>
                      <a:pt x="818" y="980"/>
                    </a:cubicBezTo>
                    <a:cubicBezTo>
                      <a:pt x="820" y="942"/>
                      <a:pt x="825" y="918"/>
                      <a:pt x="825" y="904"/>
                    </a:cubicBezTo>
                    <a:cubicBezTo>
                      <a:pt x="825" y="902"/>
                      <a:pt x="825" y="902"/>
                      <a:pt x="825" y="902"/>
                    </a:cubicBezTo>
                    <a:cubicBezTo>
                      <a:pt x="826" y="915"/>
                      <a:pt x="827" y="926"/>
                      <a:pt x="827" y="932"/>
                    </a:cubicBezTo>
                    <a:cubicBezTo>
                      <a:pt x="829" y="942"/>
                      <a:pt x="829" y="957"/>
                      <a:pt x="831" y="960"/>
                    </a:cubicBezTo>
                    <a:cubicBezTo>
                      <a:pt x="833" y="975"/>
                      <a:pt x="845" y="1059"/>
                      <a:pt x="846" y="1090"/>
                    </a:cubicBezTo>
                    <a:cubicBezTo>
                      <a:pt x="840" y="1132"/>
                      <a:pt x="839" y="1159"/>
                      <a:pt x="851" y="1219"/>
                    </a:cubicBezTo>
                    <a:cubicBezTo>
                      <a:pt x="856" y="1251"/>
                      <a:pt x="914" y="1393"/>
                      <a:pt x="917" y="1409"/>
                    </a:cubicBezTo>
                    <a:cubicBezTo>
                      <a:pt x="920" y="1425"/>
                      <a:pt x="924" y="1441"/>
                      <a:pt x="926" y="1445"/>
                    </a:cubicBezTo>
                    <a:cubicBezTo>
                      <a:pt x="928" y="1449"/>
                      <a:pt x="914" y="1471"/>
                      <a:pt x="918" y="1486"/>
                    </a:cubicBezTo>
                    <a:cubicBezTo>
                      <a:pt x="922" y="1500"/>
                      <a:pt x="896" y="1546"/>
                      <a:pt x="904" y="1589"/>
                    </a:cubicBezTo>
                    <a:cubicBezTo>
                      <a:pt x="912" y="1632"/>
                      <a:pt x="913" y="1638"/>
                      <a:pt x="914" y="1647"/>
                    </a:cubicBezTo>
                    <a:cubicBezTo>
                      <a:pt x="915" y="1657"/>
                      <a:pt x="921" y="1667"/>
                      <a:pt x="924" y="1679"/>
                    </a:cubicBezTo>
                    <a:cubicBezTo>
                      <a:pt x="927" y="1691"/>
                      <a:pt x="932" y="1720"/>
                      <a:pt x="939" y="1720"/>
                    </a:cubicBezTo>
                    <a:cubicBezTo>
                      <a:pt x="940" y="1720"/>
                      <a:pt x="941" y="1720"/>
                      <a:pt x="941" y="1720"/>
                    </a:cubicBezTo>
                    <a:cubicBezTo>
                      <a:pt x="942" y="1720"/>
                      <a:pt x="942" y="1720"/>
                      <a:pt x="942" y="1720"/>
                    </a:cubicBezTo>
                    <a:cubicBezTo>
                      <a:pt x="942" y="1720"/>
                      <a:pt x="943" y="1720"/>
                      <a:pt x="943" y="1720"/>
                    </a:cubicBezTo>
                    <a:cubicBezTo>
                      <a:pt x="943" y="1720"/>
                      <a:pt x="943" y="1720"/>
                      <a:pt x="944" y="1720"/>
                    </a:cubicBezTo>
                    <a:cubicBezTo>
                      <a:pt x="944" y="1720"/>
                      <a:pt x="944" y="1720"/>
                      <a:pt x="944" y="1719"/>
                    </a:cubicBezTo>
                    <a:cubicBezTo>
                      <a:pt x="944" y="1719"/>
                      <a:pt x="945" y="1719"/>
                      <a:pt x="945" y="1719"/>
                    </a:cubicBezTo>
                    <a:cubicBezTo>
                      <a:pt x="945" y="1719"/>
                      <a:pt x="945" y="1719"/>
                      <a:pt x="945" y="1719"/>
                    </a:cubicBezTo>
                    <a:cubicBezTo>
                      <a:pt x="946" y="1718"/>
                      <a:pt x="946" y="1718"/>
                      <a:pt x="947" y="1717"/>
                    </a:cubicBezTo>
                    <a:cubicBezTo>
                      <a:pt x="947" y="1717"/>
                      <a:pt x="947" y="1717"/>
                      <a:pt x="947" y="1717"/>
                    </a:cubicBezTo>
                    <a:cubicBezTo>
                      <a:pt x="947" y="1717"/>
                      <a:pt x="947" y="1717"/>
                      <a:pt x="947" y="1716"/>
                    </a:cubicBezTo>
                    <a:cubicBezTo>
                      <a:pt x="947" y="1716"/>
                      <a:pt x="947" y="1716"/>
                      <a:pt x="947" y="1716"/>
                    </a:cubicBezTo>
                    <a:cubicBezTo>
                      <a:pt x="947" y="1717"/>
                      <a:pt x="947" y="1717"/>
                      <a:pt x="947" y="1717"/>
                    </a:cubicBezTo>
                    <a:cubicBezTo>
                      <a:pt x="947" y="1717"/>
                      <a:pt x="947" y="1716"/>
                      <a:pt x="947" y="1716"/>
                    </a:cubicBezTo>
                    <a:cubicBezTo>
                      <a:pt x="947" y="1716"/>
                      <a:pt x="947" y="1716"/>
                      <a:pt x="947" y="1716"/>
                    </a:cubicBezTo>
                    <a:cubicBezTo>
                      <a:pt x="947" y="1716"/>
                      <a:pt x="947" y="1715"/>
                      <a:pt x="947" y="1715"/>
                    </a:cubicBezTo>
                    <a:cubicBezTo>
                      <a:pt x="947" y="1715"/>
                      <a:pt x="949" y="1742"/>
                      <a:pt x="963" y="1742"/>
                    </a:cubicBezTo>
                    <a:cubicBezTo>
                      <a:pt x="972" y="1741"/>
                      <a:pt x="972" y="1733"/>
                      <a:pt x="972" y="1733"/>
                    </a:cubicBezTo>
                    <a:cubicBezTo>
                      <a:pt x="972" y="1733"/>
                      <a:pt x="974" y="1755"/>
                      <a:pt x="987" y="1753"/>
                    </a:cubicBezTo>
                    <a:cubicBezTo>
                      <a:pt x="999" y="1751"/>
                      <a:pt x="999" y="1739"/>
                      <a:pt x="999" y="1739"/>
                    </a:cubicBezTo>
                    <a:cubicBezTo>
                      <a:pt x="1007" y="1743"/>
                      <a:pt x="1020" y="1742"/>
                      <a:pt x="1023" y="1728"/>
                    </a:cubicBezTo>
                    <a:cubicBezTo>
                      <a:pt x="1026" y="1714"/>
                      <a:pt x="1033" y="1686"/>
                      <a:pt x="1032" y="1675"/>
                    </a:cubicBezTo>
                    <a:cubicBezTo>
                      <a:pt x="1032" y="1665"/>
                      <a:pt x="1039" y="1642"/>
                      <a:pt x="1039" y="1633"/>
                    </a:cubicBezTo>
                    <a:cubicBezTo>
                      <a:pt x="1046" y="1606"/>
                      <a:pt x="1053" y="1597"/>
                      <a:pt x="1051" y="1589"/>
                    </a:cubicBezTo>
                    <a:cubicBezTo>
                      <a:pt x="1060" y="1599"/>
                      <a:pt x="1068" y="1609"/>
                      <a:pt x="1072" y="1611"/>
                    </a:cubicBezTo>
                    <a:cubicBezTo>
                      <a:pt x="1074" y="1627"/>
                      <a:pt x="1090" y="1651"/>
                      <a:pt x="1103" y="1652"/>
                    </a:cubicBezTo>
                    <a:cubicBezTo>
                      <a:pt x="1120" y="1653"/>
                      <a:pt x="1116" y="1641"/>
                      <a:pt x="1111" y="1628"/>
                    </a:cubicBezTo>
                    <a:close/>
                    <a:moveTo>
                      <a:pt x="672" y="310"/>
                    </a:moveTo>
                    <a:cubicBezTo>
                      <a:pt x="672" y="310"/>
                      <a:pt x="672" y="310"/>
                      <a:pt x="672" y="310"/>
                    </a:cubicBezTo>
                    <a:cubicBezTo>
                      <a:pt x="672" y="310"/>
                      <a:pt x="672" y="310"/>
                      <a:pt x="672" y="310"/>
                    </a:cubicBezTo>
                    <a:cubicBezTo>
                      <a:pt x="672" y="310"/>
                      <a:pt x="672" y="310"/>
                      <a:pt x="672" y="310"/>
                    </a:cubicBezTo>
                    <a:close/>
                  </a:path>
                </a:pathLst>
              </a:custGeom>
              <a:solidFill>
                <a:srgbClr val="B1DF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399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45"/>
              <p:cNvSpPr>
                <a:spLocks noEditPoints="1"/>
              </p:cNvSpPr>
              <p:nvPr/>
            </p:nvSpPr>
            <p:spPr bwMode="auto">
              <a:xfrm>
                <a:off x="2062" y="1730"/>
                <a:ext cx="882" cy="2302"/>
              </a:xfrm>
              <a:custGeom>
                <a:avLst/>
                <a:gdLst>
                  <a:gd name="T0" fmla="*/ 493 w 1120"/>
                  <a:gd name="T1" fmla="*/ 640 h 2926"/>
                  <a:gd name="T2" fmla="*/ 343 w 1120"/>
                  <a:gd name="T3" fmla="*/ 234 h 2926"/>
                  <a:gd name="T4" fmla="*/ 324 w 1120"/>
                  <a:gd name="T5" fmla="*/ 170 h 2926"/>
                  <a:gd name="T6" fmla="*/ 328 w 1120"/>
                  <a:gd name="T7" fmla="*/ 157 h 2926"/>
                  <a:gd name="T8" fmla="*/ 328 w 1120"/>
                  <a:gd name="T9" fmla="*/ 151 h 2926"/>
                  <a:gd name="T10" fmla="*/ 334 w 1120"/>
                  <a:gd name="T11" fmla="*/ 146 h 2926"/>
                  <a:gd name="T12" fmla="*/ 344 w 1120"/>
                  <a:gd name="T13" fmla="*/ 98 h 2926"/>
                  <a:gd name="T14" fmla="*/ 340 w 1120"/>
                  <a:gd name="T15" fmla="*/ 53 h 2926"/>
                  <a:gd name="T16" fmla="*/ 273 w 1120"/>
                  <a:gd name="T17" fmla="*/ 2 h 2926"/>
                  <a:gd name="T18" fmla="*/ 203 w 1120"/>
                  <a:gd name="T19" fmla="*/ 62 h 2926"/>
                  <a:gd name="T20" fmla="*/ 202 w 1120"/>
                  <a:gd name="T21" fmla="*/ 100 h 2926"/>
                  <a:gd name="T22" fmla="*/ 213 w 1120"/>
                  <a:gd name="T23" fmla="*/ 146 h 2926"/>
                  <a:gd name="T24" fmla="*/ 220 w 1120"/>
                  <a:gd name="T25" fmla="*/ 151 h 2926"/>
                  <a:gd name="T26" fmla="*/ 220 w 1120"/>
                  <a:gd name="T27" fmla="*/ 157 h 2926"/>
                  <a:gd name="T28" fmla="*/ 221 w 1120"/>
                  <a:gd name="T29" fmla="*/ 164 h 2926"/>
                  <a:gd name="T30" fmla="*/ 222 w 1120"/>
                  <a:gd name="T31" fmla="*/ 170 h 2926"/>
                  <a:gd name="T32" fmla="*/ 224 w 1120"/>
                  <a:gd name="T33" fmla="*/ 175 h 2926"/>
                  <a:gd name="T34" fmla="*/ 206 w 1120"/>
                  <a:gd name="T35" fmla="*/ 234 h 2926"/>
                  <a:gd name="T36" fmla="*/ 54 w 1120"/>
                  <a:gd name="T37" fmla="*/ 640 h 2926"/>
                  <a:gd name="T38" fmla="*/ 8 w 1120"/>
                  <a:gd name="T39" fmla="*/ 805 h 2926"/>
                  <a:gd name="T40" fmla="*/ 65 w 1120"/>
                  <a:gd name="T41" fmla="*/ 854 h 2926"/>
                  <a:gd name="T42" fmla="*/ 85 w 1120"/>
                  <a:gd name="T43" fmla="*/ 836 h 2926"/>
                  <a:gd name="T44" fmla="*/ 86 w 1120"/>
                  <a:gd name="T45" fmla="*/ 837 h 2926"/>
                  <a:gd name="T46" fmla="*/ 98 w 1120"/>
                  <a:gd name="T47" fmla="*/ 724 h 2926"/>
                  <a:gd name="T48" fmla="*/ 144 w 1120"/>
                  <a:gd name="T49" fmla="*/ 440 h 2926"/>
                  <a:gd name="T50" fmla="*/ 160 w 1120"/>
                  <a:gd name="T51" fmla="*/ 617 h 2926"/>
                  <a:gd name="T52" fmla="*/ 153 w 1120"/>
                  <a:gd name="T53" fmla="*/ 646 h 2926"/>
                  <a:gd name="T54" fmla="*/ 150 w 1120"/>
                  <a:gd name="T55" fmla="*/ 657 h 2926"/>
                  <a:gd name="T56" fmla="*/ 148 w 1120"/>
                  <a:gd name="T57" fmla="*/ 668 h 2926"/>
                  <a:gd name="T58" fmla="*/ 146 w 1120"/>
                  <a:gd name="T59" fmla="*/ 678 h 2926"/>
                  <a:gd name="T60" fmla="*/ 145 w 1120"/>
                  <a:gd name="T61" fmla="*/ 688 h 2926"/>
                  <a:gd name="T62" fmla="*/ 144 w 1120"/>
                  <a:gd name="T63" fmla="*/ 695 h 2926"/>
                  <a:gd name="T64" fmla="*/ 206 w 1120"/>
                  <a:gd name="T65" fmla="*/ 1321 h 2926"/>
                  <a:gd name="T66" fmla="*/ 168 w 1120"/>
                  <a:gd name="T67" fmla="*/ 1407 h 2926"/>
                  <a:gd name="T68" fmla="*/ 200 w 1120"/>
                  <a:gd name="T69" fmla="*/ 1421 h 2926"/>
                  <a:gd name="T70" fmla="*/ 215 w 1120"/>
                  <a:gd name="T71" fmla="*/ 1418 h 2926"/>
                  <a:gd name="T72" fmla="*/ 238 w 1120"/>
                  <a:gd name="T73" fmla="*/ 1422 h 2926"/>
                  <a:gd name="T74" fmla="*/ 244 w 1120"/>
                  <a:gd name="T75" fmla="*/ 1419 h 2926"/>
                  <a:gd name="T76" fmla="*/ 255 w 1120"/>
                  <a:gd name="T77" fmla="*/ 1402 h 2926"/>
                  <a:gd name="T78" fmla="*/ 250 w 1120"/>
                  <a:gd name="T79" fmla="*/ 1046 h 2926"/>
                  <a:gd name="T80" fmla="*/ 298 w 1120"/>
                  <a:gd name="T81" fmla="*/ 1046 h 2926"/>
                  <a:gd name="T82" fmla="*/ 291 w 1120"/>
                  <a:gd name="T83" fmla="*/ 1402 h 2926"/>
                  <a:gd name="T84" fmla="*/ 302 w 1120"/>
                  <a:gd name="T85" fmla="*/ 1419 h 2926"/>
                  <a:gd name="T86" fmla="*/ 309 w 1120"/>
                  <a:gd name="T87" fmla="*/ 1422 h 2926"/>
                  <a:gd name="T88" fmla="*/ 317 w 1120"/>
                  <a:gd name="T89" fmla="*/ 1424 h 2926"/>
                  <a:gd name="T90" fmla="*/ 343 w 1120"/>
                  <a:gd name="T91" fmla="*/ 1421 h 2926"/>
                  <a:gd name="T92" fmla="*/ 369 w 1120"/>
                  <a:gd name="T93" fmla="*/ 1414 h 2926"/>
                  <a:gd name="T94" fmla="*/ 369 w 1120"/>
                  <a:gd name="T95" fmla="*/ 1383 h 2926"/>
                  <a:gd name="T96" fmla="*/ 379 w 1120"/>
                  <a:gd name="T97" fmla="*/ 1026 h 2926"/>
                  <a:gd name="T98" fmla="*/ 402 w 1120"/>
                  <a:gd name="T99" fmla="*/ 692 h 2926"/>
                  <a:gd name="T100" fmla="*/ 402 w 1120"/>
                  <a:gd name="T101" fmla="*/ 684 h 2926"/>
                  <a:gd name="T102" fmla="*/ 400 w 1120"/>
                  <a:gd name="T103" fmla="*/ 674 h 2926"/>
                  <a:gd name="T104" fmla="*/ 398 w 1120"/>
                  <a:gd name="T105" fmla="*/ 663 h 2926"/>
                  <a:gd name="T106" fmla="*/ 395 w 1120"/>
                  <a:gd name="T107" fmla="*/ 651 h 2926"/>
                  <a:gd name="T108" fmla="*/ 393 w 1120"/>
                  <a:gd name="T109" fmla="*/ 640 h 2926"/>
                  <a:gd name="T110" fmla="*/ 391 w 1120"/>
                  <a:gd name="T111" fmla="*/ 632 h 2926"/>
                  <a:gd name="T112" fmla="*/ 392 w 1120"/>
                  <a:gd name="T113" fmla="*/ 535 h 2926"/>
                  <a:gd name="T114" fmla="*/ 416 w 1120"/>
                  <a:gd name="T115" fmla="*/ 593 h 2926"/>
                  <a:gd name="T116" fmla="*/ 458 w 1120"/>
                  <a:gd name="T117" fmla="*/ 837 h 2926"/>
                  <a:gd name="T118" fmla="*/ 461 w 1120"/>
                  <a:gd name="T119" fmla="*/ 837 h 2926"/>
                  <a:gd name="T120" fmla="*/ 462 w 1120"/>
                  <a:gd name="T121" fmla="*/ 836 h 2926"/>
                  <a:gd name="T122" fmla="*/ 504 w 1120"/>
                  <a:gd name="T123" fmla="*/ 816 h 2926"/>
                  <a:gd name="T124" fmla="*/ 328 w 1120"/>
                  <a:gd name="T125" fmla="*/ 151 h 29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20" h="2926">
                    <a:moveTo>
                      <a:pt x="1111" y="1628"/>
                    </a:moveTo>
                    <a:cubicBezTo>
                      <a:pt x="1106" y="1614"/>
                      <a:pt x="1105" y="1598"/>
                      <a:pt x="1100" y="1592"/>
                    </a:cubicBezTo>
                    <a:cubicBezTo>
                      <a:pt x="1095" y="1586"/>
                      <a:pt x="1087" y="1551"/>
                      <a:pt x="1078" y="1539"/>
                    </a:cubicBezTo>
                    <a:cubicBezTo>
                      <a:pt x="1069" y="1528"/>
                      <a:pt x="1035" y="1477"/>
                      <a:pt x="1026" y="1469"/>
                    </a:cubicBezTo>
                    <a:cubicBezTo>
                      <a:pt x="1023" y="1464"/>
                      <a:pt x="1025" y="1444"/>
                      <a:pt x="1021" y="1430"/>
                    </a:cubicBezTo>
                    <a:cubicBezTo>
                      <a:pt x="1017" y="1416"/>
                      <a:pt x="1018" y="1402"/>
                      <a:pt x="1014" y="1386"/>
                    </a:cubicBezTo>
                    <a:cubicBezTo>
                      <a:pt x="1010" y="1369"/>
                      <a:pt x="1010" y="1337"/>
                      <a:pt x="1009" y="1315"/>
                    </a:cubicBezTo>
                    <a:cubicBezTo>
                      <a:pt x="1007" y="1277"/>
                      <a:pt x="1007" y="1129"/>
                      <a:pt x="985" y="1075"/>
                    </a:cubicBezTo>
                    <a:cubicBezTo>
                      <a:pt x="981" y="1058"/>
                      <a:pt x="976" y="1030"/>
                      <a:pt x="977" y="992"/>
                    </a:cubicBezTo>
                    <a:cubicBezTo>
                      <a:pt x="975" y="886"/>
                      <a:pt x="951" y="825"/>
                      <a:pt x="953" y="792"/>
                    </a:cubicBezTo>
                    <a:cubicBezTo>
                      <a:pt x="960" y="744"/>
                      <a:pt x="949" y="693"/>
                      <a:pt x="940" y="653"/>
                    </a:cubicBezTo>
                    <a:cubicBezTo>
                      <a:pt x="921" y="567"/>
                      <a:pt x="879" y="544"/>
                      <a:pt x="860" y="540"/>
                    </a:cubicBezTo>
                    <a:cubicBezTo>
                      <a:pt x="840" y="536"/>
                      <a:pt x="810" y="533"/>
                      <a:pt x="797" y="520"/>
                    </a:cubicBezTo>
                    <a:cubicBezTo>
                      <a:pt x="787" y="512"/>
                      <a:pt x="720" y="481"/>
                      <a:pt x="701" y="479"/>
                    </a:cubicBezTo>
                    <a:cubicBezTo>
                      <a:pt x="651" y="470"/>
                      <a:pt x="660" y="380"/>
                      <a:pt x="660" y="362"/>
                    </a:cubicBezTo>
                    <a:cubicBezTo>
                      <a:pt x="660" y="362"/>
                      <a:pt x="660" y="362"/>
                      <a:pt x="660" y="362"/>
                    </a:cubicBezTo>
                    <a:cubicBezTo>
                      <a:pt x="660" y="362"/>
                      <a:pt x="660" y="362"/>
                      <a:pt x="660" y="362"/>
                    </a:cubicBezTo>
                    <a:cubicBezTo>
                      <a:pt x="661" y="360"/>
                      <a:pt x="661" y="358"/>
                      <a:pt x="662" y="357"/>
                    </a:cubicBezTo>
                    <a:cubicBezTo>
                      <a:pt x="662" y="357"/>
                      <a:pt x="662" y="356"/>
                      <a:pt x="662" y="356"/>
                    </a:cubicBezTo>
                    <a:cubicBezTo>
                      <a:pt x="663" y="355"/>
                      <a:pt x="663" y="353"/>
                      <a:pt x="664" y="351"/>
                    </a:cubicBezTo>
                    <a:cubicBezTo>
                      <a:pt x="664" y="350"/>
                      <a:pt x="664" y="350"/>
                      <a:pt x="664" y="350"/>
                    </a:cubicBezTo>
                    <a:cubicBezTo>
                      <a:pt x="665" y="348"/>
                      <a:pt x="665" y="346"/>
                      <a:pt x="666" y="344"/>
                    </a:cubicBezTo>
                    <a:cubicBezTo>
                      <a:pt x="666" y="344"/>
                      <a:pt x="666" y="344"/>
                      <a:pt x="666" y="343"/>
                    </a:cubicBezTo>
                    <a:cubicBezTo>
                      <a:pt x="666" y="341"/>
                      <a:pt x="667" y="339"/>
                      <a:pt x="667" y="337"/>
                    </a:cubicBezTo>
                    <a:cubicBezTo>
                      <a:pt x="667" y="337"/>
                      <a:pt x="667" y="337"/>
                      <a:pt x="668" y="337"/>
                    </a:cubicBezTo>
                    <a:cubicBezTo>
                      <a:pt x="668" y="334"/>
                      <a:pt x="669" y="332"/>
                      <a:pt x="669" y="330"/>
                    </a:cubicBezTo>
                    <a:cubicBezTo>
                      <a:pt x="669" y="330"/>
                      <a:pt x="669" y="330"/>
                      <a:pt x="669" y="330"/>
                    </a:cubicBezTo>
                    <a:cubicBezTo>
                      <a:pt x="669" y="328"/>
                      <a:pt x="670" y="325"/>
                      <a:pt x="670" y="323"/>
                    </a:cubicBezTo>
                    <a:cubicBezTo>
                      <a:pt x="670" y="323"/>
                      <a:pt x="670" y="323"/>
                      <a:pt x="670" y="323"/>
                    </a:cubicBezTo>
                    <a:cubicBezTo>
                      <a:pt x="671" y="321"/>
                      <a:pt x="671" y="319"/>
                      <a:pt x="671" y="317"/>
                    </a:cubicBezTo>
                    <a:cubicBezTo>
                      <a:pt x="671" y="317"/>
                      <a:pt x="671" y="317"/>
                      <a:pt x="671" y="317"/>
                    </a:cubicBezTo>
                    <a:cubicBezTo>
                      <a:pt x="672" y="315"/>
                      <a:pt x="672" y="313"/>
                      <a:pt x="672" y="312"/>
                    </a:cubicBezTo>
                    <a:cubicBezTo>
                      <a:pt x="672" y="312"/>
                      <a:pt x="672" y="312"/>
                      <a:pt x="672" y="312"/>
                    </a:cubicBezTo>
                    <a:cubicBezTo>
                      <a:pt x="672" y="311"/>
                      <a:pt x="672" y="310"/>
                      <a:pt x="672" y="310"/>
                    </a:cubicBezTo>
                    <a:cubicBezTo>
                      <a:pt x="672" y="310"/>
                      <a:pt x="672" y="310"/>
                      <a:pt x="672" y="310"/>
                    </a:cubicBezTo>
                    <a:cubicBezTo>
                      <a:pt x="674" y="309"/>
                      <a:pt x="676" y="308"/>
                      <a:pt x="679" y="306"/>
                    </a:cubicBezTo>
                    <a:cubicBezTo>
                      <a:pt x="679" y="306"/>
                      <a:pt x="679" y="306"/>
                      <a:pt x="679" y="306"/>
                    </a:cubicBezTo>
                    <a:cubicBezTo>
                      <a:pt x="680" y="305"/>
                      <a:pt x="680" y="305"/>
                      <a:pt x="681" y="305"/>
                    </a:cubicBezTo>
                    <a:cubicBezTo>
                      <a:pt x="681" y="304"/>
                      <a:pt x="681" y="304"/>
                      <a:pt x="681" y="304"/>
                    </a:cubicBezTo>
                    <a:cubicBezTo>
                      <a:pt x="682" y="304"/>
                      <a:pt x="682" y="303"/>
                      <a:pt x="682" y="303"/>
                    </a:cubicBezTo>
                    <a:cubicBezTo>
                      <a:pt x="683" y="303"/>
                      <a:pt x="683" y="302"/>
                      <a:pt x="683" y="302"/>
                    </a:cubicBezTo>
                    <a:cubicBezTo>
                      <a:pt x="683" y="302"/>
                      <a:pt x="684" y="302"/>
                      <a:pt x="684" y="301"/>
                    </a:cubicBezTo>
                    <a:cubicBezTo>
                      <a:pt x="684" y="301"/>
                      <a:pt x="685" y="300"/>
                      <a:pt x="685" y="300"/>
                    </a:cubicBezTo>
                    <a:cubicBezTo>
                      <a:pt x="688" y="296"/>
                      <a:pt x="689" y="291"/>
                      <a:pt x="693" y="286"/>
                    </a:cubicBezTo>
                    <a:cubicBezTo>
                      <a:pt x="696" y="280"/>
                      <a:pt x="695" y="276"/>
                      <a:pt x="698" y="267"/>
                    </a:cubicBezTo>
                    <a:cubicBezTo>
                      <a:pt x="701" y="258"/>
                      <a:pt x="703" y="244"/>
                      <a:pt x="703" y="239"/>
                    </a:cubicBezTo>
                    <a:cubicBezTo>
                      <a:pt x="703" y="233"/>
                      <a:pt x="709" y="218"/>
                      <a:pt x="709" y="211"/>
                    </a:cubicBezTo>
                    <a:cubicBezTo>
                      <a:pt x="709" y="206"/>
                      <a:pt x="707" y="202"/>
                      <a:pt x="705" y="201"/>
                    </a:cubicBezTo>
                    <a:cubicBezTo>
                      <a:pt x="705" y="201"/>
                      <a:pt x="705" y="201"/>
                      <a:pt x="705" y="201"/>
                    </a:cubicBezTo>
                    <a:cubicBezTo>
                      <a:pt x="705" y="201"/>
                      <a:pt x="706" y="201"/>
                      <a:pt x="706" y="200"/>
                    </a:cubicBezTo>
                    <a:cubicBezTo>
                      <a:pt x="706" y="200"/>
                      <a:pt x="706" y="200"/>
                      <a:pt x="706" y="200"/>
                    </a:cubicBezTo>
                    <a:cubicBezTo>
                      <a:pt x="706" y="200"/>
                      <a:pt x="706" y="200"/>
                      <a:pt x="706" y="200"/>
                    </a:cubicBezTo>
                    <a:cubicBezTo>
                      <a:pt x="707" y="200"/>
                      <a:pt x="707" y="199"/>
                      <a:pt x="707" y="199"/>
                    </a:cubicBezTo>
                    <a:cubicBezTo>
                      <a:pt x="707" y="192"/>
                      <a:pt x="704" y="175"/>
                      <a:pt x="705" y="168"/>
                    </a:cubicBezTo>
                    <a:cubicBezTo>
                      <a:pt x="705" y="163"/>
                      <a:pt x="706" y="148"/>
                      <a:pt x="706" y="142"/>
                    </a:cubicBezTo>
                    <a:cubicBezTo>
                      <a:pt x="706" y="131"/>
                      <a:pt x="700" y="120"/>
                      <a:pt x="697" y="110"/>
                    </a:cubicBezTo>
                    <a:cubicBezTo>
                      <a:pt x="694" y="99"/>
                      <a:pt x="694" y="87"/>
                      <a:pt x="691" y="77"/>
                    </a:cubicBezTo>
                    <a:cubicBezTo>
                      <a:pt x="687" y="64"/>
                      <a:pt x="678" y="56"/>
                      <a:pt x="666" y="49"/>
                    </a:cubicBezTo>
                    <a:cubicBezTo>
                      <a:pt x="657" y="44"/>
                      <a:pt x="646" y="43"/>
                      <a:pt x="641" y="35"/>
                    </a:cubicBezTo>
                    <a:cubicBezTo>
                      <a:pt x="638" y="31"/>
                      <a:pt x="641" y="30"/>
                      <a:pt x="635" y="27"/>
                    </a:cubicBezTo>
                    <a:cubicBezTo>
                      <a:pt x="632" y="25"/>
                      <a:pt x="626" y="24"/>
                      <a:pt x="623" y="23"/>
                    </a:cubicBezTo>
                    <a:cubicBezTo>
                      <a:pt x="614" y="21"/>
                      <a:pt x="602" y="16"/>
                      <a:pt x="604" y="5"/>
                    </a:cubicBezTo>
                    <a:cubicBezTo>
                      <a:pt x="591" y="2"/>
                      <a:pt x="570" y="13"/>
                      <a:pt x="559" y="2"/>
                    </a:cubicBezTo>
                    <a:cubicBezTo>
                      <a:pt x="551" y="2"/>
                      <a:pt x="551" y="2"/>
                      <a:pt x="551" y="2"/>
                    </a:cubicBezTo>
                    <a:cubicBezTo>
                      <a:pt x="544" y="4"/>
                      <a:pt x="535" y="3"/>
                      <a:pt x="528" y="0"/>
                    </a:cubicBezTo>
                    <a:cubicBezTo>
                      <a:pt x="525" y="6"/>
                      <a:pt x="511" y="12"/>
                      <a:pt x="503" y="12"/>
                    </a:cubicBezTo>
                    <a:cubicBezTo>
                      <a:pt x="493" y="12"/>
                      <a:pt x="482" y="14"/>
                      <a:pt x="476" y="23"/>
                    </a:cubicBezTo>
                    <a:cubicBezTo>
                      <a:pt x="480" y="22"/>
                      <a:pt x="485" y="20"/>
                      <a:pt x="487" y="23"/>
                    </a:cubicBezTo>
                    <a:cubicBezTo>
                      <a:pt x="461" y="37"/>
                      <a:pt x="429" y="57"/>
                      <a:pt x="426" y="89"/>
                    </a:cubicBezTo>
                    <a:cubicBezTo>
                      <a:pt x="425" y="103"/>
                      <a:pt x="418" y="114"/>
                      <a:pt x="417" y="128"/>
                    </a:cubicBezTo>
                    <a:cubicBezTo>
                      <a:pt x="416" y="142"/>
                      <a:pt x="405" y="149"/>
                      <a:pt x="410" y="163"/>
                    </a:cubicBezTo>
                    <a:cubicBezTo>
                      <a:pt x="409" y="172"/>
                      <a:pt x="412" y="172"/>
                      <a:pt x="412" y="180"/>
                    </a:cubicBezTo>
                    <a:cubicBezTo>
                      <a:pt x="409" y="189"/>
                      <a:pt x="417" y="200"/>
                      <a:pt x="417" y="200"/>
                    </a:cubicBezTo>
                    <a:cubicBezTo>
                      <a:pt x="417" y="200"/>
                      <a:pt x="417" y="200"/>
                      <a:pt x="417" y="200"/>
                    </a:cubicBezTo>
                    <a:cubicBezTo>
                      <a:pt x="416" y="200"/>
                      <a:pt x="415" y="202"/>
                      <a:pt x="414" y="204"/>
                    </a:cubicBezTo>
                    <a:cubicBezTo>
                      <a:pt x="414" y="204"/>
                      <a:pt x="414" y="204"/>
                      <a:pt x="414" y="204"/>
                    </a:cubicBezTo>
                    <a:cubicBezTo>
                      <a:pt x="413" y="205"/>
                      <a:pt x="413" y="205"/>
                      <a:pt x="413" y="206"/>
                    </a:cubicBezTo>
                    <a:cubicBezTo>
                      <a:pt x="413" y="207"/>
                      <a:pt x="413" y="207"/>
                      <a:pt x="413" y="207"/>
                    </a:cubicBezTo>
                    <a:cubicBezTo>
                      <a:pt x="412" y="208"/>
                      <a:pt x="412" y="209"/>
                      <a:pt x="412" y="211"/>
                    </a:cubicBezTo>
                    <a:cubicBezTo>
                      <a:pt x="412" y="218"/>
                      <a:pt x="419" y="233"/>
                      <a:pt x="419" y="239"/>
                    </a:cubicBezTo>
                    <a:cubicBezTo>
                      <a:pt x="419" y="244"/>
                      <a:pt x="420" y="258"/>
                      <a:pt x="424" y="267"/>
                    </a:cubicBezTo>
                    <a:cubicBezTo>
                      <a:pt x="427" y="276"/>
                      <a:pt x="425" y="280"/>
                      <a:pt x="429" y="286"/>
                    </a:cubicBezTo>
                    <a:cubicBezTo>
                      <a:pt x="432" y="291"/>
                      <a:pt x="433" y="296"/>
                      <a:pt x="436" y="300"/>
                    </a:cubicBezTo>
                    <a:cubicBezTo>
                      <a:pt x="437" y="300"/>
                      <a:pt x="437" y="301"/>
                      <a:pt x="437" y="301"/>
                    </a:cubicBezTo>
                    <a:cubicBezTo>
                      <a:pt x="438" y="302"/>
                      <a:pt x="438" y="302"/>
                      <a:pt x="438" y="302"/>
                    </a:cubicBezTo>
                    <a:cubicBezTo>
                      <a:pt x="438" y="302"/>
                      <a:pt x="439" y="303"/>
                      <a:pt x="439" y="303"/>
                    </a:cubicBezTo>
                    <a:cubicBezTo>
                      <a:pt x="439" y="303"/>
                      <a:pt x="440" y="304"/>
                      <a:pt x="440" y="304"/>
                    </a:cubicBezTo>
                    <a:cubicBezTo>
                      <a:pt x="440" y="304"/>
                      <a:pt x="441" y="305"/>
                      <a:pt x="441" y="305"/>
                    </a:cubicBezTo>
                    <a:cubicBezTo>
                      <a:pt x="441" y="305"/>
                      <a:pt x="442" y="306"/>
                      <a:pt x="442" y="306"/>
                    </a:cubicBezTo>
                    <a:cubicBezTo>
                      <a:pt x="442" y="306"/>
                      <a:pt x="443" y="306"/>
                      <a:pt x="443" y="306"/>
                    </a:cubicBezTo>
                    <a:cubicBezTo>
                      <a:pt x="445" y="308"/>
                      <a:pt x="448" y="310"/>
                      <a:pt x="449" y="310"/>
                    </a:cubicBezTo>
                    <a:cubicBezTo>
                      <a:pt x="449" y="310"/>
                      <a:pt x="449" y="310"/>
                      <a:pt x="449" y="310"/>
                    </a:cubicBezTo>
                    <a:cubicBezTo>
                      <a:pt x="449" y="312"/>
                      <a:pt x="450" y="314"/>
                      <a:pt x="450" y="316"/>
                    </a:cubicBezTo>
                    <a:cubicBezTo>
                      <a:pt x="450" y="316"/>
                      <a:pt x="450" y="316"/>
                      <a:pt x="450" y="316"/>
                    </a:cubicBezTo>
                    <a:cubicBezTo>
                      <a:pt x="450" y="317"/>
                      <a:pt x="450" y="318"/>
                      <a:pt x="450" y="319"/>
                    </a:cubicBezTo>
                    <a:cubicBezTo>
                      <a:pt x="450" y="319"/>
                      <a:pt x="450" y="319"/>
                      <a:pt x="450" y="319"/>
                    </a:cubicBezTo>
                    <a:cubicBezTo>
                      <a:pt x="450" y="320"/>
                      <a:pt x="450" y="321"/>
                      <a:pt x="450" y="322"/>
                    </a:cubicBezTo>
                    <a:cubicBezTo>
                      <a:pt x="450" y="322"/>
                      <a:pt x="450" y="322"/>
                      <a:pt x="450" y="322"/>
                    </a:cubicBezTo>
                    <a:cubicBezTo>
                      <a:pt x="450" y="323"/>
                      <a:pt x="451" y="324"/>
                      <a:pt x="451" y="326"/>
                    </a:cubicBezTo>
                    <a:cubicBezTo>
                      <a:pt x="451" y="326"/>
                      <a:pt x="451" y="326"/>
                      <a:pt x="451" y="326"/>
                    </a:cubicBezTo>
                    <a:cubicBezTo>
                      <a:pt x="451" y="327"/>
                      <a:pt x="451" y="328"/>
                      <a:pt x="451" y="329"/>
                    </a:cubicBezTo>
                    <a:cubicBezTo>
                      <a:pt x="451" y="329"/>
                      <a:pt x="451" y="330"/>
                      <a:pt x="451" y="330"/>
                    </a:cubicBezTo>
                    <a:cubicBezTo>
                      <a:pt x="451" y="331"/>
                      <a:pt x="452" y="332"/>
                      <a:pt x="452" y="333"/>
                    </a:cubicBezTo>
                    <a:cubicBezTo>
                      <a:pt x="452" y="333"/>
                      <a:pt x="452" y="333"/>
                      <a:pt x="452" y="334"/>
                    </a:cubicBezTo>
                    <a:cubicBezTo>
                      <a:pt x="452" y="335"/>
                      <a:pt x="452" y="336"/>
                      <a:pt x="452" y="336"/>
                    </a:cubicBezTo>
                    <a:cubicBezTo>
                      <a:pt x="452" y="337"/>
                      <a:pt x="452" y="337"/>
                      <a:pt x="453" y="338"/>
                    </a:cubicBezTo>
                    <a:cubicBezTo>
                      <a:pt x="453" y="339"/>
                      <a:pt x="453" y="339"/>
                      <a:pt x="453" y="340"/>
                    </a:cubicBezTo>
                    <a:cubicBezTo>
                      <a:pt x="453" y="341"/>
                      <a:pt x="453" y="341"/>
                      <a:pt x="453" y="342"/>
                    </a:cubicBezTo>
                    <a:cubicBezTo>
                      <a:pt x="453" y="342"/>
                      <a:pt x="454" y="343"/>
                      <a:pt x="454" y="344"/>
                    </a:cubicBezTo>
                    <a:cubicBezTo>
                      <a:pt x="454" y="344"/>
                      <a:pt x="454" y="345"/>
                      <a:pt x="454" y="345"/>
                    </a:cubicBezTo>
                    <a:cubicBezTo>
                      <a:pt x="454" y="346"/>
                      <a:pt x="454" y="347"/>
                      <a:pt x="454" y="347"/>
                    </a:cubicBezTo>
                    <a:cubicBezTo>
                      <a:pt x="455" y="348"/>
                      <a:pt x="455" y="348"/>
                      <a:pt x="455" y="349"/>
                    </a:cubicBezTo>
                    <a:cubicBezTo>
                      <a:pt x="455" y="349"/>
                      <a:pt x="455" y="350"/>
                      <a:pt x="455" y="351"/>
                    </a:cubicBezTo>
                    <a:cubicBezTo>
                      <a:pt x="455" y="351"/>
                      <a:pt x="456" y="352"/>
                      <a:pt x="456" y="352"/>
                    </a:cubicBezTo>
                    <a:cubicBezTo>
                      <a:pt x="456" y="353"/>
                      <a:pt x="456" y="353"/>
                      <a:pt x="456" y="354"/>
                    </a:cubicBezTo>
                    <a:cubicBezTo>
                      <a:pt x="456" y="354"/>
                      <a:pt x="457" y="355"/>
                      <a:pt x="457" y="355"/>
                    </a:cubicBezTo>
                    <a:cubicBezTo>
                      <a:pt x="457" y="356"/>
                      <a:pt x="457" y="356"/>
                      <a:pt x="457" y="357"/>
                    </a:cubicBezTo>
                    <a:cubicBezTo>
                      <a:pt x="457" y="357"/>
                      <a:pt x="458" y="358"/>
                      <a:pt x="458" y="358"/>
                    </a:cubicBezTo>
                    <a:cubicBezTo>
                      <a:pt x="458" y="359"/>
                      <a:pt x="458" y="359"/>
                      <a:pt x="458" y="359"/>
                    </a:cubicBezTo>
                    <a:cubicBezTo>
                      <a:pt x="459" y="360"/>
                      <a:pt x="459" y="361"/>
                      <a:pt x="459" y="362"/>
                    </a:cubicBezTo>
                    <a:cubicBezTo>
                      <a:pt x="460" y="362"/>
                      <a:pt x="460" y="363"/>
                      <a:pt x="461" y="364"/>
                    </a:cubicBezTo>
                    <a:cubicBezTo>
                      <a:pt x="461" y="365"/>
                      <a:pt x="461" y="365"/>
                      <a:pt x="461" y="366"/>
                    </a:cubicBezTo>
                    <a:cubicBezTo>
                      <a:pt x="461" y="377"/>
                      <a:pt x="463" y="401"/>
                      <a:pt x="459" y="425"/>
                    </a:cubicBezTo>
                    <a:cubicBezTo>
                      <a:pt x="459" y="425"/>
                      <a:pt x="459" y="426"/>
                      <a:pt x="459" y="426"/>
                    </a:cubicBezTo>
                    <a:cubicBezTo>
                      <a:pt x="459" y="427"/>
                      <a:pt x="458" y="427"/>
                      <a:pt x="458" y="427"/>
                    </a:cubicBezTo>
                    <a:cubicBezTo>
                      <a:pt x="454" y="452"/>
                      <a:pt x="443" y="475"/>
                      <a:pt x="420" y="479"/>
                    </a:cubicBezTo>
                    <a:cubicBezTo>
                      <a:pt x="400" y="481"/>
                      <a:pt x="333" y="512"/>
                      <a:pt x="324" y="520"/>
                    </a:cubicBezTo>
                    <a:cubicBezTo>
                      <a:pt x="311" y="533"/>
                      <a:pt x="280" y="536"/>
                      <a:pt x="261" y="540"/>
                    </a:cubicBezTo>
                    <a:cubicBezTo>
                      <a:pt x="241" y="544"/>
                      <a:pt x="200" y="567"/>
                      <a:pt x="180" y="653"/>
                    </a:cubicBezTo>
                    <a:cubicBezTo>
                      <a:pt x="171" y="693"/>
                      <a:pt x="161" y="744"/>
                      <a:pt x="167" y="792"/>
                    </a:cubicBezTo>
                    <a:cubicBezTo>
                      <a:pt x="170" y="825"/>
                      <a:pt x="146" y="886"/>
                      <a:pt x="143" y="992"/>
                    </a:cubicBezTo>
                    <a:cubicBezTo>
                      <a:pt x="144" y="1030"/>
                      <a:pt x="140" y="1058"/>
                      <a:pt x="135" y="1075"/>
                    </a:cubicBezTo>
                    <a:cubicBezTo>
                      <a:pt x="113" y="1129"/>
                      <a:pt x="113" y="1277"/>
                      <a:pt x="112" y="1315"/>
                    </a:cubicBezTo>
                    <a:cubicBezTo>
                      <a:pt x="111" y="1337"/>
                      <a:pt x="111" y="1369"/>
                      <a:pt x="107" y="1386"/>
                    </a:cubicBezTo>
                    <a:cubicBezTo>
                      <a:pt x="103" y="1402"/>
                      <a:pt x="106" y="1416"/>
                      <a:pt x="101" y="1430"/>
                    </a:cubicBezTo>
                    <a:cubicBezTo>
                      <a:pt x="97" y="1444"/>
                      <a:pt x="99" y="1464"/>
                      <a:pt x="96" y="1469"/>
                    </a:cubicBezTo>
                    <a:cubicBezTo>
                      <a:pt x="88" y="1477"/>
                      <a:pt x="53" y="1528"/>
                      <a:pt x="44" y="1539"/>
                    </a:cubicBezTo>
                    <a:cubicBezTo>
                      <a:pt x="36" y="1551"/>
                      <a:pt x="26" y="1586"/>
                      <a:pt x="21" y="1592"/>
                    </a:cubicBezTo>
                    <a:cubicBezTo>
                      <a:pt x="16" y="1598"/>
                      <a:pt x="15" y="1614"/>
                      <a:pt x="9" y="1628"/>
                    </a:cubicBezTo>
                    <a:cubicBezTo>
                      <a:pt x="4" y="1641"/>
                      <a:pt x="0" y="1653"/>
                      <a:pt x="17" y="1652"/>
                    </a:cubicBezTo>
                    <a:cubicBezTo>
                      <a:pt x="31" y="1651"/>
                      <a:pt x="46" y="1627"/>
                      <a:pt x="49" y="1611"/>
                    </a:cubicBezTo>
                    <a:cubicBezTo>
                      <a:pt x="53" y="1609"/>
                      <a:pt x="61" y="1599"/>
                      <a:pt x="70" y="1589"/>
                    </a:cubicBezTo>
                    <a:cubicBezTo>
                      <a:pt x="68" y="1597"/>
                      <a:pt x="74" y="1606"/>
                      <a:pt x="81" y="1633"/>
                    </a:cubicBezTo>
                    <a:cubicBezTo>
                      <a:pt x="81" y="1642"/>
                      <a:pt x="89" y="1665"/>
                      <a:pt x="88" y="1675"/>
                    </a:cubicBezTo>
                    <a:cubicBezTo>
                      <a:pt x="87" y="1686"/>
                      <a:pt x="94" y="1714"/>
                      <a:pt x="97" y="1728"/>
                    </a:cubicBezTo>
                    <a:cubicBezTo>
                      <a:pt x="100" y="1742"/>
                      <a:pt x="113" y="1743"/>
                      <a:pt x="122" y="1739"/>
                    </a:cubicBezTo>
                    <a:cubicBezTo>
                      <a:pt x="122" y="1739"/>
                      <a:pt x="121" y="1751"/>
                      <a:pt x="134" y="1753"/>
                    </a:cubicBezTo>
                    <a:cubicBezTo>
                      <a:pt x="146" y="1755"/>
                      <a:pt x="148" y="1733"/>
                      <a:pt x="148" y="1733"/>
                    </a:cubicBezTo>
                    <a:cubicBezTo>
                      <a:pt x="148" y="1733"/>
                      <a:pt x="148" y="1741"/>
                      <a:pt x="157" y="1742"/>
                    </a:cubicBezTo>
                    <a:cubicBezTo>
                      <a:pt x="171" y="1742"/>
                      <a:pt x="173" y="1715"/>
                      <a:pt x="173" y="1715"/>
                    </a:cubicBezTo>
                    <a:cubicBezTo>
                      <a:pt x="173" y="1715"/>
                      <a:pt x="174" y="1716"/>
                      <a:pt x="174" y="1716"/>
                    </a:cubicBezTo>
                    <a:cubicBezTo>
                      <a:pt x="174" y="1716"/>
                      <a:pt x="174" y="1716"/>
                      <a:pt x="174" y="1716"/>
                    </a:cubicBezTo>
                    <a:cubicBezTo>
                      <a:pt x="174" y="1716"/>
                      <a:pt x="174" y="1717"/>
                      <a:pt x="174" y="1717"/>
                    </a:cubicBezTo>
                    <a:cubicBezTo>
                      <a:pt x="174" y="1716"/>
                      <a:pt x="174" y="1716"/>
                      <a:pt x="174" y="1716"/>
                    </a:cubicBezTo>
                    <a:cubicBezTo>
                      <a:pt x="174" y="1717"/>
                      <a:pt x="174" y="1717"/>
                      <a:pt x="174" y="1717"/>
                    </a:cubicBezTo>
                    <a:cubicBezTo>
                      <a:pt x="174" y="1717"/>
                      <a:pt x="174" y="1717"/>
                      <a:pt x="174" y="1717"/>
                    </a:cubicBezTo>
                    <a:cubicBezTo>
                      <a:pt x="174" y="1718"/>
                      <a:pt x="175" y="1718"/>
                      <a:pt x="175" y="1719"/>
                    </a:cubicBezTo>
                    <a:cubicBezTo>
                      <a:pt x="175" y="1719"/>
                      <a:pt x="176" y="1719"/>
                      <a:pt x="176" y="1719"/>
                    </a:cubicBezTo>
                    <a:cubicBezTo>
                      <a:pt x="176" y="1719"/>
                      <a:pt x="176" y="1719"/>
                      <a:pt x="176" y="1719"/>
                    </a:cubicBezTo>
                    <a:cubicBezTo>
                      <a:pt x="176" y="1720"/>
                      <a:pt x="177" y="1720"/>
                      <a:pt x="177" y="1720"/>
                    </a:cubicBezTo>
                    <a:cubicBezTo>
                      <a:pt x="177" y="1720"/>
                      <a:pt x="177" y="1720"/>
                      <a:pt x="177" y="1720"/>
                    </a:cubicBezTo>
                    <a:cubicBezTo>
                      <a:pt x="178" y="1720"/>
                      <a:pt x="178" y="1720"/>
                      <a:pt x="179" y="1720"/>
                    </a:cubicBezTo>
                    <a:cubicBezTo>
                      <a:pt x="179" y="1720"/>
                      <a:pt x="179" y="1720"/>
                      <a:pt x="179" y="1720"/>
                    </a:cubicBezTo>
                    <a:cubicBezTo>
                      <a:pt x="180" y="1720"/>
                      <a:pt x="180" y="1720"/>
                      <a:pt x="181" y="1720"/>
                    </a:cubicBezTo>
                    <a:cubicBezTo>
                      <a:pt x="188" y="1720"/>
                      <a:pt x="194" y="1691"/>
                      <a:pt x="197" y="1679"/>
                    </a:cubicBezTo>
                    <a:cubicBezTo>
                      <a:pt x="200" y="1667"/>
                      <a:pt x="205" y="1657"/>
                      <a:pt x="206" y="1647"/>
                    </a:cubicBezTo>
                    <a:cubicBezTo>
                      <a:pt x="207" y="1638"/>
                      <a:pt x="208" y="1632"/>
                      <a:pt x="216" y="1589"/>
                    </a:cubicBezTo>
                    <a:cubicBezTo>
                      <a:pt x="224" y="1546"/>
                      <a:pt x="199" y="1500"/>
                      <a:pt x="202" y="1486"/>
                    </a:cubicBezTo>
                    <a:cubicBezTo>
                      <a:pt x="206" y="1471"/>
                      <a:pt x="193" y="1449"/>
                      <a:pt x="195" y="1445"/>
                    </a:cubicBezTo>
                    <a:cubicBezTo>
                      <a:pt x="197" y="1441"/>
                      <a:pt x="201" y="1425"/>
                      <a:pt x="204" y="1409"/>
                    </a:cubicBezTo>
                    <a:cubicBezTo>
                      <a:pt x="206" y="1393"/>
                      <a:pt x="264" y="1251"/>
                      <a:pt x="270" y="1219"/>
                    </a:cubicBezTo>
                    <a:cubicBezTo>
                      <a:pt x="281" y="1159"/>
                      <a:pt x="281" y="1132"/>
                      <a:pt x="274" y="1090"/>
                    </a:cubicBezTo>
                    <a:cubicBezTo>
                      <a:pt x="275" y="1059"/>
                      <a:pt x="288" y="975"/>
                      <a:pt x="290" y="960"/>
                    </a:cubicBezTo>
                    <a:cubicBezTo>
                      <a:pt x="291" y="957"/>
                      <a:pt x="291" y="942"/>
                      <a:pt x="293" y="932"/>
                    </a:cubicBezTo>
                    <a:cubicBezTo>
                      <a:pt x="294" y="926"/>
                      <a:pt x="295" y="915"/>
                      <a:pt x="295" y="902"/>
                    </a:cubicBezTo>
                    <a:cubicBezTo>
                      <a:pt x="296" y="904"/>
                      <a:pt x="296" y="904"/>
                      <a:pt x="296" y="904"/>
                    </a:cubicBezTo>
                    <a:cubicBezTo>
                      <a:pt x="296" y="918"/>
                      <a:pt x="300" y="942"/>
                      <a:pt x="302" y="980"/>
                    </a:cubicBezTo>
                    <a:cubicBezTo>
                      <a:pt x="301" y="1011"/>
                      <a:pt x="316" y="1068"/>
                      <a:pt x="318" y="1098"/>
                    </a:cubicBezTo>
                    <a:cubicBezTo>
                      <a:pt x="314" y="1107"/>
                      <a:pt x="329" y="1264"/>
                      <a:pt x="329" y="1264"/>
                    </a:cubicBezTo>
                    <a:cubicBezTo>
                      <a:pt x="328" y="1265"/>
                      <a:pt x="328" y="1265"/>
                      <a:pt x="328" y="1265"/>
                    </a:cubicBezTo>
                    <a:cubicBezTo>
                      <a:pt x="328" y="1265"/>
                      <a:pt x="328" y="1265"/>
                      <a:pt x="328" y="1266"/>
                    </a:cubicBezTo>
                    <a:cubicBezTo>
                      <a:pt x="328" y="1266"/>
                      <a:pt x="328" y="1266"/>
                      <a:pt x="328" y="1266"/>
                    </a:cubicBezTo>
                    <a:cubicBezTo>
                      <a:pt x="326" y="1272"/>
                      <a:pt x="321" y="1288"/>
                      <a:pt x="317" y="1309"/>
                    </a:cubicBezTo>
                    <a:cubicBezTo>
                      <a:pt x="317" y="1309"/>
                      <a:pt x="317" y="1309"/>
                      <a:pt x="316" y="1310"/>
                    </a:cubicBezTo>
                    <a:cubicBezTo>
                      <a:pt x="316" y="1311"/>
                      <a:pt x="316" y="1313"/>
                      <a:pt x="315" y="1314"/>
                    </a:cubicBezTo>
                    <a:cubicBezTo>
                      <a:pt x="315" y="1315"/>
                      <a:pt x="315" y="1315"/>
                      <a:pt x="315" y="1316"/>
                    </a:cubicBezTo>
                    <a:cubicBezTo>
                      <a:pt x="315" y="1317"/>
                      <a:pt x="314" y="1319"/>
                      <a:pt x="314" y="1320"/>
                    </a:cubicBezTo>
                    <a:cubicBezTo>
                      <a:pt x="314" y="1321"/>
                      <a:pt x="314" y="1321"/>
                      <a:pt x="314" y="1322"/>
                    </a:cubicBezTo>
                    <a:cubicBezTo>
                      <a:pt x="313" y="1323"/>
                      <a:pt x="313" y="1325"/>
                      <a:pt x="313" y="1326"/>
                    </a:cubicBezTo>
                    <a:cubicBezTo>
                      <a:pt x="313" y="1327"/>
                      <a:pt x="312" y="1328"/>
                      <a:pt x="312" y="1328"/>
                    </a:cubicBezTo>
                    <a:cubicBezTo>
                      <a:pt x="312" y="1330"/>
                      <a:pt x="312" y="1331"/>
                      <a:pt x="311" y="1332"/>
                    </a:cubicBezTo>
                    <a:cubicBezTo>
                      <a:pt x="311" y="1333"/>
                      <a:pt x="311" y="1334"/>
                      <a:pt x="311" y="1335"/>
                    </a:cubicBezTo>
                    <a:cubicBezTo>
                      <a:pt x="311" y="1336"/>
                      <a:pt x="310" y="1337"/>
                      <a:pt x="310" y="1339"/>
                    </a:cubicBezTo>
                    <a:cubicBezTo>
                      <a:pt x="310" y="1340"/>
                      <a:pt x="310" y="1341"/>
                      <a:pt x="310" y="1341"/>
                    </a:cubicBezTo>
                    <a:cubicBezTo>
                      <a:pt x="309" y="1343"/>
                      <a:pt x="309" y="1344"/>
                      <a:pt x="309" y="1345"/>
                    </a:cubicBezTo>
                    <a:cubicBezTo>
                      <a:pt x="309" y="1346"/>
                      <a:pt x="308" y="1347"/>
                      <a:pt x="308" y="1348"/>
                    </a:cubicBezTo>
                    <a:cubicBezTo>
                      <a:pt x="308" y="1349"/>
                      <a:pt x="308" y="1350"/>
                      <a:pt x="307" y="1352"/>
                    </a:cubicBezTo>
                    <a:cubicBezTo>
                      <a:pt x="307" y="1353"/>
                      <a:pt x="307" y="1354"/>
                      <a:pt x="307" y="1355"/>
                    </a:cubicBezTo>
                    <a:cubicBezTo>
                      <a:pt x="307" y="1356"/>
                      <a:pt x="306" y="1357"/>
                      <a:pt x="306" y="1358"/>
                    </a:cubicBezTo>
                    <a:cubicBezTo>
                      <a:pt x="306" y="1359"/>
                      <a:pt x="306" y="1360"/>
                      <a:pt x="306" y="1361"/>
                    </a:cubicBezTo>
                    <a:cubicBezTo>
                      <a:pt x="305" y="1363"/>
                      <a:pt x="305" y="1364"/>
                      <a:pt x="305" y="1365"/>
                    </a:cubicBezTo>
                    <a:cubicBezTo>
                      <a:pt x="305" y="1366"/>
                      <a:pt x="304" y="1367"/>
                      <a:pt x="304" y="1368"/>
                    </a:cubicBezTo>
                    <a:cubicBezTo>
                      <a:pt x="304" y="1369"/>
                      <a:pt x="304" y="1370"/>
                      <a:pt x="304" y="1371"/>
                    </a:cubicBezTo>
                    <a:cubicBezTo>
                      <a:pt x="303" y="1372"/>
                      <a:pt x="303" y="1373"/>
                      <a:pt x="303" y="1375"/>
                    </a:cubicBezTo>
                    <a:cubicBezTo>
                      <a:pt x="303" y="1376"/>
                      <a:pt x="303" y="1377"/>
                      <a:pt x="303" y="1378"/>
                    </a:cubicBezTo>
                    <a:cubicBezTo>
                      <a:pt x="302" y="1379"/>
                      <a:pt x="302" y="1380"/>
                      <a:pt x="302" y="1381"/>
                    </a:cubicBezTo>
                    <a:cubicBezTo>
                      <a:pt x="302" y="1382"/>
                      <a:pt x="302" y="1383"/>
                      <a:pt x="301" y="1384"/>
                    </a:cubicBezTo>
                    <a:cubicBezTo>
                      <a:pt x="301" y="1385"/>
                      <a:pt x="301" y="1386"/>
                      <a:pt x="301" y="1387"/>
                    </a:cubicBezTo>
                    <a:cubicBezTo>
                      <a:pt x="301" y="1388"/>
                      <a:pt x="301" y="1389"/>
                      <a:pt x="300" y="1390"/>
                    </a:cubicBezTo>
                    <a:cubicBezTo>
                      <a:pt x="300" y="1391"/>
                      <a:pt x="300" y="1392"/>
                      <a:pt x="300" y="1393"/>
                    </a:cubicBezTo>
                    <a:cubicBezTo>
                      <a:pt x="300" y="1394"/>
                      <a:pt x="300" y="1395"/>
                      <a:pt x="299" y="1396"/>
                    </a:cubicBezTo>
                    <a:cubicBezTo>
                      <a:pt x="299" y="1397"/>
                      <a:pt x="299" y="1398"/>
                      <a:pt x="299" y="1399"/>
                    </a:cubicBezTo>
                    <a:cubicBezTo>
                      <a:pt x="299" y="1400"/>
                      <a:pt x="299" y="1401"/>
                      <a:pt x="299" y="1401"/>
                    </a:cubicBezTo>
                    <a:cubicBezTo>
                      <a:pt x="298" y="1403"/>
                      <a:pt x="298" y="1404"/>
                      <a:pt x="298" y="1405"/>
                    </a:cubicBezTo>
                    <a:cubicBezTo>
                      <a:pt x="298" y="1405"/>
                      <a:pt x="298" y="1406"/>
                      <a:pt x="298" y="1407"/>
                    </a:cubicBezTo>
                    <a:cubicBezTo>
                      <a:pt x="298" y="1408"/>
                      <a:pt x="298" y="1409"/>
                      <a:pt x="297" y="1410"/>
                    </a:cubicBezTo>
                    <a:cubicBezTo>
                      <a:pt x="297" y="1411"/>
                      <a:pt x="297" y="1411"/>
                      <a:pt x="297" y="1412"/>
                    </a:cubicBezTo>
                    <a:cubicBezTo>
                      <a:pt x="297" y="1413"/>
                      <a:pt x="297" y="1414"/>
                      <a:pt x="297" y="1415"/>
                    </a:cubicBezTo>
                    <a:cubicBezTo>
                      <a:pt x="297" y="1415"/>
                      <a:pt x="297" y="1416"/>
                      <a:pt x="297" y="1417"/>
                    </a:cubicBezTo>
                    <a:cubicBezTo>
                      <a:pt x="296" y="1418"/>
                      <a:pt x="296" y="1419"/>
                      <a:pt x="296" y="1419"/>
                    </a:cubicBezTo>
                    <a:cubicBezTo>
                      <a:pt x="296" y="1420"/>
                      <a:pt x="296" y="1421"/>
                      <a:pt x="296" y="1421"/>
                    </a:cubicBezTo>
                    <a:cubicBezTo>
                      <a:pt x="296" y="1422"/>
                      <a:pt x="296" y="1423"/>
                      <a:pt x="296" y="1424"/>
                    </a:cubicBezTo>
                    <a:cubicBezTo>
                      <a:pt x="296" y="1424"/>
                      <a:pt x="296" y="1425"/>
                      <a:pt x="296" y="1425"/>
                    </a:cubicBezTo>
                    <a:cubicBezTo>
                      <a:pt x="296" y="1426"/>
                      <a:pt x="296" y="1428"/>
                      <a:pt x="296" y="1429"/>
                    </a:cubicBezTo>
                    <a:cubicBezTo>
                      <a:pt x="293" y="1447"/>
                      <a:pt x="300" y="1472"/>
                      <a:pt x="298" y="1512"/>
                    </a:cubicBezTo>
                    <a:cubicBezTo>
                      <a:pt x="295" y="1562"/>
                      <a:pt x="251" y="1762"/>
                      <a:pt x="333" y="2014"/>
                    </a:cubicBezTo>
                    <a:cubicBezTo>
                      <a:pt x="338" y="2029"/>
                      <a:pt x="338" y="2079"/>
                      <a:pt x="344" y="2107"/>
                    </a:cubicBezTo>
                    <a:cubicBezTo>
                      <a:pt x="345" y="2114"/>
                      <a:pt x="359" y="2145"/>
                      <a:pt x="360" y="2189"/>
                    </a:cubicBezTo>
                    <a:cubicBezTo>
                      <a:pt x="361" y="2259"/>
                      <a:pt x="354" y="2349"/>
                      <a:pt x="356" y="2399"/>
                    </a:cubicBezTo>
                    <a:cubicBezTo>
                      <a:pt x="359" y="2481"/>
                      <a:pt x="393" y="2556"/>
                      <a:pt x="407" y="2609"/>
                    </a:cubicBezTo>
                    <a:cubicBezTo>
                      <a:pt x="420" y="2661"/>
                      <a:pt x="425" y="2703"/>
                      <a:pt x="422" y="2713"/>
                    </a:cubicBezTo>
                    <a:cubicBezTo>
                      <a:pt x="420" y="2722"/>
                      <a:pt x="418" y="2740"/>
                      <a:pt x="425" y="2755"/>
                    </a:cubicBezTo>
                    <a:cubicBezTo>
                      <a:pt x="426" y="2756"/>
                      <a:pt x="402" y="2808"/>
                      <a:pt x="389" y="2817"/>
                    </a:cubicBezTo>
                    <a:cubicBezTo>
                      <a:pt x="377" y="2827"/>
                      <a:pt x="373" y="2835"/>
                      <a:pt x="364" y="2840"/>
                    </a:cubicBezTo>
                    <a:cubicBezTo>
                      <a:pt x="354" y="2845"/>
                      <a:pt x="349" y="2850"/>
                      <a:pt x="345" y="2861"/>
                    </a:cubicBezTo>
                    <a:cubicBezTo>
                      <a:pt x="342" y="2869"/>
                      <a:pt x="333" y="2881"/>
                      <a:pt x="340" y="2887"/>
                    </a:cubicBezTo>
                    <a:cubicBezTo>
                      <a:pt x="341" y="2888"/>
                      <a:pt x="342" y="2888"/>
                      <a:pt x="343" y="2889"/>
                    </a:cubicBezTo>
                    <a:cubicBezTo>
                      <a:pt x="344" y="2889"/>
                      <a:pt x="344" y="2889"/>
                      <a:pt x="344" y="2889"/>
                    </a:cubicBezTo>
                    <a:cubicBezTo>
                      <a:pt x="343" y="2892"/>
                      <a:pt x="343" y="2894"/>
                      <a:pt x="344" y="2896"/>
                    </a:cubicBezTo>
                    <a:cubicBezTo>
                      <a:pt x="348" y="2903"/>
                      <a:pt x="355" y="2905"/>
                      <a:pt x="364" y="2904"/>
                    </a:cubicBezTo>
                    <a:cubicBezTo>
                      <a:pt x="365" y="2902"/>
                      <a:pt x="365" y="2902"/>
                      <a:pt x="365" y="2902"/>
                    </a:cubicBezTo>
                    <a:cubicBezTo>
                      <a:pt x="366" y="2905"/>
                      <a:pt x="366" y="2908"/>
                      <a:pt x="368" y="2910"/>
                    </a:cubicBezTo>
                    <a:cubicBezTo>
                      <a:pt x="374" y="2919"/>
                      <a:pt x="394" y="2923"/>
                      <a:pt x="402" y="2915"/>
                    </a:cubicBezTo>
                    <a:cubicBezTo>
                      <a:pt x="403" y="2916"/>
                      <a:pt x="404" y="2916"/>
                      <a:pt x="406" y="2917"/>
                    </a:cubicBezTo>
                    <a:cubicBezTo>
                      <a:pt x="407" y="2917"/>
                      <a:pt x="408" y="2917"/>
                      <a:pt x="409" y="2918"/>
                    </a:cubicBezTo>
                    <a:cubicBezTo>
                      <a:pt x="410" y="2918"/>
                      <a:pt x="410" y="2918"/>
                      <a:pt x="411" y="2918"/>
                    </a:cubicBezTo>
                    <a:cubicBezTo>
                      <a:pt x="413" y="2919"/>
                      <a:pt x="414" y="2919"/>
                      <a:pt x="416" y="2919"/>
                    </a:cubicBezTo>
                    <a:cubicBezTo>
                      <a:pt x="416" y="2919"/>
                      <a:pt x="416" y="2919"/>
                      <a:pt x="416" y="2919"/>
                    </a:cubicBezTo>
                    <a:cubicBezTo>
                      <a:pt x="425" y="2920"/>
                      <a:pt x="435" y="2918"/>
                      <a:pt x="440" y="2912"/>
                    </a:cubicBezTo>
                    <a:cubicBezTo>
                      <a:pt x="440" y="2912"/>
                      <a:pt x="440" y="2912"/>
                      <a:pt x="440" y="2912"/>
                    </a:cubicBezTo>
                    <a:cubicBezTo>
                      <a:pt x="440" y="2913"/>
                      <a:pt x="441" y="2913"/>
                      <a:pt x="441" y="2914"/>
                    </a:cubicBezTo>
                    <a:cubicBezTo>
                      <a:pt x="441" y="2913"/>
                      <a:pt x="441" y="2913"/>
                      <a:pt x="441" y="2913"/>
                    </a:cubicBezTo>
                    <a:cubicBezTo>
                      <a:pt x="446" y="2925"/>
                      <a:pt x="462" y="2926"/>
                      <a:pt x="475" y="2924"/>
                    </a:cubicBezTo>
                    <a:cubicBezTo>
                      <a:pt x="475" y="2924"/>
                      <a:pt x="475" y="2924"/>
                      <a:pt x="475" y="2924"/>
                    </a:cubicBezTo>
                    <a:cubicBezTo>
                      <a:pt x="476" y="2924"/>
                      <a:pt x="477" y="2924"/>
                      <a:pt x="478" y="2924"/>
                    </a:cubicBezTo>
                    <a:cubicBezTo>
                      <a:pt x="478" y="2924"/>
                      <a:pt x="479" y="2923"/>
                      <a:pt x="479" y="2923"/>
                    </a:cubicBezTo>
                    <a:cubicBezTo>
                      <a:pt x="480" y="2923"/>
                      <a:pt x="480" y="2923"/>
                      <a:pt x="481" y="2923"/>
                    </a:cubicBezTo>
                    <a:cubicBezTo>
                      <a:pt x="482" y="2923"/>
                      <a:pt x="482" y="2923"/>
                      <a:pt x="483" y="2923"/>
                    </a:cubicBezTo>
                    <a:cubicBezTo>
                      <a:pt x="485" y="2922"/>
                      <a:pt x="486" y="2922"/>
                      <a:pt x="488" y="2921"/>
                    </a:cubicBezTo>
                    <a:cubicBezTo>
                      <a:pt x="488" y="2921"/>
                      <a:pt x="489" y="2921"/>
                      <a:pt x="489" y="2921"/>
                    </a:cubicBezTo>
                    <a:cubicBezTo>
                      <a:pt x="490" y="2921"/>
                      <a:pt x="491" y="2920"/>
                      <a:pt x="492" y="2920"/>
                    </a:cubicBezTo>
                    <a:cubicBezTo>
                      <a:pt x="492" y="2920"/>
                      <a:pt x="493" y="2919"/>
                      <a:pt x="493" y="2919"/>
                    </a:cubicBezTo>
                    <a:cubicBezTo>
                      <a:pt x="494" y="2919"/>
                      <a:pt x="495" y="2918"/>
                      <a:pt x="496" y="2918"/>
                    </a:cubicBezTo>
                    <a:cubicBezTo>
                      <a:pt x="496" y="2918"/>
                      <a:pt x="496" y="2917"/>
                      <a:pt x="497" y="2917"/>
                    </a:cubicBezTo>
                    <a:cubicBezTo>
                      <a:pt x="498" y="2917"/>
                      <a:pt x="498" y="2916"/>
                      <a:pt x="499" y="2916"/>
                    </a:cubicBezTo>
                    <a:cubicBezTo>
                      <a:pt x="499" y="2915"/>
                      <a:pt x="500" y="2915"/>
                      <a:pt x="500" y="2915"/>
                    </a:cubicBezTo>
                    <a:cubicBezTo>
                      <a:pt x="501" y="2914"/>
                      <a:pt x="501" y="2914"/>
                      <a:pt x="502" y="2913"/>
                    </a:cubicBezTo>
                    <a:cubicBezTo>
                      <a:pt x="502" y="2913"/>
                      <a:pt x="503" y="2913"/>
                      <a:pt x="503" y="2913"/>
                    </a:cubicBezTo>
                    <a:cubicBezTo>
                      <a:pt x="505" y="2911"/>
                      <a:pt x="506" y="2909"/>
                      <a:pt x="508" y="2908"/>
                    </a:cubicBezTo>
                    <a:cubicBezTo>
                      <a:pt x="508" y="2908"/>
                      <a:pt x="508" y="2908"/>
                      <a:pt x="508" y="2908"/>
                    </a:cubicBezTo>
                    <a:cubicBezTo>
                      <a:pt x="508" y="2908"/>
                      <a:pt x="508" y="2908"/>
                      <a:pt x="508" y="2908"/>
                    </a:cubicBezTo>
                    <a:cubicBezTo>
                      <a:pt x="509" y="2907"/>
                      <a:pt x="510" y="2906"/>
                      <a:pt x="511" y="2905"/>
                    </a:cubicBezTo>
                    <a:cubicBezTo>
                      <a:pt x="519" y="2899"/>
                      <a:pt x="525" y="2894"/>
                      <a:pt x="523" y="2879"/>
                    </a:cubicBezTo>
                    <a:cubicBezTo>
                      <a:pt x="520" y="2864"/>
                      <a:pt x="522" y="2864"/>
                      <a:pt x="524" y="2846"/>
                    </a:cubicBezTo>
                    <a:cubicBezTo>
                      <a:pt x="525" y="2835"/>
                      <a:pt x="534" y="2832"/>
                      <a:pt x="536" y="2815"/>
                    </a:cubicBezTo>
                    <a:cubicBezTo>
                      <a:pt x="537" y="2801"/>
                      <a:pt x="526" y="2741"/>
                      <a:pt x="527" y="2733"/>
                    </a:cubicBezTo>
                    <a:cubicBezTo>
                      <a:pt x="530" y="2715"/>
                      <a:pt x="517" y="2700"/>
                      <a:pt x="513" y="2669"/>
                    </a:cubicBezTo>
                    <a:cubicBezTo>
                      <a:pt x="508" y="2639"/>
                      <a:pt x="520" y="2535"/>
                      <a:pt x="520" y="2516"/>
                    </a:cubicBezTo>
                    <a:cubicBezTo>
                      <a:pt x="520" y="2480"/>
                      <a:pt x="539" y="2421"/>
                      <a:pt x="534" y="2348"/>
                    </a:cubicBezTo>
                    <a:cubicBezTo>
                      <a:pt x="531" y="2306"/>
                      <a:pt x="510" y="2177"/>
                      <a:pt x="510" y="2148"/>
                    </a:cubicBezTo>
                    <a:cubicBezTo>
                      <a:pt x="510" y="2143"/>
                      <a:pt x="509" y="2110"/>
                      <a:pt x="511" y="2105"/>
                    </a:cubicBezTo>
                    <a:cubicBezTo>
                      <a:pt x="517" y="2085"/>
                      <a:pt x="544" y="1849"/>
                      <a:pt x="544" y="1847"/>
                    </a:cubicBezTo>
                    <a:cubicBezTo>
                      <a:pt x="547" y="1823"/>
                      <a:pt x="555" y="1690"/>
                      <a:pt x="558" y="1646"/>
                    </a:cubicBezTo>
                    <a:cubicBezTo>
                      <a:pt x="559" y="1646"/>
                      <a:pt x="561" y="1646"/>
                      <a:pt x="562" y="1646"/>
                    </a:cubicBezTo>
                    <a:cubicBezTo>
                      <a:pt x="565" y="1689"/>
                      <a:pt x="573" y="1823"/>
                      <a:pt x="576" y="1847"/>
                    </a:cubicBezTo>
                    <a:cubicBezTo>
                      <a:pt x="576" y="1849"/>
                      <a:pt x="603" y="2085"/>
                      <a:pt x="609" y="2105"/>
                    </a:cubicBezTo>
                    <a:cubicBezTo>
                      <a:pt x="611" y="2110"/>
                      <a:pt x="610" y="2143"/>
                      <a:pt x="610" y="2148"/>
                    </a:cubicBezTo>
                    <a:cubicBezTo>
                      <a:pt x="610" y="2177"/>
                      <a:pt x="589" y="2306"/>
                      <a:pt x="586" y="2348"/>
                    </a:cubicBezTo>
                    <a:cubicBezTo>
                      <a:pt x="581" y="2421"/>
                      <a:pt x="600" y="2480"/>
                      <a:pt x="600" y="2516"/>
                    </a:cubicBezTo>
                    <a:cubicBezTo>
                      <a:pt x="600" y="2535"/>
                      <a:pt x="612" y="2639"/>
                      <a:pt x="607" y="2669"/>
                    </a:cubicBezTo>
                    <a:cubicBezTo>
                      <a:pt x="603" y="2700"/>
                      <a:pt x="590" y="2715"/>
                      <a:pt x="593" y="2733"/>
                    </a:cubicBezTo>
                    <a:cubicBezTo>
                      <a:pt x="594" y="2741"/>
                      <a:pt x="583" y="2801"/>
                      <a:pt x="584" y="2815"/>
                    </a:cubicBezTo>
                    <a:cubicBezTo>
                      <a:pt x="586" y="2832"/>
                      <a:pt x="595" y="2835"/>
                      <a:pt x="596" y="2846"/>
                    </a:cubicBezTo>
                    <a:cubicBezTo>
                      <a:pt x="598" y="2864"/>
                      <a:pt x="600" y="2864"/>
                      <a:pt x="597" y="2879"/>
                    </a:cubicBezTo>
                    <a:cubicBezTo>
                      <a:pt x="595" y="2894"/>
                      <a:pt x="601" y="2899"/>
                      <a:pt x="609" y="2905"/>
                    </a:cubicBezTo>
                    <a:cubicBezTo>
                      <a:pt x="610" y="2906"/>
                      <a:pt x="611" y="2907"/>
                      <a:pt x="612" y="2908"/>
                    </a:cubicBezTo>
                    <a:cubicBezTo>
                      <a:pt x="612" y="2908"/>
                      <a:pt x="612" y="2908"/>
                      <a:pt x="612" y="2908"/>
                    </a:cubicBezTo>
                    <a:cubicBezTo>
                      <a:pt x="612" y="2908"/>
                      <a:pt x="612" y="2908"/>
                      <a:pt x="612" y="2908"/>
                    </a:cubicBezTo>
                    <a:cubicBezTo>
                      <a:pt x="614" y="2909"/>
                      <a:pt x="615" y="2911"/>
                      <a:pt x="617" y="2913"/>
                    </a:cubicBezTo>
                    <a:cubicBezTo>
                      <a:pt x="617" y="2913"/>
                      <a:pt x="618" y="2913"/>
                      <a:pt x="618" y="2913"/>
                    </a:cubicBezTo>
                    <a:cubicBezTo>
                      <a:pt x="619" y="2914"/>
                      <a:pt x="619" y="2914"/>
                      <a:pt x="620" y="2915"/>
                    </a:cubicBezTo>
                    <a:cubicBezTo>
                      <a:pt x="620" y="2915"/>
                      <a:pt x="621" y="2915"/>
                      <a:pt x="621" y="2916"/>
                    </a:cubicBezTo>
                    <a:cubicBezTo>
                      <a:pt x="622" y="2916"/>
                      <a:pt x="622" y="2917"/>
                      <a:pt x="623" y="2917"/>
                    </a:cubicBezTo>
                    <a:cubicBezTo>
                      <a:pt x="624" y="2917"/>
                      <a:pt x="624" y="2918"/>
                      <a:pt x="624" y="2918"/>
                    </a:cubicBezTo>
                    <a:cubicBezTo>
                      <a:pt x="625" y="2918"/>
                      <a:pt x="626" y="2919"/>
                      <a:pt x="627" y="2919"/>
                    </a:cubicBezTo>
                    <a:cubicBezTo>
                      <a:pt x="627" y="2919"/>
                      <a:pt x="628" y="2920"/>
                      <a:pt x="628" y="2920"/>
                    </a:cubicBezTo>
                    <a:cubicBezTo>
                      <a:pt x="629" y="2920"/>
                      <a:pt x="630" y="2921"/>
                      <a:pt x="631" y="2921"/>
                    </a:cubicBezTo>
                    <a:cubicBezTo>
                      <a:pt x="631" y="2921"/>
                      <a:pt x="632" y="2921"/>
                      <a:pt x="632" y="2921"/>
                    </a:cubicBezTo>
                    <a:cubicBezTo>
                      <a:pt x="634" y="2922"/>
                      <a:pt x="635" y="2922"/>
                      <a:pt x="637" y="2923"/>
                    </a:cubicBezTo>
                    <a:cubicBezTo>
                      <a:pt x="638" y="2923"/>
                      <a:pt x="639" y="2923"/>
                      <a:pt x="639" y="2923"/>
                    </a:cubicBezTo>
                    <a:cubicBezTo>
                      <a:pt x="640" y="2923"/>
                      <a:pt x="640" y="2923"/>
                      <a:pt x="641" y="2923"/>
                    </a:cubicBezTo>
                    <a:cubicBezTo>
                      <a:pt x="641" y="2923"/>
                      <a:pt x="642" y="2924"/>
                      <a:pt x="642" y="2924"/>
                    </a:cubicBezTo>
                    <a:cubicBezTo>
                      <a:pt x="643" y="2924"/>
                      <a:pt x="644" y="2924"/>
                      <a:pt x="644" y="2924"/>
                    </a:cubicBezTo>
                    <a:cubicBezTo>
                      <a:pt x="645" y="2924"/>
                      <a:pt x="645" y="2924"/>
                      <a:pt x="645" y="2924"/>
                    </a:cubicBezTo>
                    <a:cubicBezTo>
                      <a:pt x="646" y="2924"/>
                      <a:pt x="647" y="2924"/>
                      <a:pt x="648" y="2924"/>
                    </a:cubicBezTo>
                    <a:cubicBezTo>
                      <a:pt x="648" y="2924"/>
                      <a:pt x="648" y="2924"/>
                      <a:pt x="648" y="2924"/>
                    </a:cubicBezTo>
                    <a:cubicBezTo>
                      <a:pt x="660" y="2925"/>
                      <a:pt x="674" y="2924"/>
                      <a:pt x="679" y="2914"/>
                    </a:cubicBezTo>
                    <a:cubicBezTo>
                      <a:pt x="679" y="2914"/>
                      <a:pt x="679" y="2914"/>
                      <a:pt x="679" y="2914"/>
                    </a:cubicBezTo>
                    <a:cubicBezTo>
                      <a:pt x="679" y="2914"/>
                      <a:pt x="679" y="2914"/>
                      <a:pt x="679" y="2914"/>
                    </a:cubicBezTo>
                    <a:cubicBezTo>
                      <a:pt x="679" y="2913"/>
                      <a:pt x="679" y="2913"/>
                      <a:pt x="680" y="2912"/>
                    </a:cubicBezTo>
                    <a:cubicBezTo>
                      <a:pt x="680" y="2912"/>
                      <a:pt x="680" y="2912"/>
                      <a:pt x="680" y="2912"/>
                    </a:cubicBezTo>
                    <a:cubicBezTo>
                      <a:pt x="685" y="2918"/>
                      <a:pt x="695" y="2920"/>
                      <a:pt x="704" y="2919"/>
                    </a:cubicBezTo>
                    <a:cubicBezTo>
                      <a:pt x="704" y="2919"/>
                      <a:pt x="704" y="2919"/>
                      <a:pt x="704" y="2919"/>
                    </a:cubicBezTo>
                    <a:cubicBezTo>
                      <a:pt x="706" y="2919"/>
                      <a:pt x="707" y="2919"/>
                      <a:pt x="709" y="2918"/>
                    </a:cubicBezTo>
                    <a:cubicBezTo>
                      <a:pt x="710" y="2918"/>
                      <a:pt x="710" y="2918"/>
                      <a:pt x="711" y="2918"/>
                    </a:cubicBezTo>
                    <a:cubicBezTo>
                      <a:pt x="712" y="2917"/>
                      <a:pt x="713" y="2917"/>
                      <a:pt x="714" y="2917"/>
                    </a:cubicBezTo>
                    <a:cubicBezTo>
                      <a:pt x="716" y="2916"/>
                      <a:pt x="717" y="2916"/>
                      <a:pt x="718" y="2915"/>
                    </a:cubicBezTo>
                    <a:cubicBezTo>
                      <a:pt x="726" y="2923"/>
                      <a:pt x="746" y="2919"/>
                      <a:pt x="752" y="2910"/>
                    </a:cubicBezTo>
                    <a:cubicBezTo>
                      <a:pt x="754" y="2908"/>
                      <a:pt x="754" y="2905"/>
                      <a:pt x="755" y="2903"/>
                    </a:cubicBezTo>
                    <a:cubicBezTo>
                      <a:pt x="756" y="2904"/>
                      <a:pt x="756" y="2904"/>
                      <a:pt x="756" y="2904"/>
                    </a:cubicBezTo>
                    <a:cubicBezTo>
                      <a:pt x="765" y="2905"/>
                      <a:pt x="775" y="2902"/>
                      <a:pt x="776" y="2896"/>
                    </a:cubicBezTo>
                    <a:cubicBezTo>
                      <a:pt x="777" y="2894"/>
                      <a:pt x="777" y="2892"/>
                      <a:pt x="777" y="2889"/>
                    </a:cubicBezTo>
                    <a:cubicBezTo>
                      <a:pt x="777" y="2889"/>
                      <a:pt x="777" y="2889"/>
                      <a:pt x="777" y="2889"/>
                    </a:cubicBezTo>
                    <a:cubicBezTo>
                      <a:pt x="778" y="2888"/>
                      <a:pt x="779" y="2888"/>
                      <a:pt x="780" y="2887"/>
                    </a:cubicBezTo>
                    <a:cubicBezTo>
                      <a:pt x="787" y="2881"/>
                      <a:pt x="778" y="2869"/>
                      <a:pt x="775" y="2861"/>
                    </a:cubicBezTo>
                    <a:cubicBezTo>
                      <a:pt x="771" y="2850"/>
                      <a:pt x="766" y="2845"/>
                      <a:pt x="756" y="2840"/>
                    </a:cubicBezTo>
                    <a:cubicBezTo>
                      <a:pt x="747" y="2835"/>
                      <a:pt x="743" y="2827"/>
                      <a:pt x="731" y="2817"/>
                    </a:cubicBezTo>
                    <a:cubicBezTo>
                      <a:pt x="718" y="2808"/>
                      <a:pt x="694" y="2756"/>
                      <a:pt x="695" y="2755"/>
                    </a:cubicBezTo>
                    <a:cubicBezTo>
                      <a:pt x="702" y="2740"/>
                      <a:pt x="700" y="2722"/>
                      <a:pt x="698" y="2713"/>
                    </a:cubicBezTo>
                    <a:cubicBezTo>
                      <a:pt x="695" y="2703"/>
                      <a:pt x="700" y="2661"/>
                      <a:pt x="714" y="2609"/>
                    </a:cubicBezTo>
                    <a:cubicBezTo>
                      <a:pt x="727" y="2556"/>
                      <a:pt x="761" y="2481"/>
                      <a:pt x="764" y="2399"/>
                    </a:cubicBezTo>
                    <a:cubicBezTo>
                      <a:pt x="766" y="2349"/>
                      <a:pt x="759" y="2259"/>
                      <a:pt x="760" y="2189"/>
                    </a:cubicBezTo>
                    <a:cubicBezTo>
                      <a:pt x="761" y="2145"/>
                      <a:pt x="775" y="2114"/>
                      <a:pt x="776" y="2107"/>
                    </a:cubicBezTo>
                    <a:cubicBezTo>
                      <a:pt x="782" y="2079"/>
                      <a:pt x="782" y="2029"/>
                      <a:pt x="787" y="2014"/>
                    </a:cubicBezTo>
                    <a:cubicBezTo>
                      <a:pt x="869" y="1762"/>
                      <a:pt x="825" y="1562"/>
                      <a:pt x="822" y="1512"/>
                    </a:cubicBezTo>
                    <a:cubicBezTo>
                      <a:pt x="823" y="1512"/>
                      <a:pt x="823" y="1512"/>
                      <a:pt x="823" y="1512"/>
                    </a:cubicBezTo>
                    <a:cubicBezTo>
                      <a:pt x="821" y="1472"/>
                      <a:pt x="828" y="1447"/>
                      <a:pt x="825" y="1429"/>
                    </a:cubicBezTo>
                    <a:cubicBezTo>
                      <a:pt x="825" y="1428"/>
                      <a:pt x="825" y="1426"/>
                      <a:pt x="825" y="1425"/>
                    </a:cubicBezTo>
                    <a:cubicBezTo>
                      <a:pt x="825" y="1425"/>
                      <a:pt x="825" y="1424"/>
                      <a:pt x="825" y="1424"/>
                    </a:cubicBezTo>
                    <a:cubicBezTo>
                      <a:pt x="825" y="1423"/>
                      <a:pt x="824" y="1422"/>
                      <a:pt x="824" y="1421"/>
                    </a:cubicBezTo>
                    <a:cubicBezTo>
                      <a:pt x="824" y="1421"/>
                      <a:pt x="824" y="1420"/>
                      <a:pt x="824" y="1420"/>
                    </a:cubicBezTo>
                    <a:cubicBezTo>
                      <a:pt x="824" y="1419"/>
                      <a:pt x="824" y="1418"/>
                      <a:pt x="824" y="1417"/>
                    </a:cubicBezTo>
                    <a:cubicBezTo>
                      <a:pt x="824" y="1416"/>
                      <a:pt x="824" y="1416"/>
                      <a:pt x="824" y="1415"/>
                    </a:cubicBezTo>
                    <a:cubicBezTo>
                      <a:pt x="824" y="1414"/>
                      <a:pt x="824" y="1413"/>
                      <a:pt x="823" y="1412"/>
                    </a:cubicBezTo>
                    <a:cubicBezTo>
                      <a:pt x="823" y="1411"/>
                      <a:pt x="823" y="1411"/>
                      <a:pt x="823" y="1410"/>
                    </a:cubicBezTo>
                    <a:cubicBezTo>
                      <a:pt x="823" y="1409"/>
                      <a:pt x="823" y="1408"/>
                      <a:pt x="823" y="1407"/>
                    </a:cubicBezTo>
                    <a:cubicBezTo>
                      <a:pt x="823" y="1406"/>
                      <a:pt x="823" y="1406"/>
                      <a:pt x="822" y="1405"/>
                    </a:cubicBezTo>
                    <a:cubicBezTo>
                      <a:pt x="822" y="1404"/>
                      <a:pt x="822" y="1403"/>
                      <a:pt x="822" y="1401"/>
                    </a:cubicBezTo>
                    <a:cubicBezTo>
                      <a:pt x="822" y="1401"/>
                      <a:pt x="822" y="1400"/>
                      <a:pt x="822" y="1399"/>
                    </a:cubicBezTo>
                    <a:cubicBezTo>
                      <a:pt x="821" y="1398"/>
                      <a:pt x="821" y="1397"/>
                      <a:pt x="821" y="1396"/>
                    </a:cubicBezTo>
                    <a:cubicBezTo>
                      <a:pt x="821" y="1395"/>
                      <a:pt x="821" y="1394"/>
                      <a:pt x="821" y="1394"/>
                    </a:cubicBezTo>
                    <a:cubicBezTo>
                      <a:pt x="821" y="1392"/>
                      <a:pt x="820" y="1391"/>
                      <a:pt x="820" y="1390"/>
                    </a:cubicBezTo>
                    <a:cubicBezTo>
                      <a:pt x="820" y="1389"/>
                      <a:pt x="820" y="1388"/>
                      <a:pt x="820" y="1387"/>
                    </a:cubicBezTo>
                    <a:cubicBezTo>
                      <a:pt x="820" y="1386"/>
                      <a:pt x="819" y="1385"/>
                      <a:pt x="819" y="1384"/>
                    </a:cubicBezTo>
                    <a:cubicBezTo>
                      <a:pt x="819" y="1383"/>
                      <a:pt x="819" y="1382"/>
                      <a:pt x="819" y="1381"/>
                    </a:cubicBezTo>
                    <a:cubicBezTo>
                      <a:pt x="818" y="1380"/>
                      <a:pt x="818" y="1379"/>
                      <a:pt x="818" y="1377"/>
                    </a:cubicBezTo>
                    <a:cubicBezTo>
                      <a:pt x="818" y="1376"/>
                      <a:pt x="818" y="1376"/>
                      <a:pt x="818" y="1375"/>
                    </a:cubicBezTo>
                    <a:cubicBezTo>
                      <a:pt x="817" y="1374"/>
                      <a:pt x="817" y="1372"/>
                      <a:pt x="817" y="1371"/>
                    </a:cubicBezTo>
                    <a:cubicBezTo>
                      <a:pt x="817" y="1370"/>
                      <a:pt x="816" y="1369"/>
                      <a:pt x="816" y="1369"/>
                    </a:cubicBezTo>
                    <a:cubicBezTo>
                      <a:pt x="816" y="1367"/>
                      <a:pt x="816" y="1366"/>
                      <a:pt x="816" y="1364"/>
                    </a:cubicBezTo>
                    <a:cubicBezTo>
                      <a:pt x="815" y="1363"/>
                      <a:pt x="815" y="1363"/>
                      <a:pt x="815" y="1362"/>
                    </a:cubicBezTo>
                    <a:cubicBezTo>
                      <a:pt x="815" y="1360"/>
                      <a:pt x="815" y="1359"/>
                      <a:pt x="814" y="1358"/>
                    </a:cubicBezTo>
                    <a:cubicBezTo>
                      <a:pt x="814" y="1357"/>
                      <a:pt x="814" y="1356"/>
                      <a:pt x="814" y="1355"/>
                    </a:cubicBezTo>
                    <a:cubicBezTo>
                      <a:pt x="814" y="1354"/>
                      <a:pt x="813" y="1352"/>
                      <a:pt x="813" y="1351"/>
                    </a:cubicBezTo>
                    <a:cubicBezTo>
                      <a:pt x="813" y="1350"/>
                      <a:pt x="813" y="1349"/>
                      <a:pt x="812" y="1348"/>
                    </a:cubicBezTo>
                    <a:cubicBezTo>
                      <a:pt x="812" y="1347"/>
                      <a:pt x="812" y="1346"/>
                      <a:pt x="812" y="1345"/>
                    </a:cubicBezTo>
                    <a:cubicBezTo>
                      <a:pt x="811" y="1344"/>
                      <a:pt x="811" y="1343"/>
                      <a:pt x="811" y="1342"/>
                    </a:cubicBezTo>
                    <a:cubicBezTo>
                      <a:pt x="811" y="1341"/>
                      <a:pt x="811" y="1339"/>
                      <a:pt x="810" y="1338"/>
                    </a:cubicBezTo>
                    <a:cubicBezTo>
                      <a:pt x="810" y="1337"/>
                      <a:pt x="810" y="1336"/>
                      <a:pt x="810" y="1335"/>
                    </a:cubicBezTo>
                    <a:cubicBezTo>
                      <a:pt x="809" y="1334"/>
                      <a:pt x="809" y="1333"/>
                      <a:pt x="809" y="1332"/>
                    </a:cubicBezTo>
                    <a:cubicBezTo>
                      <a:pt x="809" y="1331"/>
                      <a:pt x="808" y="1330"/>
                      <a:pt x="808" y="1329"/>
                    </a:cubicBezTo>
                    <a:cubicBezTo>
                      <a:pt x="808" y="1328"/>
                      <a:pt x="808" y="1326"/>
                      <a:pt x="808" y="1325"/>
                    </a:cubicBezTo>
                    <a:cubicBezTo>
                      <a:pt x="807" y="1324"/>
                      <a:pt x="807" y="1323"/>
                      <a:pt x="807" y="1322"/>
                    </a:cubicBezTo>
                    <a:cubicBezTo>
                      <a:pt x="807" y="1321"/>
                      <a:pt x="806" y="1320"/>
                      <a:pt x="806" y="1319"/>
                    </a:cubicBezTo>
                    <a:cubicBezTo>
                      <a:pt x="806" y="1318"/>
                      <a:pt x="806" y="1317"/>
                      <a:pt x="805" y="1316"/>
                    </a:cubicBezTo>
                    <a:cubicBezTo>
                      <a:pt x="805" y="1315"/>
                      <a:pt x="805" y="1314"/>
                      <a:pt x="805" y="1314"/>
                    </a:cubicBezTo>
                    <a:cubicBezTo>
                      <a:pt x="805" y="1312"/>
                      <a:pt x="804" y="1311"/>
                      <a:pt x="804" y="1310"/>
                    </a:cubicBezTo>
                    <a:cubicBezTo>
                      <a:pt x="804" y="1309"/>
                      <a:pt x="804" y="1309"/>
                      <a:pt x="804" y="1308"/>
                    </a:cubicBezTo>
                    <a:cubicBezTo>
                      <a:pt x="803" y="1307"/>
                      <a:pt x="803" y="1305"/>
                      <a:pt x="803" y="1304"/>
                    </a:cubicBezTo>
                    <a:cubicBezTo>
                      <a:pt x="803" y="1304"/>
                      <a:pt x="802" y="1303"/>
                      <a:pt x="802" y="1303"/>
                    </a:cubicBezTo>
                    <a:cubicBezTo>
                      <a:pt x="802" y="1301"/>
                      <a:pt x="802" y="1300"/>
                      <a:pt x="801" y="1299"/>
                    </a:cubicBezTo>
                    <a:cubicBezTo>
                      <a:pt x="801" y="1298"/>
                      <a:pt x="801" y="1298"/>
                      <a:pt x="801" y="1298"/>
                    </a:cubicBezTo>
                    <a:cubicBezTo>
                      <a:pt x="798" y="1284"/>
                      <a:pt x="795" y="1273"/>
                      <a:pt x="793" y="1268"/>
                    </a:cubicBezTo>
                    <a:cubicBezTo>
                      <a:pt x="793" y="1268"/>
                      <a:pt x="793" y="1268"/>
                      <a:pt x="793" y="1268"/>
                    </a:cubicBezTo>
                    <a:cubicBezTo>
                      <a:pt x="793" y="1267"/>
                      <a:pt x="793" y="1266"/>
                      <a:pt x="792" y="1266"/>
                    </a:cubicBezTo>
                    <a:cubicBezTo>
                      <a:pt x="792" y="1266"/>
                      <a:pt x="792" y="1266"/>
                      <a:pt x="792" y="1266"/>
                    </a:cubicBezTo>
                    <a:cubicBezTo>
                      <a:pt x="792" y="1265"/>
                      <a:pt x="793" y="1265"/>
                      <a:pt x="793" y="1265"/>
                    </a:cubicBezTo>
                    <a:cubicBezTo>
                      <a:pt x="792" y="1264"/>
                      <a:pt x="792" y="1264"/>
                      <a:pt x="792" y="1264"/>
                    </a:cubicBezTo>
                    <a:cubicBezTo>
                      <a:pt x="792" y="1264"/>
                      <a:pt x="806" y="1107"/>
                      <a:pt x="803" y="1098"/>
                    </a:cubicBezTo>
                    <a:cubicBezTo>
                      <a:pt x="804" y="1068"/>
                      <a:pt x="820" y="1011"/>
                      <a:pt x="818" y="980"/>
                    </a:cubicBezTo>
                    <a:cubicBezTo>
                      <a:pt x="820" y="942"/>
                      <a:pt x="825" y="918"/>
                      <a:pt x="825" y="904"/>
                    </a:cubicBezTo>
                    <a:cubicBezTo>
                      <a:pt x="825" y="902"/>
                      <a:pt x="825" y="902"/>
                      <a:pt x="825" y="902"/>
                    </a:cubicBezTo>
                    <a:cubicBezTo>
                      <a:pt x="826" y="915"/>
                      <a:pt x="827" y="926"/>
                      <a:pt x="827" y="932"/>
                    </a:cubicBezTo>
                    <a:cubicBezTo>
                      <a:pt x="829" y="942"/>
                      <a:pt x="829" y="957"/>
                      <a:pt x="831" y="960"/>
                    </a:cubicBezTo>
                    <a:cubicBezTo>
                      <a:pt x="833" y="975"/>
                      <a:pt x="845" y="1059"/>
                      <a:pt x="846" y="1090"/>
                    </a:cubicBezTo>
                    <a:cubicBezTo>
                      <a:pt x="840" y="1132"/>
                      <a:pt x="839" y="1159"/>
                      <a:pt x="851" y="1219"/>
                    </a:cubicBezTo>
                    <a:cubicBezTo>
                      <a:pt x="856" y="1251"/>
                      <a:pt x="914" y="1393"/>
                      <a:pt x="917" y="1409"/>
                    </a:cubicBezTo>
                    <a:cubicBezTo>
                      <a:pt x="920" y="1425"/>
                      <a:pt x="924" y="1441"/>
                      <a:pt x="926" y="1445"/>
                    </a:cubicBezTo>
                    <a:cubicBezTo>
                      <a:pt x="928" y="1449"/>
                      <a:pt x="914" y="1471"/>
                      <a:pt x="918" y="1486"/>
                    </a:cubicBezTo>
                    <a:cubicBezTo>
                      <a:pt x="922" y="1500"/>
                      <a:pt x="896" y="1546"/>
                      <a:pt x="904" y="1589"/>
                    </a:cubicBezTo>
                    <a:cubicBezTo>
                      <a:pt x="912" y="1632"/>
                      <a:pt x="913" y="1638"/>
                      <a:pt x="914" y="1647"/>
                    </a:cubicBezTo>
                    <a:cubicBezTo>
                      <a:pt x="915" y="1657"/>
                      <a:pt x="921" y="1667"/>
                      <a:pt x="924" y="1679"/>
                    </a:cubicBezTo>
                    <a:cubicBezTo>
                      <a:pt x="927" y="1691"/>
                      <a:pt x="932" y="1720"/>
                      <a:pt x="939" y="1720"/>
                    </a:cubicBezTo>
                    <a:cubicBezTo>
                      <a:pt x="940" y="1720"/>
                      <a:pt x="941" y="1720"/>
                      <a:pt x="941" y="1720"/>
                    </a:cubicBezTo>
                    <a:cubicBezTo>
                      <a:pt x="942" y="1720"/>
                      <a:pt x="942" y="1720"/>
                      <a:pt x="942" y="1720"/>
                    </a:cubicBezTo>
                    <a:cubicBezTo>
                      <a:pt x="942" y="1720"/>
                      <a:pt x="943" y="1720"/>
                      <a:pt x="943" y="1720"/>
                    </a:cubicBezTo>
                    <a:cubicBezTo>
                      <a:pt x="943" y="1720"/>
                      <a:pt x="943" y="1720"/>
                      <a:pt x="944" y="1720"/>
                    </a:cubicBezTo>
                    <a:cubicBezTo>
                      <a:pt x="944" y="1720"/>
                      <a:pt x="944" y="1720"/>
                      <a:pt x="944" y="1719"/>
                    </a:cubicBezTo>
                    <a:cubicBezTo>
                      <a:pt x="945" y="1719"/>
                      <a:pt x="945" y="1719"/>
                      <a:pt x="945" y="1719"/>
                    </a:cubicBezTo>
                    <a:cubicBezTo>
                      <a:pt x="945" y="1719"/>
                      <a:pt x="945" y="1719"/>
                      <a:pt x="945" y="1719"/>
                    </a:cubicBezTo>
                    <a:cubicBezTo>
                      <a:pt x="946" y="1718"/>
                      <a:pt x="946" y="1718"/>
                      <a:pt x="947" y="1717"/>
                    </a:cubicBezTo>
                    <a:cubicBezTo>
                      <a:pt x="947" y="1717"/>
                      <a:pt x="947" y="1717"/>
                      <a:pt x="947" y="1717"/>
                    </a:cubicBezTo>
                    <a:cubicBezTo>
                      <a:pt x="947" y="1717"/>
                      <a:pt x="947" y="1717"/>
                      <a:pt x="947" y="1716"/>
                    </a:cubicBezTo>
                    <a:cubicBezTo>
                      <a:pt x="947" y="1716"/>
                      <a:pt x="947" y="1716"/>
                      <a:pt x="947" y="1716"/>
                    </a:cubicBezTo>
                    <a:cubicBezTo>
                      <a:pt x="947" y="1717"/>
                      <a:pt x="947" y="1717"/>
                      <a:pt x="947" y="1717"/>
                    </a:cubicBezTo>
                    <a:cubicBezTo>
                      <a:pt x="947" y="1717"/>
                      <a:pt x="947" y="1716"/>
                      <a:pt x="947" y="1716"/>
                    </a:cubicBezTo>
                    <a:cubicBezTo>
                      <a:pt x="947" y="1716"/>
                      <a:pt x="947" y="1716"/>
                      <a:pt x="947" y="1716"/>
                    </a:cubicBezTo>
                    <a:cubicBezTo>
                      <a:pt x="947" y="1716"/>
                      <a:pt x="947" y="1715"/>
                      <a:pt x="947" y="1715"/>
                    </a:cubicBezTo>
                    <a:cubicBezTo>
                      <a:pt x="947" y="1715"/>
                      <a:pt x="949" y="1742"/>
                      <a:pt x="963" y="1742"/>
                    </a:cubicBezTo>
                    <a:cubicBezTo>
                      <a:pt x="972" y="1741"/>
                      <a:pt x="972" y="1733"/>
                      <a:pt x="972" y="1733"/>
                    </a:cubicBezTo>
                    <a:cubicBezTo>
                      <a:pt x="972" y="1733"/>
                      <a:pt x="974" y="1755"/>
                      <a:pt x="987" y="1753"/>
                    </a:cubicBezTo>
                    <a:cubicBezTo>
                      <a:pt x="999" y="1751"/>
                      <a:pt x="999" y="1739"/>
                      <a:pt x="999" y="1739"/>
                    </a:cubicBezTo>
                    <a:cubicBezTo>
                      <a:pt x="1007" y="1743"/>
                      <a:pt x="1020" y="1742"/>
                      <a:pt x="1023" y="1728"/>
                    </a:cubicBezTo>
                    <a:cubicBezTo>
                      <a:pt x="1026" y="1714"/>
                      <a:pt x="1033" y="1686"/>
                      <a:pt x="1032" y="1675"/>
                    </a:cubicBezTo>
                    <a:cubicBezTo>
                      <a:pt x="1032" y="1665"/>
                      <a:pt x="1039" y="1642"/>
                      <a:pt x="1039" y="1633"/>
                    </a:cubicBezTo>
                    <a:cubicBezTo>
                      <a:pt x="1046" y="1606"/>
                      <a:pt x="1053" y="1597"/>
                      <a:pt x="1051" y="1589"/>
                    </a:cubicBezTo>
                    <a:cubicBezTo>
                      <a:pt x="1060" y="1599"/>
                      <a:pt x="1068" y="1609"/>
                      <a:pt x="1072" y="1611"/>
                    </a:cubicBezTo>
                    <a:cubicBezTo>
                      <a:pt x="1074" y="1627"/>
                      <a:pt x="1090" y="1651"/>
                      <a:pt x="1103" y="1652"/>
                    </a:cubicBezTo>
                    <a:cubicBezTo>
                      <a:pt x="1120" y="1653"/>
                      <a:pt x="1116" y="1641"/>
                      <a:pt x="1111" y="1628"/>
                    </a:cubicBezTo>
                    <a:close/>
                    <a:moveTo>
                      <a:pt x="672" y="310"/>
                    </a:moveTo>
                    <a:cubicBezTo>
                      <a:pt x="672" y="310"/>
                      <a:pt x="672" y="310"/>
                      <a:pt x="672" y="310"/>
                    </a:cubicBezTo>
                    <a:cubicBezTo>
                      <a:pt x="672" y="310"/>
                      <a:pt x="672" y="310"/>
                      <a:pt x="672" y="310"/>
                    </a:cubicBezTo>
                    <a:cubicBezTo>
                      <a:pt x="672" y="310"/>
                      <a:pt x="672" y="310"/>
                      <a:pt x="672" y="3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399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75304" y="1113091"/>
              <a:ext cx="6158518" cy="420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217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13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16 anatomical sites were investigated: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0EB2984-F925-944F-92F3-DE76E4FFA175}"/>
                </a:ext>
              </a:extLst>
            </p:cNvPr>
            <p:cNvGrpSpPr/>
            <p:nvPr/>
          </p:nvGrpSpPr>
          <p:grpSpPr>
            <a:xfrm>
              <a:off x="2477728" y="1565901"/>
              <a:ext cx="8294820" cy="3740765"/>
              <a:chOff x="1580739" y="1412184"/>
              <a:chExt cx="6663669" cy="368064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4283968" y="2932584"/>
                <a:ext cx="2304256" cy="1872208"/>
                <a:chOff x="2123728" y="2932584"/>
                <a:chExt cx="2304256" cy="1872208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3131840" y="2932584"/>
                  <a:ext cx="1296144" cy="108012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8" name="Oval 137"/>
                <p:cNvSpPr/>
                <p:nvPr/>
              </p:nvSpPr>
              <p:spPr>
                <a:xfrm>
                  <a:off x="2123728" y="3652664"/>
                  <a:ext cx="1152128" cy="115212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12177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3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9" name="Group 138"/>
                <p:cNvGrpSpPr/>
                <p:nvPr/>
              </p:nvGrpSpPr>
              <p:grpSpPr>
                <a:xfrm>
                  <a:off x="2339753" y="3652664"/>
                  <a:ext cx="720080" cy="1061991"/>
                  <a:chOff x="1259632" y="3094729"/>
                  <a:chExt cx="759239" cy="1133999"/>
                </a:xfrm>
              </p:grpSpPr>
              <p:grpSp>
                <p:nvGrpSpPr>
                  <p:cNvPr id="140" name="Group 748"/>
                  <p:cNvGrpSpPr/>
                  <p:nvPr/>
                </p:nvGrpSpPr>
                <p:grpSpPr>
                  <a:xfrm>
                    <a:off x="1259632" y="3436640"/>
                    <a:ext cx="759239" cy="792088"/>
                    <a:chOff x="1259632" y="3436640"/>
                    <a:chExt cx="759239" cy="792088"/>
                  </a:xfrm>
                </p:grpSpPr>
                <p:pic>
                  <p:nvPicPr>
                    <p:cNvPr id="143" name="Picture 9" descr="https://smart.servier.com/wp-content/uploads/2016/10/intestins_0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duotone>
                        <a:prstClr val="black"/>
                        <a:srgbClr val="4F81BD">
                          <a:tint val="45000"/>
                          <a:satMod val="400000"/>
                        </a:srgbClr>
                      </a:duotone>
                    </a:blip>
                    <a:srcRect b="29981"/>
                    <a:stretch>
                      <a:fillRect/>
                    </a:stretch>
                  </p:blipFill>
                  <p:spPr bwMode="auto">
                    <a:xfrm>
                      <a:off x="1259632" y="3436640"/>
                      <a:ext cx="759239" cy="50405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44" name="Picture 9" descr="https://smart.servier.com/wp-content/uploads/2016/10/intestins_0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duotone>
                        <a:prstClr val="black"/>
                        <a:srgbClr val="4BACC6">
                          <a:tint val="45000"/>
                          <a:satMod val="400000"/>
                        </a:srgbClr>
                      </a:duotone>
                    </a:blip>
                    <a:srcRect t="60016" b="-10029"/>
                    <a:stretch>
                      <a:fillRect/>
                    </a:stretch>
                  </p:blipFill>
                  <p:spPr bwMode="auto">
                    <a:xfrm>
                      <a:off x="1259632" y="3868688"/>
                      <a:ext cx="759239" cy="360040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141" name="Picture 9" descr="https://smart.servier.com/wp-content/uploads/2016/10/intestins_01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prstClr val="black"/>
                      <a:srgbClr val="8064A2">
                        <a:tint val="45000"/>
                        <a:satMod val="400000"/>
                      </a:srgbClr>
                    </a:duotone>
                  </a:blip>
                  <a:srcRect r="24126" b="79995"/>
                  <a:stretch>
                    <a:fillRect/>
                  </a:stretch>
                </p:blipFill>
                <p:spPr bwMode="auto">
                  <a:xfrm>
                    <a:off x="1259632" y="3436640"/>
                    <a:ext cx="576064" cy="14401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2" name="Picture 13" descr="https://smart.servier.com/wp-content/uploads/2016/10/estomac_01-680x654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duotone>
                      <a:prstClr val="black"/>
                      <a:srgbClr val="8064A2">
                        <a:tint val="45000"/>
                        <a:satMod val="400000"/>
                      </a:srgbClr>
                    </a:duotone>
                  </a:blip>
                  <a:srcRect t="40004" r="66334"/>
                  <a:stretch>
                    <a:fillRect/>
                  </a:stretch>
                </p:blipFill>
                <p:spPr bwMode="auto">
                  <a:xfrm rot="644768">
                    <a:off x="1366651" y="3094729"/>
                    <a:ext cx="231830" cy="397349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6876256" y="3148608"/>
                <a:ext cx="1368152" cy="1944216"/>
                <a:chOff x="4716016" y="3148608"/>
                <a:chExt cx="1368152" cy="1944216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4716016" y="3148608"/>
                  <a:ext cx="639688" cy="1071736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32" name="Group 131"/>
                <p:cNvGrpSpPr/>
                <p:nvPr/>
              </p:nvGrpSpPr>
              <p:grpSpPr>
                <a:xfrm>
                  <a:off x="4932040" y="3940696"/>
                  <a:ext cx="1152128" cy="1152128"/>
                  <a:chOff x="4932040" y="3940696"/>
                  <a:chExt cx="1152128" cy="1152128"/>
                </a:xfrm>
              </p:grpSpPr>
              <p:sp>
                <p:nvSpPr>
                  <p:cNvPr id="133" name="Oval 132"/>
                  <p:cNvSpPr/>
                  <p:nvPr/>
                </p:nvSpPr>
                <p:spPr>
                  <a:xfrm>
                    <a:off x="4932040" y="3940696"/>
                    <a:ext cx="1152128" cy="115212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4" name="Group 133"/>
                  <p:cNvGrpSpPr>
                    <a:grpSpLocks noChangeAspect="1"/>
                  </p:cNvGrpSpPr>
                  <p:nvPr/>
                </p:nvGrpSpPr>
                <p:grpSpPr>
                  <a:xfrm>
                    <a:off x="5148064" y="4084712"/>
                    <a:ext cx="765973" cy="936000"/>
                    <a:chOff x="827584" y="2644552"/>
                    <a:chExt cx="1043434" cy="1440000"/>
                  </a:xfrm>
                </p:grpSpPr>
                <p:pic>
                  <p:nvPicPr>
                    <p:cNvPr id="135" name="Picture 15" descr="https://smart.servier.com/wp-content/uploads/2016/10/colon-492x680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duotone>
                        <a:prstClr val="black"/>
                        <a:srgbClr val="9BBB59">
                          <a:tint val="45000"/>
                          <a:satMod val="400000"/>
                        </a:srgb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2644552"/>
                      <a:ext cx="1041882" cy="14400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36" name="Picture 15" descr="https://smart.servier.com/wp-content/uploads/2016/10/colon-492x680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40663" t="64425"/>
                    <a:stretch>
                      <a:fillRect/>
                    </a:stretch>
                  </p:blipFill>
                  <p:spPr bwMode="auto">
                    <a:xfrm>
                      <a:off x="1252800" y="3571200"/>
                      <a:ext cx="618218" cy="512280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D6556DF7-DFE4-E047-8E35-64FCA994500F}"/>
                  </a:ext>
                </a:extLst>
              </p:cNvPr>
              <p:cNvSpPr/>
              <p:nvPr/>
            </p:nvSpPr>
            <p:spPr>
              <a:xfrm>
                <a:off x="1580739" y="1412184"/>
                <a:ext cx="2366407" cy="1635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GI Tract: 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Duodenum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(6” length)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Jejunum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(6” length)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Ileum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(6” length)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Colon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(6” length)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Rectum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(2-3” length)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E3369CC-118B-6345-A32D-71C3E039FC94}"/>
                </a:ext>
              </a:extLst>
            </p:cNvPr>
            <p:cNvGrpSpPr/>
            <p:nvPr/>
          </p:nvGrpSpPr>
          <p:grpSpPr>
            <a:xfrm>
              <a:off x="412962" y="549682"/>
              <a:ext cx="11255004" cy="4317877"/>
              <a:chOff x="-77263" y="412304"/>
              <a:chExt cx="9041751" cy="4248472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68912D55-6FA5-F146-B602-DA5BF62A6E48}"/>
                  </a:ext>
                </a:extLst>
              </p:cNvPr>
              <p:cNvSpPr txBox="1"/>
              <p:nvPr/>
            </p:nvSpPr>
            <p:spPr>
              <a:xfrm>
                <a:off x="-77263" y="1380476"/>
                <a:ext cx="1820872" cy="1635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Whole Organs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Lungs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Liver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Spleen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Testes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Brain 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0147BE64-8424-9943-92B4-067135BD1C50}"/>
                  </a:ext>
                </a:extLst>
              </p:cNvPr>
              <p:cNvGrpSpPr/>
              <p:nvPr/>
            </p:nvGrpSpPr>
            <p:grpSpPr>
              <a:xfrm>
                <a:off x="4644008" y="412304"/>
                <a:ext cx="4320480" cy="4248472"/>
                <a:chOff x="4644008" y="412304"/>
                <a:chExt cx="4320480" cy="4248472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6228184" y="3436640"/>
                  <a:ext cx="720000" cy="1224136"/>
                  <a:chOff x="4067944" y="3436640"/>
                  <a:chExt cx="720000" cy="1224136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 flipV="1">
                    <a:off x="4499992" y="3436640"/>
                    <a:ext cx="72008" cy="504056"/>
                  </a:xfrm>
                  <a:prstGeom prst="line">
                    <a:avLst/>
                  </a:prstGeom>
                  <a:noFill/>
                  <a:ln w="28575" cap="rnd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/>
                </p:spPr>
              </p:cxn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4067944" y="3940776"/>
                    <a:ext cx="720000" cy="720000"/>
                    <a:chOff x="4211960" y="3580656"/>
                    <a:chExt cx="936104" cy="936104"/>
                  </a:xfrm>
                </p:grpSpPr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4211960" y="3580656"/>
                      <a:ext cx="936104" cy="936104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381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27" name="Picture 2" descr="C:\Users\tsandstorm\Desktop\Picture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t="59910"/>
                    <a:stretch>
                      <a:fillRect/>
                    </a:stretch>
                  </p:blipFill>
                  <p:spPr bwMode="auto">
                    <a:xfrm>
                      <a:off x="4355976" y="3724672"/>
                      <a:ext cx="720080" cy="595836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6948184" y="412304"/>
                  <a:ext cx="1152128" cy="766990"/>
                  <a:chOff x="4787944" y="412304"/>
                  <a:chExt cx="1152128" cy="766990"/>
                </a:xfrm>
              </p:grpSpPr>
              <p:cxnSp>
                <p:nvCxnSpPr>
                  <p:cNvPr id="120" name="Straight Connector 119"/>
                  <p:cNvCxnSpPr>
                    <a:cxnSpLocks/>
                  </p:cNvCxnSpPr>
                  <p:nvPr/>
                </p:nvCxnSpPr>
                <p:spPr>
                  <a:xfrm flipV="1">
                    <a:off x="4787944" y="916997"/>
                    <a:ext cx="576144" cy="262297"/>
                  </a:xfrm>
                  <a:prstGeom prst="line">
                    <a:avLst/>
                  </a:prstGeom>
                  <a:noFill/>
                  <a:ln w="28575" cap="rnd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/>
                </p:spPr>
              </p:cxn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220072" y="412304"/>
                    <a:ext cx="720000" cy="720000"/>
                    <a:chOff x="7308304" y="3076600"/>
                    <a:chExt cx="1080120" cy="1080120"/>
                  </a:xfrm>
                </p:grpSpPr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7308304" y="3076600"/>
                      <a:ext cx="1080120" cy="10801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381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23" name="Picture 17" descr="https://smart.servier.com/wp-content/uploads/2016/10/cerveau_03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duotone>
                        <a:prstClr val="black"/>
                        <a:srgbClr val="D9C3A5">
                          <a:tint val="50000"/>
                          <a:satMod val="180000"/>
                        </a:srgbClr>
                      </a:duotone>
                      <a:lum contrast="1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52000" y="3240288"/>
                      <a:ext cx="792088" cy="711102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5508104" y="2500536"/>
                  <a:ext cx="1143744" cy="504056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09" name="Group 108"/>
                <p:cNvGrpSpPr/>
                <p:nvPr/>
              </p:nvGrpSpPr>
              <p:grpSpPr>
                <a:xfrm>
                  <a:off x="4644008" y="2644552"/>
                  <a:ext cx="936104" cy="936104"/>
                  <a:chOff x="1907704" y="1852464"/>
                  <a:chExt cx="936104" cy="936104"/>
                </a:xfrm>
              </p:grpSpPr>
              <p:sp>
                <p:nvSpPr>
                  <p:cNvPr id="118" name="Oval 117"/>
                  <p:cNvSpPr/>
                  <p:nvPr/>
                </p:nvSpPr>
                <p:spPr>
                  <a:xfrm>
                    <a:off x="1907704" y="1852464"/>
                    <a:ext cx="936104" cy="93610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19" name="Picture 4" descr="https://smart.servier.com/wp-content/uploads/2016/10/foie_01-680x534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051720" y="2140496"/>
                    <a:ext cx="648072" cy="508927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110" name="Straight Connector 109"/>
                <p:cNvCxnSpPr/>
                <p:nvPr/>
              </p:nvCxnSpPr>
              <p:spPr>
                <a:xfrm flipH="1" flipV="1">
                  <a:off x="7020272" y="2428528"/>
                  <a:ext cx="1080120" cy="216024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11" name="Group 110"/>
                <p:cNvGrpSpPr/>
                <p:nvPr/>
              </p:nvGrpSpPr>
              <p:grpSpPr>
                <a:xfrm>
                  <a:off x="8028384" y="2284512"/>
                  <a:ext cx="936104" cy="936104"/>
                  <a:chOff x="2996208" y="2292896"/>
                  <a:chExt cx="936104" cy="936104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2996208" y="2292896"/>
                    <a:ext cx="936104" cy="93610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17" name="Picture 6" descr="https://smart.servier.com/wp-content/uploads/2016/10/rate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 rot="19348242">
                    <a:off x="3303160" y="2466026"/>
                    <a:ext cx="364463" cy="673080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112" name="Straight Connector 111"/>
                <p:cNvCxnSpPr>
                  <a:cxnSpLocks/>
                  <a:stCxn id="145" idx="61"/>
                </p:cNvCxnSpPr>
                <p:nvPr/>
              </p:nvCxnSpPr>
              <p:spPr>
                <a:xfrm flipH="1" flipV="1">
                  <a:off x="6012929" y="1631577"/>
                  <a:ext cx="713134" cy="56154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xmlns="" id="{B2D453BE-843C-8D40-BA43-60EBD67213C3}"/>
                    </a:ext>
                  </a:extLst>
                </p:cNvPr>
                <p:cNvGrpSpPr/>
                <p:nvPr/>
              </p:nvGrpSpPr>
              <p:grpSpPr>
                <a:xfrm>
                  <a:off x="5333759" y="995226"/>
                  <a:ext cx="936104" cy="936104"/>
                  <a:chOff x="2699792" y="1132384"/>
                  <a:chExt cx="936104" cy="936104"/>
                </a:xfrm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xmlns="" id="{2551A1A7-7522-CD4F-B45D-4614CF00CF52}"/>
                      </a:ext>
                    </a:extLst>
                  </p:cNvPr>
                  <p:cNvSpPr/>
                  <p:nvPr/>
                </p:nvSpPr>
                <p:spPr>
                  <a:xfrm>
                    <a:off x="2699792" y="1132384"/>
                    <a:ext cx="936104" cy="93610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15" name="Picture 2" descr="https://smart.servier.com/wp-content/uploads/2016/10/poumons_01.png">
                    <a:extLst>
                      <a:ext uri="{FF2B5EF4-FFF2-40B4-BE49-F238E27FC236}">
                        <a16:creationId xmlns:a16="http://schemas.microsoft.com/office/drawing/2014/main" xmlns="" id="{106B9F88-4804-CB4A-BF3A-291DE7FBC9E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843808" y="1276400"/>
                    <a:ext cx="648072" cy="576594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545C847-6A14-9344-A73B-B16ACF874328}"/>
                </a:ext>
              </a:extLst>
            </p:cNvPr>
            <p:cNvGrpSpPr/>
            <p:nvPr/>
          </p:nvGrpSpPr>
          <p:grpSpPr>
            <a:xfrm>
              <a:off x="531087" y="1406917"/>
              <a:ext cx="10017284" cy="3419890"/>
              <a:chOff x="16904" y="1255760"/>
              <a:chExt cx="8047424" cy="336491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5AC2D37-283A-8945-B713-E545C1F173ED}"/>
                  </a:ext>
                </a:extLst>
              </p:cNvPr>
              <p:cNvGrpSpPr/>
              <p:nvPr/>
            </p:nvGrpSpPr>
            <p:grpSpPr>
              <a:xfrm>
                <a:off x="5616176" y="1255760"/>
                <a:ext cx="2448152" cy="2720880"/>
                <a:chOff x="5616176" y="1255760"/>
                <a:chExt cx="2448152" cy="2720880"/>
              </a:xfrm>
            </p:grpSpPr>
            <p:cxnSp>
              <p:nvCxnSpPr>
                <p:cNvPr id="13" name="Straight Connector 12"/>
                <p:cNvCxnSpPr>
                  <a:cxnSpLocks/>
                </p:cNvCxnSpPr>
                <p:nvPr/>
              </p:nvCxnSpPr>
              <p:spPr>
                <a:xfrm flipH="1">
                  <a:off x="6075784" y="2326660"/>
                  <a:ext cx="656456" cy="2986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5616176" y="2104552"/>
                  <a:ext cx="540000" cy="540000"/>
                  <a:chOff x="8207896" y="988368"/>
                  <a:chExt cx="540000" cy="540000"/>
                </a:xfrm>
              </p:grpSpPr>
              <p:sp>
                <p:nvSpPr>
                  <p:cNvPr id="88" name="Oval 87"/>
                  <p:cNvSpPr/>
                  <p:nvPr/>
                </p:nvSpPr>
                <p:spPr>
                  <a:xfrm>
                    <a:off x="8207896" y="988368"/>
                    <a:ext cx="540000" cy="540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9" name="Group 454"/>
                  <p:cNvGrpSpPr>
                    <a:grpSpLocks noChangeAspect="1"/>
                  </p:cNvGrpSpPr>
                  <p:nvPr/>
                </p:nvGrpSpPr>
                <p:grpSpPr>
                  <a:xfrm>
                    <a:off x="8316416" y="1060376"/>
                    <a:ext cx="360000" cy="373707"/>
                    <a:chOff x="8460432" y="1204392"/>
                    <a:chExt cx="507841" cy="527176"/>
                  </a:xfrm>
                </p:grpSpPr>
                <p:sp>
                  <p:nvSpPr>
                    <p:cNvPr id="90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8460432" y="1204392"/>
                      <a:ext cx="196151" cy="343845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solidFill>
                      <a:srgbClr val="C0504D">
                        <a:lumMod val="75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1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8460432" y="1204392"/>
                      <a:ext cx="196151" cy="343845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noFill/>
                    <a:ln w="6350" cap="flat">
                      <a:solidFill>
                        <a:srgbClr val="C0504D">
                          <a:lumMod val="50000"/>
                        </a:srgb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8546074" y="1327194"/>
                      <a:ext cx="110507" cy="221043"/>
                    </a:xfrm>
                    <a:custGeom>
                      <a:avLst/>
                      <a:gdLst>
                        <a:gd name="T0" fmla="*/ 0 w 18"/>
                        <a:gd name="T1" fmla="*/ 859 h 30"/>
                        <a:gd name="T2" fmla="*/ 262 w 18"/>
                        <a:gd name="T3" fmla="*/ 802 h 30"/>
                        <a:gd name="T4" fmla="*/ 340 w 18"/>
                        <a:gd name="T5" fmla="*/ 0 h 30"/>
                        <a:gd name="T6" fmla="*/ 0 w 18"/>
                        <a:gd name="T7" fmla="*/ 859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26"/>
                          </a:moveTo>
                          <a:cubicBezTo>
                            <a:pt x="0" y="26"/>
                            <a:pt x="6" y="30"/>
                            <a:pt x="11" y="24"/>
                          </a:cubicBezTo>
                          <a:cubicBezTo>
                            <a:pt x="16" y="17"/>
                            <a:pt x="16" y="7"/>
                            <a:pt x="14" y="0"/>
                          </a:cubicBezTo>
                          <a:cubicBezTo>
                            <a:pt x="14" y="0"/>
                            <a:pt x="18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C0504D">
                        <a:lumMod val="5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3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8471483" y="1225881"/>
                      <a:ext cx="110507" cy="159642"/>
                    </a:xfrm>
                    <a:custGeom>
                      <a:avLst/>
                      <a:gdLst>
                        <a:gd name="T0" fmla="*/ 396 w 18"/>
                        <a:gd name="T1" fmla="*/ 409 h 22"/>
                        <a:gd name="T2" fmla="*/ 142 w 18"/>
                        <a:gd name="T3" fmla="*/ 659 h 22"/>
                        <a:gd name="T4" fmla="*/ 44 w 18"/>
                        <a:gd name="T5" fmla="*/ 279 h 22"/>
                        <a:gd name="T6" fmla="*/ 296 w 18"/>
                        <a:gd name="T7" fmla="*/ 28 h 22"/>
                        <a:gd name="T8" fmla="*/ 396 w 18"/>
                        <a:gd name="T9" fmla="*/ 40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6" y="13"/>
                          </a:moveTo>
                          <a:cubicBezTo>
                            <a:pt x="14" y="19"/>
                            <a:pt x="10" y="22"/>
                            <a:pt x="6" y="21"/>
                          </a:cubicBezTo>
                          <a:cubicBezTo>
                            <a:pt x="2" y="20"/>
                            <a:pt x="0" y="14"/>
                            <a:pt x="2" y="9"/>
                          </a:cubicBezTo>
                          <a:cubicBezTo>
                            <a:pt x="4" y="3"/>
                            <a:pt x="8" y="0"/>
                            <a:pt x="12" y="1"/>
                          </a:cubicBezTo>
                          <a:cubicBezTo>
                            <a:pt x="16" y="2"/>
                            <a:pt x="18" y="8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C152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4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8526736" y="1225881"/>
                      <a:ext cx="55254" cy="73681"/>
                    </a:xfrm>
                    <a:custGeom>
                      <a:avLst/>
                      <a:gdLst>
                        <a:gd name="T0" fmla="*/ 218 w 9"/>
                        <a:gd name="T1" fmla="*/ 168 h 10"/>
                        <a:gd name="T2" fmla="*/ 118 w 9"/>
                        <a:gd name="T3" fmla="*/ 334 h 10"/>
                        <a:gd name="T4" fmla="*/ 0 w 9"/>
                        <a:gd name="T5" fmla="*/ 197 h 10"/>
                        <a:gd name="T6" fmla="*/ 98 w 9"/>
                        <a:gd name="T7" fmla="*/ 29 h 10"/>
                        <a:gd name="T8" fmla="*/ 218 w 9"/>
                        <a:gd name="T9" fmla="*/ 168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9" y="5"/>
                          </a:moveTo>
                          <a:cubicBezTo>
                            <a:pt x="9" y="7"/>
                            <a:pt x="7" y="9"/>
                            <a:pt x="5" y="10"/>
                          </a:cubicBezTo>
                          <a:cubicBezTo>
                            <a:pt x="3" y="10"/>
                            <a:pt x="0" y="8"/>
                            <a:pt x="0" y="6"/>
                          </a:cubicBezTo>
                          <a:cubicBezTo>
                            <a:pt x="0" y="3"/>
                            <a:pt x="1" y="1"/>
                            <a:pt x="4" y="1"/>
                          </a:cubicBezTo>
                          <a:cubicBezTo>
                            <a:pt x="6" y="0"/>
                            <a:pt x="8" y="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CA6A68"/>
                    </a:solidFill>
                    <a:ln w="9525">
                      <a:solidFill>
                        <a:srgbClr val="CA6A6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5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8496346" y="1284213"/>
                      <a:ext cx="24865" cy="36841"/>
                    </a:xfrm>
                    <a:custGeom>
                      <a:avLst/>
                      <a:gdLst>
                        <a:gd name="T0" fmla="*/ 101 w 4"/>
                        <a:gd name="T1" fmla="*/ 70 h 5"/>
                        <a:gd name="T2" fmla="*/ 56 w 4"/>
                        <a:gd name="T3" fmla="*/ 168 h 5"/>
                        <a:gd name="T4" fmla="*/ 0 w 4"/>
                        <a:gd name="T5" fmla="*/ 98 h 5"/>
                        <a:gd name="T6" fmla="*/ 56 w 4"/>
                        <a:gd name="T7" fmla="*/ 0 h 5"/>
                        <a:gd name="T8" fmla="*/ 101 w 4"/>
                        <a:gd name="T9" fmla="*/ 7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4" y="2"/>
                          </a:moveTo>
                          <a:cubicBezTo>
                            <a:pt x="4" y="3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3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CA6A68"/>
                    </a:solidFill>
                    <a:ln w="9525">
                      <a:solidFill>
                        <a:srgbClr val="CA6A6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6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8504635" y="1278073"/>
                      <a:ext cx="11051" cy="21491"/>
                    </a:xfrm>
                    <a:custGeom>
                      <a:avLst/>
                      <a:gdLst>
                        <a:gd name="T0" fmla="*/ 32 w 2"/>
                        <a:gd name="T1" fmla="*/ 28 h 3"/>
                        <a:gd name="T2" fmla="*/ 16 w 2"/>
                        <a:gd name="T3" fmla="*/ 86 h 3"/>
                        <a:gd name="T4" fmla="*/ 0 w 2"/>
                        <a:gd name="T5" fmla="*/ 65 h 3"/>
                        <a:gd name="T6" fmla="*/ 16 w 2"/>
                        <a:gd name="T7" fmla="*/ 0 h 3"/>
                        <a:gd name="T8" fmla="*/ 32 w 2"/>
                        <a:gd name="T9" fmla="*/ 2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7" name="Freeform 168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04576" y="1444752"/>
                      <a:ext cx="217974" cy="309420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solidFill>
                      <a:srgbClr val="C0504D">
                        <a:lumMod val="75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8" name="Freeform 169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04576" y="1444752"/>
                      <a:ext cx="217974" cy="309420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noFill/>
                    <a:ln w="6350" cap="flat">
                      <a:solidFill>
                        <a:srgbClr val="C0504D">
                          <a:lumMod val="50000"/>
                        </a:srgb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9" name="Freeform 170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34326" y="1570710"/>
                      <a:ext cx="122802" cy="198913"/>
                    </a:xfrm>
                    <a:custGeom>
                      <a:avLst/>
                      <a:gdLst>
                        <a:gd name="T0" fmla="*/ 0 w 18"/>
                        <a:gd name="T1" fmla="*/ 859 h 30"/>
                        <a:gd name="T2" fmla="*/ 262 w 18"/>
                        <a:gd name="T3" fmla="*/ 802 h 30"/>
                        <a:gd name="T4" fmla="*/ 340 w 18"/>
                        <a:gd name="T5" fmla="*/ 0 h 30"/>
                        <a:gd name="T6" fmla="*/ 0 w 18"/>
                        <a:gd name="T7" fmla="*/ 859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26"/>
                          </a:moveTo>
                          <a:cubicBezTo>
                            <a:pt x="0" y="26"/>
                            <a:pt x="6" y="30"/>
                            <a:pt x="11" y="24"/>
                          </a:cubicBezTo>
                          <a:cubicBezTo>
                            <a:pt x="16" y="17"/>
                            <a:pt x="16" y="7"/>
                            <a:pt x="14" y="0"/>
                          </a:cubicBezTo>
                          <a:cubicBezTo>
                            <a:pt x="14" y="0"/>
                            <a:pt x="18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C0504D">
                        <a:lumMod val="5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0" name="Freeform 171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83840" y="1462206"/>
                      <a:ext cx="122802" cy="143659"/>
                    </a:xfrm>
                    <a:custGeom>
                      <a:avLst/>
                      <a:gdLst>
                        <a:gd name="T0" fmla="*/ 396 w 18"/>
                        <a:gd name="T1" fmla="*/ 409 h 22"/>
                        <a:gd name="T2" fmla="*/ 142 w 18"/>
                        <a:gd name="T3" fmla="*/ 659 h 22"/>
                        <a:gd name="T4" fmla="*/ 44 w 18"/>
                        <a:gd name="T5" fmla="*/ 279 h 22"/>
                        <a:gd name="T6" fmla="*/ 296 w 18"/>
                        <a:gd name="T7" fmla="*/ 28 h 22"/>
                        <a:gd name="T8" fmla="*/ 396 w 18"/>
                        <a:gd name="T9" fmla="*/ 40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6" y="13"/>
                          </a:moveTo>
                          <a:cubicBezTo>
                            <a:pt x="14" y="19"/>
                            <a:pt x="10" y="22"/>
                            <a:pt x="6" y="21"/>
                          </a:cubicBezTo>
                          <a:cubicBezTo>
                            <a:pt x="2" y="20"/>
                            <a:pt x="0" y="14"/>
                            <a:pt x="2" y="9"/>
                          </a:cubicBezTo>
                          <a:cubicBezTo>
                            <a:pt x="4" y="3"/>
                            <a:pt x="8" y="0"/>
                            <a:pt x="12" y="1"/>
                          </a:cubicBezTo>
                          <a:cubicBezTo>
                            <a:pt x="16" y="2"/>
                            <a:pt x="18" y="8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C1524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1" name="Freeform 172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63838" y="1503755"/>
                      <a:ext cx="61401" cy="66304"/>
                    </a:xfrm>
                    <a:custGeom>
                      <a:avLst/>
                      <a:gdLst>
                        <a:gd name="T0" fmla="*/ 218 w 9"/>
                        <a:gd name="T1" fmla="*/ 168 h 10"/>
                        <a:gd name="T2" fmla="*/ 118 w 9"/>
                        <a:gd name="T3" fmla="*/ 334 h 10"/>
                        <a:gd name="T4" fmla="*/ 0 w 9"/>
                        <a:gd name="T5" fmla="*/ 197 h 10"/>
                        <a:gd name="T6" fmla="*/ 98 w 9"/>
                        <a:gd name="T7" fmla="*/ 29 h 10"/>
                        <a:gd name="T8" fmla="*/ 218 w 9"/>
                        <a:gd name="T9" fmla="*/ 168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9" y="5"/>
                          </a:moveTo>
                          <a:cubicBezTo>
                            <a:pt x="9" y="7"/>
                            <a:pt x="7" y="9"/>
                            <a:pt x="5" y="10"/>
                          </a:cubicBezTo>
                          <a:cubicBezTo>
                            <a:pt x="3" y="10"/>
                            <a:pt x="0" y="8"/>
                            <a:pt x="0" y="6"/>
                          </a:cubicBezTo>
                          <a:cubicBezTo>
                            <a:pt x="0" y="3"/>
                            <a:pt x="1" y="1"/>
                            <a:pt x="4" y="1"/>
                          </a:cubicBezTo>
                          <a:cubicBezTo>
                            <a:pt x="6" y="0"/>
                            <a:pt x="8" y="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CA6A68"/>
                    </a:solidFill>
                    <a:ln w="9525">
                      <a:solidFill>
                        <a:srgbClr val="CA6A6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2" name="Freeform 173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22208" y="1499545"/>
                      <a:ext cx="27631" cy="33152"/>
                    </a:xfrm>
                    <a:custGeom>
                      <a:avLst/>
                      <a:gdLst>
                        <a:gd name="T0" fmla="*/ 101 w 4"/>
                        <a:gd name="T1" fmla="*/ 70 h 5"/>
                        <a:gd name="T2" fmla="*/ 56 w 4"/>
                        <a:gd name="T3" fmla="*/ 168 h 5"/>
                        <a:gd name="T4" fmla="*/ 0 w 4"/>
                        <a:gd name="T5" fmla="*/ 98 h 5"/>
                        <a:gd name="T6" fmla="*/ 56 w 4"/>
                        <a:gd name="T7" fmla="*/ 0 h 5"/>
                        <a:gd name="T8" fmla="*/ 101 w 4"/>
                        <a:gd name="T9" fmla="*/ 7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4" y="2"/>
                          </a:moveTo>
                          <a:cubicBezTo>
                            <a:pt x="4" y="3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3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CA6A68"/>
                    </a:solidFill>
                    <a:ln w="9525">
                      <a:solidFill>
                        <a:srgbClr val="CA6A6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3" name="Freeform 174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25774" y="1500558"/>
                      <a:ext cx="12280" cy="19340"/>
                    </a:xfrm>
                    <a:custGeom>
                      <a:avLst/>
                      <a:gdLst>
                        <a:gd name="T0" fmla="*/ 32 w 2"/>
                        <a:gd name="T1" fmla="*/ 28 h 3"/>
                        <a:gd name="T2" fmla="*/ 16 w 2"/>
                        <a:gd name="T3" fmla="*/ 86 h 3"/>
                        <a:gd name="T4" fmla="*/ 0 w 2"/>
                        <a:gd name="T5" fmla="*/ 65 h 3"/>
                        <a:gd name="T6" fmla="*/ 16 w 2"/>
                        <a:gd name="T7" fmla="*/ 0 h 3"/>
                        <a:gd name="T8" fmla="*/ 32 w 2"/>
                        <a:gd name="T9" fmla="*/ 2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164288" y="2212504"/>
                  <a:ext cx="432048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6" name="Group 15"/>
                <p:cNvGrpSpPr/>
                <p:nvPr/>
              </p:nvGrpSpPr>
              <p:grpSpPr>
                <a:xfrm>
                  <a:off x="7524328" y="1924472"/>
                  <a:ext cx="540000" cy="540000"/>
                  <a:chOff x="7092280" y="2068488"/>
                  <a:chExt cx="540000" cy="540000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7092280" y="2068488"/>
                    <a:ext cx="540000" cy="540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3" name="Group 455"/>
                  <p:cNvGrpSpPr>
                    <a:grpSpLocks noChangeAspect="1"/>
                  </p:cNvGrpSpPr>
                  <p:nvPr/>
                </p:nvGrpSpPr>
                <p:grpSpPr>
                  <a:xfrm>
                    <a:off x="7236336" y="2140496"/>
                    <a:ext cx="360000" cy="373707"/>
                    <a:chOff x="8460432" y="1204392"/>
                    <a:chExt cx="507841" cy="527176"/>
                  </a:xfrm>
                </p:grpSpPr>
                <p:sp>
                  <p:nvSpPr>
                    <p:cNvPr id="7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8460432" y="1204392"/>
                      <a:ext cx="196151" cy="343845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75000"/>
                      </a:srgbClr>
                    </a:solidFill>
                    <a:ln w="9525">
                      <a:solidFill>
                        <a:srgbClr val="8064A2">
                          <a:lumMod val="5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8460432" y="1204392"/>
                      <a:ext cx="196151" cy="343845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noFill/>
                    <a:ln w="6350" cap="flat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6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8546074" y="1327194"/>
                      <a:ext cx="110507" cy="221043"/>
                    </a:xfrm>
                    <a:custGeom>
                      <a:avLst/>
                      <a:gdLst>
                        <a:gd name="T0" fmla="*/ 0 w 18"/>
                        <a:gd name="T1" fmla="*/ 859 h 30"/>
                        <a:gd name="T2" fmla="*/ 262 w 18"/>
                        <a:gd name="T3" fmla="*/ 802 h 30"/>
                        <a:gd name="T4" fmla="*/ 340 w 18"/>
                        <a:gd name="T5" fmla="*/ 0 h 30"/>
                        <a:gd name="T6" fmla="*/ 0 w 18"/>
                        <a:gd name="T7" fmla="*/ 859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26"/>
                          </a:moveTo>
                          <a:cubicBezTo>
                            <a:pt x="0" y="26"/>
                            <a:pt x="6" y="30"/>
                            <a:pt x="11" y="24"/>
                          </a:cubicBezTo>
                          <a:cubicBezTo>
                            <a:pt x="16" y="17"/>
                            <a:pt x="16" y="7"/>
                            <a:pt x="14" y="0"/>
                          </a:cubicBezTo>
                          <a:cubicBezTo>
                            <a:pt x="14" y="0"/>
                            <a:pt x="18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5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7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8471483" y="1225881"/>
                      <a:ext cx="110507" cy="159642"/>
                    </a:xfrm>
                    <a:custGeom>
                      <a:avLst/>
                      <a:gdLst>
                        <a:gd name="T0" fmla="*/ 396 w 18"/>
                        <a:gd name="T1" fmla="*/ 409 h 22"/>
                        <a:gd name="T2" fmla="*/ 142 w 18"/>
                        <a:gd name="T3" fmla="*/ 659 h 22"/>
                        <a:gd name="T4" fmla="*/ 44 w 18"/>
                        <a:gd name="T5" fmla="*/ 279 h 22"/>
                        <a:gd name="T6" fmla="*/ 296 w 18"/>
                        <a:gd name="T7" fmla="*/ 28 h 22"/>
                        <a:gd name="T8" fmla="*/ 396 w 18"/>
                        <a:gd name="T9" fmla="*/ 40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6" y="13"/>
                          </a:moveTo>
                          <a:cubicBezTo>
                            <a:pt x="14" y="19"/>
                            <a:pt x="10" y="22"/>
                            <a:pt x="6" y="21"/>
                          </a:cubicBezTo>
                          <a:cubicBezTo>
                            <a:pt x="2" y="20"/>
                            <a:pt x="0" y="14"/>
                            <a:pt x="2" y="9"/>
                          </a:cubicBezTo>
                          <a:cubicBezTo>
                            <a:pt x="4" y="3"/>
                            <a:pt x="8" y="0"/>
                            <a:pt x="12" y="1"/>
                          </a:cubicBezTo>
                          <a:cubicBezTo>
                            <a:pt x="16" y="2"/>
                            <a:pt x="18" y="8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60000"/>
                        <a:lumOff val="4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8526736" y="1225881"/>
                      <a:ext cx="55254" cy="73681"/>
                    </a:xfrm>
                    <a:custGeom>
                      <a:avLst/>
                      <a:gdLst>
                        <a:gd name="T0" fmla="*/ 218 w 9"/>
                        <a:gd name="T1" fmla="*/ 168 h 10"/>
                        <a:gd name="T2" fmla="*/ 118 w 9"/>
                        <a:gd name="T3" fmla="*/ 334 h 10"/>
                        <a:gd name="T4" fmla="*/ 0 w 9"/>
                        <a:gd name="T5" fmla="*/ 197 h 10"/>
                        <a:gd name="T6" fmla="*/ 98 w 9"/>
                        <a:gd name="T7" fmla="*/ 29 h 10"/>
                        <a:gd name="T8" fmla="*/ 218 w 9"/>
                        <a:gd name="T9" fmla="*/ 168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9" y="5"/>
                          </a:moveTo>
                          <a:cubicBezTo>
                            <a:pt x="9" y="7"/>
                            <a:pt x="7" y="9"/>
                            <a:pt x="5" y="10"/>
                          </a:cubicBezTo>
                          <a:cubicBezTo>
                            <a:pt x="3" y="10"/>
                            <a:pt x="0" y="8"/>
                            <a:pt x="0" y="6"/>
                          </a:cubicBezTo>
                          <a:cubicBezTo>
                            <a:pt x="0" y="3"/>
                            <a:pt x="1" y="1"/>
                            <a:pt x="4" y="1"/>
                          </a:cubicBezTo>
                          <a:cubicBezTo>
                            <a:pt x="6" y="0"/>
                            <a:pt x="8" y="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9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8496346" y="1284213"/>
                      <a:ext cx="24865" cy="36841"/>
                    </a:xfrm>
                    <a:custGeom>
                      <a:avLst/>
                      <a:gdLst>
                        <a:gd name="T0" fmla="*/ 101 w 4"/>
                        <a:gd name="T1" fmla="*/ 70 h 5"/>
                        <a:gd name="T2" fmla="*/ 56 w 4"/>
                        <a:gd name="T3" fmla="*/ 168 h 5"/>
                        <a:gd name="T4" fmla="*/ 0 w 4"/>
                        <a:gd name="T5" fmla="*/ 98 h 5"/>
                        <a:gd name="T6" fmla="*/ 56 w 4"/>
                        <a:gd name="T7" fmla="*/ 0 h 5"/>
                        <a:gd name="T8" fmla="*/ 101 w 4"/>
                        <a:gd name="T9" fmla="*/ 7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4" y="2"/>
                          </a:moveTo>
                          <a:cubicBezTo>
                            <a:pt x="4" y="3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3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8504635" y="1278073"/>
                      <a:ext cx="11051" cy="21491"/>
                    </a:xfrm>
                    <a:custGeom>
                      <a:avLst/>
                      <a:gdLst>
                        <a:gd name="T0" fmla="*/ 32 w 2"/>
                        <a:gd name="T1" fmla="*/ 28 h 3"/>
                        <a:gd name="T2" fmla="*/ 16 w 2"/>
                        <a:gd name="T3" fmla="*/ 86 h 3"/>
                        <a:gd name="T4" fmla="*/ 0 w 2"/>
                        <a:gd name="T5" fmla="*/ 65 h 3"/>
                        <a:gd name="T6" fmla="*/ 16 w 2"/>
                        <a:gd name="T7" fmla="*/ 0 h 3"/>
                        <a:gd name="T8" fmla="*/ 32 w 2"/>
                        <a:gd name="T9" fmla="*/ 2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1" name="Freeform 168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04576" y="1444752"/>
                      <a:ext cx="217974" cy="309420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75000"/>
                      </a:srgbClr>
                    </a:solidFill>
                    <a:ln w="9525">
                      <a:solidFill>
                        <a:srgbClr val="8064A2">
                          <a:lumMod val="5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2" name="Freeform 169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04576" y="1444752"/>
                      <a:ext cx="217974" cy="309420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noFill/>
                    <a:ln w="6350" cap="flat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3" name="Freeform 170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34326" y="1570710"/>
                      <a:ext cx="122802" cy="198913"/>
                    </a:xfrm>
                    <a:custGeom>
                      <a:avLst/>
                      <a:gdLst>
                        <a:gd name="T0" fmla="*/ 0 w 18"/>
                        <a:gd name="T1" fmla="*/ 859 h 30"/>
                        <a:gd name="T2" fmla="*/ 262 w 18"/>
                        <a:gd name="T3" fmla="*/ 802 h 30"/>
                        <a:gd name="T4" fmla="*/ 340 w 18"/>
                        <a:gd name="T5" fmla="*/ 0 h 30"/>
                        <a:gd name="T6" fmla="*/ 0 w 18"/>
                        <a:gd name="T7" fmla="*/ 859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26"/>
                          </a:moveTo>
                          <a:cubicBezTo>
                            <a:pt x="0" y="26"/>
                            <a:pt x="6" y="30"/>
                            <a:pt x="11" y="24"/>
                          </a:cubicBezTo>
                          <a:cubicBezTo>
                            <a:pt x="16" y="17"/>
                            <a:pt x="16" y="7"/>
                            <a:pt x="14" y="0"/>
                          </a:cubicBezTo>
                          <a:cubicBezTo>
                            <a:pt x="14" y="0"/>
                            <a:pt x="18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5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4" name="Freeform 171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83840" y="1462206"/>
                      <a:ext cx="122802" cy="143659"/>
                    </a:xfrm>
                    <a:custGeom>
                      <a:avLst/>
                      <a:gdLst>
                        <a:gd name="T0" fmla="*/ 396 w 18"/>
                        <a:gd name="T1" fmla="*/ 409 h 22"/>
                        <a:gd name="T2" fmla="*/ 142 w 18"/>
                        <a:gd name="T3" fmla="*/ 659 h 22"/>
                        <a:gd name="T4" fmla="*/ 44 w 18"/>
                        <a:gd name="T5" fmla="*/ 279 h 22"/>
                        <a:gd name="T6" fmla="*/ 296 w 18"/>
                        <a:gd name="T7" fmla="*/ 28 h 22"/>
                        <a:gd name="T8" fmla="*/ 396 w 18"/>
                        <a:gd name="T9" fmla="*/ 40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6" y="13"/>
                          </a:moveTo>
                          <a:cubicBezTo>
                            <a:pt x="14" y="19"/>
                            <a:pt x="10" y="22"/>
                            <a:pt x="6" y="21"/>
                          </a:cubicBezTo>
                          <a:cubicBezTo>
                            <a:pt x="2" y="20"/>
                            <a:pt x="0" y="14"/>
                            <a:pt x="2" y="9"/>
                          </a:cubicBezTo>
                          <a:cubicBezTo>
                            <a:pt x="4" y="3"/>
                            <a:pt x="8" y="0"/>
                            <a:pt x="12" y="1"/>
                          </a:cubicBezTo>
                          <a:cubicBezTo>
                            <a:pt x="16" y="2"/>
                            <a:pt x="18" y="8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60000"/>
                        <a:lumOff val="4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5" name="Freeform 172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63838" y="1503755"/>
                      <a:ext cx="61401" cy="66304"/>
                    </a:xfrm>
                    <a:custGeom>
                      <a:avLst/>
                      <a:gdLst>
                        <a:gd name="T0" fmla="*/ 218 w 9"/>
                        <a:gd name="T1" fmla="*/ 168 h 10"/>
                        <a:gd name="T2" fmla="*/ 118 w 9"/>
                        <a:gd name="T3" fmla="*/ 334 h 10"/>
                        <a:gd name="T4" fmla="*/ 0 w 9"/>
                        <a:gd name="T5" fmla="*/ 197 h 10"/>
                        <a:gd name="T6" fmla="*/ 98 w 9"/>
                        <a:gd name="T7" fmla="*/ 29 h 10"/>
                        <a:gd name="T8" fmla="*/ 218 w 9"/>
                        <a:gd name="T9" fmla="*/ 168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9" y="5"/>
                          </a:moveTo>
                          <a:cubicBezTo>
                            <a:pt x="9" y="7"/>
                            <a:pt x="7" y="9"/>
                            <a:pt x="5" y="10"/>
                          </a:cubicBezTo>
                          <a:cubicBezTo>
                            <a:pt x="3" y="10"/>
                            <a:pt x="0" y="8"/>
                            <a:pt x="0" y="6"/>
                          </a:cubicBezTo>
                          <a:cubicBezTo>
                            <a:pt x="0" y="3"/>
                            <a:pt x="1" y="1"/>
                            <a:pt x="4" y="1"/>
                          </a:cubicBezTo>
                          <a:cubicBezTo>
                            <a:pt x="6" y="0"/>
                            <a:pt x="8" y="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6" name="Freeform 173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22208" y="1499545"/>
                      <a:ext cx="27631" cy="33152"/>
                    </a:xfrm>
                    <a:custGeom>
                      <a:avLst/>
                      <a:gdLst>
                        <a:gd name="T0" fmla="*/ 101 w 4"/>
                        <a:gd name="T1" fmla="*/ 70 h 5"/>
                        <a:gd name="T2" fmla="*/ 56 w 4"/>
                        <a:gd name="T3" fmla="*/ 168 h 5"/>
                        <a:gd name="T4" fmla="*/ 0 w 4"/>
                        <a:gd name="T5" fmla="*/ 98 h 5"/>
                        <a:gd name="T6" fmla="*/ 56 w 4"/>
                        <a:gd name="T7" fmla="*/ 0 h 5"/>
                        <a:gd name="T8" fmla="*/ 101 w 4"/>
                        <a:gd name="T9" fmla="*/ 7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4" y="2"/>
                          </a:moveTo>
                          <a:cubicBezTo>
                            <a:pt x="4" y="3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3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8064A2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7" name="Freeform 174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25774" y="1500558"/>
                      <a:ext cx="12280" cy="19340"/>
                    </a:xfrm>
                    <a:custGeom>
                      <a:avLst/>
                      <a:gdLst>
                        <a:gd name="T0" fmla="*/ 32 w 2"/>
                        <a:gd name="T1" fmla="*/ 28 h 3"/>
                        <a:gd name="T2" fmla="*/ 16 w 2"/>
                        <a:gd name="T3" fmla="*/ 86 h 3"/>
                        <a:gd name="T4" fmla="*/ 0 w 2"/>
                        <a:gd name="T5" fmla="*/ 65 h 3"/>
                        <a:gd name="T6" fmla="*/ 16 w 2"/>
                        <a:gd name="T7" fmla="*/ 0 h 3"/>
                        <a:gd name="T8" fmla="*/ 32 w 2"/>
                        <a:gd name="T9" fmla="*/ 2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7020272" y="2932584"/>
                  <a:ext cx="360040" cy="396104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8" name="Oval 17"/>
                <p:cNvSpPr>
                  <a:spLocks noChangeAspect="1"/>
                </p:cNvSpPr>
                <p:nvPr/>
              </p:nvSpPr>
              <p:spPr>
                <a:xfrm>
                  <a:off x="7236296" y="3256680"/>
                  <a:ext cx="540000" cy="5400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12177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2399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" name="Straight Connector 18"/>
                <p:cNvCxnSpPr>
                  <a:cxnSpLocks/>
                </p:cNvCxnSpPr>
                <p:nvPr/>
              </p:nvCxnSpPr>
              <p:spPr>
                <a:xfrm flipV="1">
                  <a:off x="6917935" y="1653972"/>
                  <a:ext cx="679475" cy="568185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6300192" y="3292624"/>
                  <a:ext cx="360040" cy="288032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21" name="Group 20"/>
                <p:cNvGrpSpPr/>
                <p:nvPr/>
              </p:nvGrpSpPr>
              <p:grpSpPr>
                <a:xfrm>
                  <a:off x="5868144" y="3436640"/>
                  <a:ext cx="540000" cy="540000"/>
                  <a:chOff x="7092280" y="2068488"/>
                  <a:chExt cx="540000" cy="540000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7092280" y="2068488"/>
                    <a:ext cx="540000" cy="540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455"/>
                  <p:cNvGrpSpPr>
                    <a:grpSpLocks noChangeAspect="1"/>
                  </p:cNvGrpSpPr>
                  <p:nvPr/>
                </p:nvGrpSpPr>
                <p:grpSpPr>
                  <a:xfrm>
                    <a:off x="7236336" y="2140496"/>
                    <a:ext cx="360000" cy="373707"/>
                    <a:chOff x="8460432" y="1204392"/>
                    <a:chExt cx="507841" cy="527176"/>
                  </a:xfrm>
                </p:grpSpPr>
                <p:sp>
                  <p:nvSpPr>
                    <p:cNvPr id="58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8460432" y="1204392"/>
                      <a:ext cx="196151" cy="343845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9525">
                      <a:solidFill>
                        <a:srgbClr val="1F497D">
                          <a:lumMod val="5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9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8460432" y="1204392"/>
                      <a:ext cx="196151" cy="343845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noFill/>
                    <a:ln w="6350" cap="flat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0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8546074" y="1327194"/>
                      <a:ext cx="110507" cy="221043"/>
                    </a:xfrm>
                    <a:custGeom>
                      <a:avLst/>
                      <a:gdLst>
                        <a:gd name="T0" fmla="*/ 0 w 18"/>
                        <a:gd name="T1" fmla="*/ 859 h 30"/>
                        <a:gd name="T2" fmla="*/ 262 w 18"/>
                        <a:gd name="T3" fmla="*/ 802 h 30"/>
                        <a:gd name="T4" fmla="*/ 340 w 18"/>
                        <a:gd name="T5" fmla="*/ 0 h 30"/>
                        <a:gd name="T6" fmla="*/ 0 w 18"/>
                        <a:gd name="T7" fmla="*/ 859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26"/>
                          </a:moveTo>
                          <a:cubicBezTo>
                            <a:pt x="0" y="26"/>
                            <a:pt x="6" y="30"/>
                            <a:pt x="11" y="24"/>
                          </a:cubicBezTo>
                          <a:cubicBezTo>
                            <a:pt x="16" y="17"/>
                            <a:pt x="16" y="7"/>
                            <a:pt x="14" y="0"/>
                          </a:cubicBezTo>
                          <a:cubicBezTo>
                            <a:pt x="14" y="0"/>
                            <a:pt x="18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8471483" y="1225881"/>
                      <a:ext cx="110507" cy="159642"/>
                    </a:xfrm>
                    <a:custGeom>
                      <a:avLst/>
                      <a:gdLst>
                        <a:gd name="T0" fmla="*/ 396 w 18"/>
                        <a:gd name="T1" fmla="*/ 409 h 22"/>
                        <a:gd name="T2" fmla="*/ 142 w 18"/>
                        <a:gd name="T3" fmla="*/ 659 h 22"/>
                        <a:gd name="T4" fmla="*/ 44 w 18"/>
                        <a:gd name="T5" fmla="*/ 279 h 22"/>
                        <a:gd name="T6" fmla="*/ 296 w 18"/>
                        <a:gd name="T7" fmla="*/ 28 h 22"/>
                        <a:gd name="T8" fmla="*/ 396 w 18"/>
                        <a:gd name="T9" fmla="*/ 40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6" y="13"/>
                          </a:moveTo>
                          <a:cubicBezTo>
                            <a:pt x="14" y="19"/>
                            <a:pt x="10" y="22"/>
                            <a:pt x="6" y="21"/>
                          </a:cubicBezTo>
                          <a:cubicBezTo>
                            <a:pt x="2" y="20"/>
                            <a:pt x="0" y="14"/>
                            <a:pt x="2" y="9"/>
                          </a:cubicBezTo>
                          <a:cubicBezTo>
                            <a:pt x="4" y="3"/>
                            <a:pt x="8" y="0"/>
                            <a:pt x="12" y="1"/>
                          </a:cubicBezTo>
                          <a:cubicBezTo>
                            <a:pt x="16" y="2"/>
                            <a:pt x="18" y="8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4F81BD">
                        <a:lumMod val="60000"/>
                        <a:lumOff val="4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8526736" y="1225881"/>
                      <a:ext cx="55254" cy="73681"/>
                    </a:xfrm>
                    <a:custGeom>
                      <a:avLst/>
                      <a:gdLst>
                        <a:gd name="T0" fmla="*/ 218 w 9"/>
                        <a:gd name="T1" fmla="*/ 168 h 10"/>
                        <a:gd name="T2" fmla="*/ 118 w 9"/>
                        <a:gd name="T3" fmla="*/ 334 h 10"/>
                        <a:gd name="T4" fmla="*/ 0 w 9"/>
                        <a:gd name="T5" fmla="*/ 197 h 10"/>
                        <a:gd name="T6" fmla="*/ 98 w 9"/>
                        <a:gd name="T7" fmla="*/ 29 h 10"/>
                        <a:gd name="T8" fmla="*/ 218 w 9"/>
                        <a:gd name="T9" fmla="*/ 168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9" y="5"/>
                          </a:moveTo>
                          <a:cubicBezTo>
                            <a:pt x="9" y="7"/>
                            <a:pt x="7" y="9"/>
                            <a:pt x="5" y="10"/>
                          </a:cubicBezTo>
                          <a:cubicBezTo>
                            <a:pt x="3" y="10"/>
                            <a:pt x="0" y="8"/>
                            <a:pt x="0" y="6"/>
                          </a:cubicBezTo>
                          <a:cubicBezTo>
                            <a:pt x="0" y="3"/>
                            <a:pt x="1" y="1"/>
                            <a:pt x="4" y="1"/>
                          </a:cubicBezTo>
                          <a:cubicBezTo>
                            <a:pt x="6" y="0"/>
                            <a:pt x="8" y="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8496346" y="1284213"/>
                      <a:ext cx="24865" cy="36841"/>
                    </a:xfrm>
                    <a:custGeom>
                      <a:avLst/>
                      <a:gdLst>
                        <a:gd name="T0" fmla="*/ 101 w 4"/>
                        <a:gd name="T1" fmla="*/ 70 h 5"/>
                        <a:gd name="T2" fmla="*/ 56 w 4"/>
                        <a:gd name="T3" fmla="*/ 168 h 5"/>
                        <a:gd name="T4" fmla="*/ 0 w 4"/>
                        <a:gd name="T5" fmla="*/ 98 h 5"/>
                        <a:gd name="T6" fmla="*/ 56 w 4"/>
                        <a:gd name="T7" fmla="*/ 0 h 5"/>
                        <a:gd name="T8" fmla="*/ 101 w 4"/>
                        <a:gd name="T9" fmla="*/ 7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4" y="2"/>
                          </a:moveTo>
                          <a:cubicBezTo>
                            <a:pt x="4" y="3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3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4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8504635" y="1278073"/>
                      <a:ext cx="11051" cy="21491"/>
                    </a:xfrm>
                    <a:custGeom>
                      <a:avLst/>
                      <a:gdLst>
                        <a:gd name="T0" fmla="*/ 32 w 2"/>
                        <a:gd name="T1" fmla="*/ 28 h 3"/>
                        <a:gd name="T2" fmla="*/ 16 w 2"/>
                        <a:gd name="T3" fmla="*/ 86 h 3"/>
                        <a:gd name="T4" fmla="*/ 0 w 2"/>
                        <a:gd name="T5" fmla="*/ 65 h 3"/>
                        <a:gd name="T6" fmla="*/ 16 w 2"/>
                        <a:gd name="T7" fmla="*/ 0 h 3"/>
                        <a:gd name="T8" fmla="*/ 32 w 2"/>
                        <a:gd name="T9" fmla="*/ 2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5" name="Freeform 168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04576" y="1444752"/>
                      <a:ext cx="217974" cy="309420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9525">
                      <a:solidFill>
                        <a:srgbClr val="1F497D">
                          <a:lumMod val="5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6" name="Freeform 169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04576" y="1444752"/>
                      <a:ext cx="217974" cy="309420"/>
                    </a:xfrm>
                    <a:custGeom>
                      <a:avLst/>
                      <a:gdLst>
                        <a:gd name="T0" fmla="*/ 752 w 32"/>
                        <a:gd name="T1" fmla="*/ 677 h 47"/>
                        <a:gd name="T2" fmla="*/ 457 w 32"/>
                        <a:gd name="T3" fmla="*/ 1487 h 47"/>
                        <a:gd name="T4" fmla="*/ 44 w 32"/>
                        <a:gd name="T5" fmla="*/ 813 h 47"/>
                        <a:gd name="T6" fmla="*/ 315 w 32"/>
                        <a:gd name="T7" fmla="*/ 29 h 47"/>
                        <a:gd name="T8" fmla="*/ 752 w 32"/>
                        <a:gd name="T9" fmla="*/ 677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7">
                          <a:moveTo>
                            <a:pt x="31" y="21"/>
                          </a:moveTo>
                          <a:cubicBezTo>
                            <a:pt x="32" y="34"/>
                            <a:pt x="27" y="45"/>
                            <a:pt x="19" y="46"/>
                          </a:cubicBezTo>
                          <a:cubicBezTo>
                            <a:pt x="11" y="47"/>
                            <a:pt x="3" y="38"/>
                            <a:pt x="2" y="25"/>
                          </a:cubicBezTo>
                          <a:cubicBezTo>
                            <a:pt x="0" y="13"/>
                            <a:pt x="5" y="2"/>
                            <a:pt x="13" y="1"/>
                          </a:cubicBezTo>
                          <a:cubicBezTo>
                            <a:pt x="21" y="0"/>
                            <a:pt x="29" y="9"/>
                            <a:pt x="31" y="21"/>
                          </a:cubicBezTo>
                          <a:close/>
                        </a:path>
                      </a:pathLst>
                    </a:custGeom>
                    <a:noFill/>
                    <a:ln w="6350" cap="flat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7" name="Freeform 170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34326" y="1570710"/>
                      <a:ext cx="122802" cy="198913"/>
                    </a:xfrm>
                    <a:custGeom>
                      <a:avLst/>
                      <a:gdLst>
                        <a:gd name="T0" fmla="*/ 0 w 18"/>
                        <a:gd name="T1" fmla="*/ 859 h 30"/>
                        <a:gd name="T2" fmla="*/ 262 w 18"/>
                        <a:gd name="T3" fmla="*/ 802 h 30"/>
                        <a:gd name="T4" fmla="*/ 340 w 18"/>
                        <a:gd name="T5" fmla="*/ 0 h 30"/>
                        <a:gd name="T6" fmla="*/ 0 w 18"/>
                        <a:gd name="T7" fmla="*/ 859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30">
                          <a:moveTo>
                            <a:pt x="0" y="26"/>
                          </a:moveTo>
                          <a:cubicBezTo>
                            <a:pt x="0" y="26"/>
                            <a:pt x="6" y="30"/>
                            <a:pt x="11" y="24"/>
                          </a:cubicBezTo>
                          <a:cubicBezTo>
                            <a:pt x="16" y="17"/>
                            <a:pt x="16" y="7"/>
                            <a:pt x="14" y="0"/>
                          </a:cubicBezTo>
                          <a:cubicBezTo>
                            <a:pt x="14" y="0"/>
                            <a:pt x="18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8" name="Freeform 171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783840" y="1462206"/>
                      <a:ext cx="122802" cy="143659"/>
                    </a:xfrm>
                    <a:custGeom>
                      <a:avLst/>
                      <a:gdLst>
                        <a:gd name="T0" fmla="*/ 396 w 18"/>
                        <a:gd name="T1" fmla="*/ 409 h 22"/>
                        <a:gd name="T2" fmla="*/ 142 w 18"/>
                        <a:gd name="T3" fmla="*/ 659 h 22"/>
                        <a:gd name="T4" fmla="*/ 44 w 18"/>
                        <a:gd name="T5" fmla="*/ 279 h 22"/>
                        <a:gd name="T6" fmla="*/ 296 w 18"/>
                        <a:gd name="T7" fmla="*/ 28 h 22"/>
                        <a:gd name="T8" fmla="*/ 396 w 18"/>
                        <a:gd name="T9" fmla="*/ 40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22">
                          <a:moveTo>
                            <a:pt x="16" y="13"/>
                          </a:moveTo>
                          <a:cubicBezTo>
                            <a:pt x="14" y="19"/>
                            <a:pt x="10" y="22"/>
                            <a:pt x="6" y="21"/>
                          </a:cubicBezTo>
                          <a:cubicBezTo>
                            <a:pt x="2" y="20"/>
                            <a:pt x="0" y="14"/>
                            <a:pt x="2" y="9"/>
                          </a:cubicBezTo>
                          <a:cubicBezTo>
                            <a:pt x="4" y="3"/>
                            <a:pt x="8" y="0"/>
                            <a:pt x="12" y="1"/>
                          </a:cubicBezTo>
                          <a:cubicBezTo>
                            <a:pt x="16" y="2"/>
                            <a:pt x="18" y="8"/>
                            <a:pt x="16" y="13"/>
                          </a:cubicBezTo>
                          <a:close/>
                        </a:path>
                      </a:pathLst>
                    </a:custGeom>
                    <a:solidFill>
                      <a:srgbClr val="4F81BD">
                        <a:lumMod val="60000"/>
                        <a:lumOff val="40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9" name="Freeform 172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63838" y="1503755"/>
                      <a:ext cx="61401" cy="66304"/>
                    </a:xfrm>
                    <a:custGeom>
                      <a:avLst/>
                      <a:gdLst>
                        <a:gd name="T0" fmla="*/ 218 w 9"/>
                        <a:gd name="T1" fmla="*/ 168 h 10"/>
                        <a:gd name="T2" fmla="*/ 118 w 9"/>
                        <a:gd name="T3" fmla="*/ 334 h 10"/>
                        <a:gd name="T4" fmla="*/ 0 w 9"/>
                        <a:gd name="T5" fmla="*/ 197 h 10"/>
                        <a:gd name="T6" fmla="*/ 98 w 9"/>
                        <a:gd name="T7" fmla="*/ 29 h 10"/>
                        <a:gd name="T8" fmla="*/ 218 w 9"/>
                        <a:gd name="T9" fmla="*/ 168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9" y="5"/>
                          </a:moveTo>
                          <a:cubicBezTo>
                            <a:pt x="9" y="7"/>
                            <a:pt x="7" y="9"/>
                            <a:pt x="5" y="10"/>
                          </a:cubicBezTo>
                          <a:cubicBezTo>
                            <a:pt x="3" y="10"/>
                            <a:pt x="0" y="8"/>
                            <a:pt x="0" y="6"/>
                          </a:cubicBezTo>
                          <a:cubicBezTo>
                            <a:pt x="0" y="3"/>
                            <a:pt x="1" y="1"/>
                            <a:pt x="4" y="1"/>
                          </a:cubicBezTo>
                          <a:cubicBezTo>
                            <a:pt x="6" y="0"/>
                            <a:pt x="8" y="2"/>
                            <a:pt x="9" y="5"/>
                          </a:cubicBezTo>
                          <a:close/>
                        </a:path>
                      </a:pathLst>
                    </a:cu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0" name="Freeform 173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22208" y="1499545"/>
                      <a:ext cx="27631" cy="33152"/>
                    </a:xfrm>
                    <a:custGeom>
                      <a:avLst/>
                      <a:gdLst>
                        <a:gd name="T0" fmla="*/ 101 w 4"/>
                        <a:gd name="T1" fmla="*/ 70 h 5"/>
                        <a:gd name="T2" fmla="*/ 56 w 4"/>
                        <a:gd name="T3" fmla="*/ 168 h 5"/>
                        <a:gd name="T4" fmla="*/ 0 w 4"/>
                        <a:gd name="T5" fmla="*/ 98 h 5"/>
                        <a:gd name="T6" fmla="*/ 56 w 4"/>
                        <a:gd name="T7" fmla="*/ 0 h 5"/>
                        <a:gd name="T8" fmla="*/ 101 w 4"/>
                        <a:gd name="T9" fmla="*/ 7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4" y="2"/>
                          </a:moveTo>
                          <a:cubicBezTo>
                            <a:pt x="4" y="3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3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0"/>
                            <a:pt x="4" y="1"/>
                            <a:pt x="4" y="2"/>
                          </a:cubicBezTo>
                          <a:close/>
                        </a:path>
                      </a:pathLst>
                    </a:cu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9525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1" name="Freeform 174"/>
                    <p:cNvSpPr>
                      <a:spLocks/>
                    </p:cNvSpPr>
                    <p:nvPr/>
                  </p:nvSpPr>
                  <p:spPr bwMode="auto">
                    <a:xfrm rot="3293579">
                      <a:off x="8825774" y="1500558"/>
                      <a:ext cx="12280" cy="19340"/>
                    </a:xfrm>
                    <a:custGeom>
                      <a:avLst/>
                      <a:gdLst>
                        <a:gd name="T0" fmla="*/ 32 w 2"/>
                        <a:gd name="T1" fmla="*/ 28 h 3"/>
                        <a:gd name="T2" fmla="*/ 16 w 2"/>
                        <a:gd name="T3" fmla="*/ 86 h 3"/>
                        <a:gd name="T4" fmla="*/ 0 w 2"/>
                        <a:gd name="T5" fmla="*/ 65 h 3"/>
                        <a:gd name="T6" fmla="*/ 16 w 2"/>
                        <a:gd name="T7" fmla="*/ 0 h 3"/>
                        <a:gd name="T8" fmla="*/ 32 w 2"/>
                        <a:gd name="T9" fmla="*/ 2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121773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399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22" name="Group 470"/>
                <p:cNvGrpSpPr/>
                <p:nvPr/>
              </p:nvGrpSpPr>
              <p:grpSpPr>
                <a:xfrm>
                  <a:off x="7344816" y="3364672"/>
                  <a:ext cx="360000" cy="360000"/>
                  <a:chOff x="8460432" y="1204392"/>
                  <a:chExt cx="507841" cy="527176"/>
                </a:xfrm>
              </p:grpSpPr>
              <p:sp>
                <p:nvSpPr>
                  <p:cNvPr id="42" name="Freeform 168"/>
                  <p:cNvSpPr>
                    <a:spLocks/>
                  </p:cNvSpPr>
                  <p:nvPr/>
                </p:nvSpPr>
                <p:spPr bwMode="auto">
                  <a:xfrm>
                    <a:off x="8460432" y="1204392"/>
                    <a:ext cx="196151" cy="343845"/>
                  </a:xfrm>
                  <a:custGeom>
                    <a:avLst/>
                    <a:gdLst>
                      <a:gd name="T0" fmla="*/ 752 w 32"/>
                      <a:gd name="T1" fmla="*/ 677 h 47"/>
                      <a:gd name="T2" fmla="*/ 457 w 32"/>
                      <a:gd name="T3" fmla="*/ 1487 h 47"/>
                      <a:gd name="T4" fmla="*/ 44 w 32"/>
                      <a:gd name="T5" fmla="*/ 813 h 47"/>
                      <a:gd name="T6" fmla="*/ 315 w 32"/>
                      <a:gd name="T7" fmla="*/ 29 h 47"/>
                      <a:gd name="T8" fmla="*/ 752 w 32"/>
                      <a:gd name="T9" fmla="*/ 677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47">
                        <a:moveTo>
                          <a:pt x="31" y="21"/>
                        </a:moveTo>
                        <a:cubicBezTo>
                          <a:pt x="32" y="34"/>
                          <a:pt x="27" y="45"/>
                          <a:pt x="19" y="46"/>
                        </a:cubicBezTo>
                        <a:cubicBezTo>
                          <a:pt x="11" y="47"/>
                          <a:pt x="3" y="38"/>
                          <a:pt x="2" y="25"/>
                        </a:cubicBezTo>
                        <a:cubicBezTo>
                          <a:pt x="0" y="13"/>
                          <a:pt x="5" y="2"/>
                          <a:pt x="13" y="1"/>
                        </a:cubicBezTo>
                        <a:cubicBezTo>
                          <a:pt x="21" y="0"/>
                          <a:pt x="29" y="9"/>
                          <a:pt x="31" y="21"/>
                        </a:cubicBezTo>
                        <a:close/>
                      </a:path>
                    </a:pathLst>
                  </a:custGeom>
                  <a:solidFill>
                    <a:srgbClr val="C0504D">
                      <a:lumMod val="75000"/>
                    </a:srgbClr>
                  </a:solidFill>
                  <a:ln w="9525">
                    <a:solidFill>
                      <a:srgbClr val="F79646">
                        <a:lumMod val="50000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Freeform 169"/>
                  <p:cNvSpPr>
                    <a:spLocks/>
                  </p:cNvSpPr>
                  <p:nvPr/>
                </p:nvSpPr>
                <p:spPr bwMode="auto">
                  <a:xfrm>
                    <a:off x="8460432" y="1204392"/>
                    <a:ext cx="196151" cy="343845"/>
                  </a:xfrm>
                  <a:custGeom>
                    <a:avLst/>
                    <a:gdLst>
                      <a:gd name="T0" fmla="*/ 752 w 32"/>
                      <a:gd name="T1" fmla="*/ 677 h 47"/>
                      <a:gd name="T2" fmla="*/ 457 w 32"/>
                      <a:gd name="T3" fmla="*/ 1487 h 47"/>
                      <a:gd name="T4" fmla="*/ 44 w 32"/>
                      <a:gd name="T5" fmla="*/ 813 h 47"/>
                      <a:gd name="T6" fmla="*/ 315 w 32"/>
                      <a:gd name="T7" fmla="*/ 29 h 47"/>
                      <a:gd name="T8" fmla="*/ 752 w 32"/>
                      <a:gd name="T9" fmla="*/ 677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47">
                        <a:moveTo>
                          <a:pt x="31" y="21"/>
                        </a:moveTo>
                        <a:cubicBezTo>
                          <a:pt x="32" y="34"/>
                          <a:pt x="27" y="45"/>
                          <a:pt x="19" y="46"/>
                        </a:cubicBezTo>
                        <a:cubicBezTo>
                          <a:pt x="11" y="47"/>
                          <a:pt x="3" y="38"/>
                          <a:pt x="2" y="25"/>
                        </a:cubicBezTo>
                        <a:cubicBezTo>
                          <a:pt x="0" y="13"/>
                          <a:pt x="5" y="2"/>
                          <a:pt x="13" y="1"/>
                        </a:cubicBezTo>
                        <a:cubicBezTo>
                          <a:pt x="21" y="0"/>
                          <a:pt x="29" y="9"/>
                          <a:pt x="31" y="21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 w="6350" cap="flat">
                    <a:solidFill>
                      <a:srgbClr val="F79646">
                        <a:lumMod val="50000"/>
                      </a:srgb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Freeform 170"/>
                  <p:cNvSpPr>
                    <a:spLocks/>
                  </p:cNvSpPr>
                  <p:nvPr/>
                </p:nvSpPr>
                <p:spPr bwMode="auto">
                  <a:xfrm>
                    <a:off x="8546074" y="1327194"/>
                    <a:ext cx="110507" cy="221043"/>
                  </a:xfrm>
                  <a:custGeom>
                    <a:avLst/>
                    <a:gdLst>
                      <a:gd name="T0" fmla="*/ 0 w 18"/>
                      <a:gd name="T1" fmla="*/ 859 h 30"/>
                      <a:gd name="T2" fmla="*/ 262 w 18"/>
                      <a:gd name="T3" fmla="*/ 802 h 30"/>
                      <a:gd name="T4" fmla="*/ 340 w 18"/>
                      <a:gd name="T5" fmla="*/ 0 h 30"/>
                      <a:gd name="T6" fmla="*/ 0 w 18"/>
                      <a:gd name="T7" fmla="*/ 85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" h="30">
                        <a:moveTo>
                          <a:pt x="0" y="26"/>
                        </a:moveTo>
                        <a:cubicBezTo>
                          <a:pt x="0" y="26"/>
                          <a:pt x="6" y="30"/>
                          <a:pt x="11" y="24"/>
                        </a:cubicBezTo>
                        <a:cubicBezTo>
                          <a:pt x="16" y="17"/>
                          <a:pt x="16" y="7"/>
                          <a:pt x="14" y="0"/>
                        </a:cubicBezTo>
                        <a:cubicBezTo>
                          <a:pt x="14" y="0"/>
                          <a:pt x="18" y="27"/>
                          <a:pt x="0" y="26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Freeform 171"/>
                  <p:cNvSpPr>
                    <a:spLocks/>
                  </p:cNvSpPr>
                  <p:nvPr/>
                </p:nvSpPr>
                <p:spPr bwMode="auto">
                  <a:xfrm>
                    <a:off x="8471483" y="1225881"/>
                    <a:ext cx="110507" cy="159642"/>
                  </a:xfrm>
                  <a:custGeom>
                    <a:avLst/>
                    <a:gdLst>
                      <a:gd name="T0" fmla="*/ 396 w 18"/>
                      <a:gd name="T1" fmla="*/ 409 h 22"/>
                      <a:gd name="T2" fmla="*/ 142 w 18"/>
                      <a:gd name="T3" fmla="*/ 659 h 22"/>
                      <a:gd name="T4" fmla="*/ 44 w 18"/>
                      <a:gd name="T5" fmla="*/ 279 h 22"/>
                      <a:gd name="T6" fmla="*/ 296 w 18"/>
                      <a:gd name="T7" fmla="*/ 28 h 22"/>
                      <a:gd name="T8" fmla="*/ 396 w 18"/>
                      <a:gd name="T9" fmla="*/ 40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" h="22">
                        <a:moveTo>
                          <a:pt x="16" y="13"/>
                        </a:moveTo>
                        <a:cubicBezTo>
                          <a:pt x="14" y="19"/>
                          <a:pt x="10" y="22"/>
                          <a:pt x="6" y="21"/>
                        </a:cubicBezTo>
                        <a:cubicBezTo>
                          <a:pt x="2" y="20"/>
                          <a:pt x="0" y="14"/>
                          <a:pt x="2" y="9"/>
                        </a:cubicBezTo>
                        <a:cubicBezTo>
                          <a:pt x="4" y="3"/>
                          <a:pt x="8" y="0"/>
                          <a:pt x="12" y="1"/>
                        </a:cubicBezTo>
                        <a:cubicBezTo>
                          <a:pt x="16" y="2"/>
                          <a:pt x="18" y="8"/>
                          <a:pt x="16" y="13"/>
                        </a:cubicBezTo>
                        <a:close/>
                      </a:path>
                    </a:pathLst>
                  </a:custGeom>
                  <a:solidFill>
                    <a:srgbClr val="F8AB6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Freeform 172"/>
                  <p:cNvSpPr>
                    <a:spLocks/>
                  </p:cNvSpPr>
                  <p:nvPr/>
                </p:nvSpPr>
                <p:spPr bwMode="auto">
                  <a:xfrm>
                    <a:off x="8526736" y="1225881"/>
                    <a:ext cx="55254" cy="73681"/>
                  </a:xfrm>
                  <a:custGeom>
                    <a:avLst/>
                    <a:gdLst>
                      <a:gd name="T0" fmla="*/ 218 w 9"/>
                      <a:gd name="T1" fmla="*/ 168 h 10"/>
                      <a:gd name="T2" fmla="*/ 118 w 9"/>
                      <a:gd name="T3" fmla="*/ 334 h 10"/>
                      <a:gd name="T4" fmla="*/ 0 w 9"/>
                      <a:gd name="T5" fmla="*/ 197 h 10"/>
                      <a:gd name="T6" fmla="*/ 98 w 9"/>
                      <a:gd name="T7" fmla="*/ 29 h 10"/>
                      <a:gd name="T8" fmla="*/ 218 w 9"/>
                      <a:gd name="T9" fmla="*/ 168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10">
                        <a:moveTo>
                          <a:pt x="9" y="5"/>
                        </a:moveTo>
                        <a:cubicBezTo>
                          <a:pt x="9" y="7"/>
                          <a:pt x="7" y="9"/>
                          <a:pt x="5" y="10"/>
                        </a:cubicBezTo>
                        <a:cubicBezTo>
                          <a:pt x="3" y="10"/>
                          <a:pt x="0" y="8"/>
                          <a:pt x="0" y="6"/>
                        </a:cubicBezTo>
                        <a:cubicBezTo>
                          <a:pt x="0" y="3"/>
                          <a:pt x="1" y="1"/>
                          <a:pt x="4" y="1"/>
                        </a:cubicBezTo>
                        <a:cubicBezTo>
                          <a:pt x="6" y="0"/>
                          <a:pt x="8" y="2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40000"/>
                      <a:lumOff val="60000"/>
                    </a:srgbClr>
                  </a:solidFill>
                  <a:ln w="9525">
                    <a:solidFill>
                      <a:srgbClr val="F79646">
                        <a:lumMod val="40000"/>
                        <a:lumOff val="60000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Freeform 173"/>
                  <p:cNvSpPr>
                    <a:spLocks/>
                  </p:cNvSpPr>
                  <p:nvPr/>
                </p:nvSpPr>
                <p:spPr bwMode="auto">
                  <a:xfrm>
                    <a:off x="8496346" y="1284213"/>
                    <a:ext cx="24865" cy="36841"/>
                  </a:xfrm>
                  <a:custGeom>
                    <a:avLst/>
                    <a:gdLst>
                      <a:gd name="T0" fmla="*/ 101 w 4"/>
                      <a:gd name="T1" fmla="*/ 70 h 5"/>
                      <a:gd name="T2" fmla="*/ 56 w 4"/>
                      <a:gd name="T3" fmla="*/ 168 h 5"/>
                      <a:gd name="T4" fmla="*/ 0 w 4"/>
                      <a:gd name="T5" fmla="*/ 98 h 5"/>
                      <a:gd name="T6" fmla="*/ 56 w 4"/>
                      <a:gd name="T7" fmla="*/ 0 h 5"/>
                      <a:gd name="T8" fmla="*/ 101 w 4"/>
                      <a:gd name="T9" fmla="*/ 7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5">
                        <a:moveTo>
                          <a:pt x="4" y="2"/>
                        </a:moveTo>
                        <a:cubicBezTo>
                          <a:pt x="4" y="3"/>
                          <a:pt x="4" y="5"/>
                          <a:pt x="2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2"/>
                          <a:pt x="1" y="0"/>
                          <a:pt x="2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40000"/>
                      <a:lumOff val="60000"/>
                    </a:srgbClr>
                  </a:solidFill>
                  <a:ln w="9525">
                    <a:solidFill>
                      <a:srgbClr val="F79646">
                        <a:lumMod val="40000"/>
                        <a:lumOff val="60000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Freeform 174"/>
                  <p:cNvSpPr>
                    <a:spLocks/>
                  </p:cNvSpPr>
                  <p:nvPr/>
                </p:nvSpPr>
                <p:spPr bwMode="auto">
                  <a:xfrm>
                    <a:off x="8504635" y="1278073"/>
                    <a:ext cx="11051" cy="21491"/>
                  </a:xfrm>
                  <a:custGeom>
                    <a:avLst/>
                    <a:gdLst>
                      <a:gd name="T0" fmla="*/ 32 w 2"/>
                      <a:gd name="T1" fmla="*/ 28 h 3"/>
                      <a:gd name="T2" fmla="*/ 16 w 2"/>
                      <a:gd name="T3" fmla="*/ 86 h 3"/>
                      <a:gd name="T4" fmla="*/ 0 w 2"/>
                      <a:gd name="T5" fmla="*/ 65 h 3"/>
                      <a:gd name="T6" fmla="*/ 16 w 2"/>
                      <a:gd name="T7" fmla="*/ 0 h 3"/>
                      <a:gd name="T8" fmla="*/ 32 w 2"/>
                      <a:gd name="T9" fmla="*/ 28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2" y="1"/>
                        </a:move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" name="Freeform 168"/>
                  <p:cNvSpPr>
                    <a:spLocks/>
                  </p:cNvSpPr>
                  <p:nvPr/>
                </p:nvSpPr>
                <p:spPr bwMode="auto">
                  <a:xfrm rot="3293579">
                    <a:off x="8704576" y="1444752"/>
                    <a:ext cx="217974" cy="309420"/>
                  </a:xfrm>
                  <a:custGeom>
                    <a:avLst/>
                    <a:gdLst>
                      <a:gd name="T0" fmla="*/ 752 w 32"/>
                      <a:gd name="T1" fmla="*/ 677 h 47"/>
                      <a:gd name="T2" fmla="*/ 457 w 32"/>
                      <a:gd name="T3" fmla="*/ 1487 h 47"/>
                      <a:gd name="T4" fmla="*/ 44 w 32"/>
                      <a:gd name="T5" fmla="*/ 813 h 47"/>
                      <a:gd name="T6" fmla="*/ 315 w 32"/>
                      <a:gd name="T7" fmla="*/ 29 h 47"/>
                      <a:gd name="T8" fmla="*/ 752 w 32"/>
                      <a:gd name="T9" fmla="*/ 677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47">
                        <a:moveTo>
                          <a:pt x="31" y="21"/>
                        </a:moveTo>
                        <a:cubicBezTo>
                          <a:pt x="32" y="34"/>
                          <a:pt x="27" y="45"/>
                          <a:pt x="19" y="46"/>
                        </a:cubicBezTo>
                        <a:cubicBezTo>
                          <a:pt x="11" y="47"/>
                          <a:pt x="3" y="38"/>
                          <a:pt x="2" y="25"/>
                        </a:cubicBezTo>
                        <a:cubicBezTo>
                          <a:pt x="0" y="13"/>
                          <a:pt x="5" y="2"/>
                          <a:pt x="13" y="1"/>
                        </a:cubicBezTo>
                        <a:cubicBezTo>
                          <a:pt x="21" y="0"/>
                          <a:pt x="29" y="9"/>
                          <a:pt x="31" y="21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75000"/>
                    </a:srgbClr>
                  </a:solidFill>
                  <a:ln w="9525">
                    <a:solidFill>
                      <a:srgbClr val="F79646">
                        <a:lumMod val="50000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Freeform 169"/>
                  <p:cNvSpPr>
                    <a:spLocks/>
                  </p:cNvSpPr>
                  <p:nvPr/>
                </p:nvSpPr>
                <p:spPr bwMode="auto">
                  <a:xfrm rot="3293579">
                    <a:off x="8704576" y="1444752"/>
                    <a:ext cx="217974" cy="309420"/>
                  </a:xfrm>
                  <a:custGeom>
                    <a:avLst/>
                    <a:gdLst>
                      <a:gd name="T0" fmla="*/ 752 w 32"/>
                      <a:gd name="T1" fmla="*/ 677 h 47"/>
                      <a:gd name="T2" fmla="*/ 457 w 32"/>
                      <a:gd name="T3" fmla="*/ 1487 h 47"/>
                      <a:gd name="T4" fmla="*/ 44 w 32"/>
                      <a:gd name="T5" fmla="*/ 813 h 47"/>
                      <a:gd name="T6" fmla="*/ 315 w 32"/>
                      <a:gd name="T7" fmla="*/ 29 h 47"/>
                      <a:gd name="T8" fmla="*/ 752 w 32"/>
                      <a:gd name="T9" fmla="*/ 677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47">
                        <a:moveTo>
                          <a:pt x="31" y="21"/>
                        </a:moveTo>
                        <a:cubicBezTo>
                          <a:pt x="32" y="34"/>
                          <a:pt x="27" y="45"/>
                          <a:pt x="19" y="46"/>
                        </a:cubicBezTo>
                        <a:cubicBezTo>
                          <a:pt x="11" y="47"/>
                          <a:pt x="3" y="38"/>
                          <a:pt x="2" y="25"/>
                        </a:cubicBezTo>
                        <a:cubicBezTo>
                          <a:pt x="0" y="13"/>
                          <a:pt x="5" y="2"/>
                          <a:pt x="13" y="1"/>
                        </a:cubicBezTo>
                        <a:cubicBezTo>
                          <a:pt x="21" y="0"/>
                          <a:pt x="29" y="9"/>
                          <a:pt x="31" y="21"/>
                        </a:cubicBezTo>
                        <a:close/>
                      </a:path>
                    </a:pathLst>
                  </a:custGeom>
                  <a:noFill/>
                  <a:ln w="6350" cap="flat">
                    <a:solidFill>
                      <a:srgbClr val="F79646">
                        <a:lumMod val="50000"/>
                      </a:srgb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" name="Freeform 170"/>
                  <p:cNvSpPr>
                    <a:spLocks/>
                  </p:cNvSpPr>
                  <p:nvPr/>
                </p:nvSpPr>
                <p:spPr bwMode="auto">
                  <a:xfrm rot="3293579">
                    <a:off x="8734326" y="1570710"/>
                    <a:ext cx="122802" cy="198913"/>
                  </a:xfrm>
                  <a:custGeom>
                    <a:avLst/>
                    <a:gdLst>
                      <a:gd name="T0" fmla="*/ 0 w 18"/>
                      <a:gd name="T1" fmla="*/ 859 h 30"/>
                      <a:gd name="T2" fmla="*/ 262 w 18"/>
                      <a:gd name="T3" fmla="*/ 802 h 30"/>
                      <a:gd name="T4" fmla="*/ 340 w 18"/>
                      <a:gd name="T5" fmla="*/ 0 h 30"/>
                      <a:gd name="T6" fmla="*/ 0 w 18"/>
                      <a:gd name="T7" fmla="*/ 85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" h="30">
                        <a:moveTo>
                          <a:pt x="0" y="26"/>
                        </a:moveTo>
                        <a:cubicBezTo>
                          <a:pt x="0" y="26"/>
                          <a:pt x="6" y="30"/>
                          <a:pt x="11" y="24"/>
                        </a:cubicBezTo>
                        <a:cubicBezTo>
                          <a:pt x="16" y="17"/>
                          <a:pt x="16" y="7"/>
                          <a:pt x="14" y="0"/>
                        </a:cubicBezTo>
                        <a:cubicBezTo>
                          <a:pt x="14" y="0"/>
                          <a:pt x="18" y="27"/>
                          <a:pt x="0" y="26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Freeform 171"/>
                  <p:cNvSpPr>
                    <a:spLocks/>
                  </p:cNvSpPr>
                  <p:nvPr/>
                </p:nvSpPr>
                <p:spPr bwMode="auto">
                  <a:xfrm rot="3293579">
                    <a:off x="8783840" y="1462206"/>
                    <a:ext cx="122802" cy="143659"/>
                  </a:xfrm>
                  <a:custGeom>
                    <a:avLst/>
                    <a:gdLst>
                      <a:gd name="T0" fmla="*/ 396 w 18"/>
                      <a:gd name="T1" fmla="*/ 409 h 22"/>
                      <a:gd name="T2" fmla="*/ 142 w 18"/>
                      <a:gd name="T3" fmla="*/ 659 h 22"/>
                      <a:gd name="T4" fmla="*/ 44 w 18"/>
                      <a:gd name="T5" fmla="*/ 279 h 22"/>
                      <a:gd name="T6" fmla="*/ 296 w 18"/>
                      <a:gd name="T7" fmla="*/ 28 h 22"/>
                      <a:gd name="T8" fmla="*/ 396 w 18"/>
                      <a:gd name="T9" fmla="*/ 40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" h="22">
                        <a:moveTo>
                          <a:pt x="16" y="13"/>
                        </a:moveTo>
                        <a:cubicBezTo>
                          <a:pt x="14" y="19"/>
                          <a:pt x="10" y="22"/>
                          <a:pt x="6" y="21"/>
                        </a:cubicBezTo>
                        <a:cubicBezTo>
                          <a:pt x="2" y="20"/>
                          <a:pt x="0" y="14"/>
                          <a:pt x="2" y="9"/>
                        </a:cubicBezTo>
                        <a:cubicBezTo>
                          <a:pt x="4" y="3"/>
                          <a:pt x="8" y="0"/>
                          <a:pt x="12" y="1"/>
                        </a:cubicBezTo>
                        <a:cubicBezTo>
                          <a:pt x="16" y="2"/>
                          <a:pt x="18" y="8"/>
                          <a:pt x="16" y="13"/>
                        </a:cubicBezTo>
                        <a:close/>
                      </a:path>
                    </a:pathLst>
                  </a:custGeom>
                  <a:solidFill>
                    <a:srgbClr val="F8AB6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Freeform 172"/>
                  <p:cNvSpPr>
                    <a:spLocks/>
                  </p:cNvSpPr>
                  <p:nvPr/>
                </p:nvSpPr>
                <p:spPr bwMode="auto">
                  <a:xfrm rot="3293579">
                    <a:off x="8863838" y="1503755"/>
                    <a:ext cx="61401" cy="66304"/>
                  </a:xfrm>
                  <a:custGeom>
                    <a:avLst/>
                    <a:gdLst>
                      <a:gd name="T0" fmla="*/ 218 w 9"/>
                      <a:gd name="T1" fmla="*/ 168 h 10"/>
                      <a:gd name="T2" fmla="*/ 118 w 9"/>
                      <a:gd name="T3" fmla="*/ 334 h 10"/>
                      <a:gd name="T4" fmla="*/ 0 w 9"/>
                      <a:gd name="T5" fmla="*/ 197 h 10"/>
                      <a:gd name="T6" fmla="*/ 98 w 9"/>
                      <a:gd name="T7" fmla="*/ 29 h 10"/>
                      <a:gd name="T8" fmla="*/ 218 w 9"/>
                      <a:gd name="T9" fmla="*/ 168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10">
                        <a:moveTo>
                          <a:pt x="9" y="5"/>
                        </a:moveTo>
                        <a:cubicBezTo>
                          <a:pt x="9" y="7"/>
                          <a:pt x="7" y="9"/>
                          <a:pt x="5" y="10"/>
                        </a:cubicBezTo>
                        <a:cubicBezTo>
                          <a:pt x="3" y="10"/>
                          <a:pt x="0" y="8"/>
                          <a:pt x="0" y="6"/>
                        </a:cubicBezTo>
                        <a:cubicBezTo>
                          <a:pt x="0" y="3"/>
                          <a:pt x="1" y="1"/>
                          <a:pt x="4" y="1"/>
                        </a:cubicBezTo>
                        <a:cubicBezTo>
                          <a:pt x="6" y="0"/>
                          <a:pt x="8" y="2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40000"/>
                      <a:lumOff val="60000"/>
                    </a:srgbClr>
                  </a:solidFill>
                  <a:ln w="9525">
                    <a:solidFill>
                      <a:srgbClr val="F79646">
                        <a:lumMod val="40000"/>
                        <a:lumOff val="60000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" name="Freeform 173"/>
                  <p:cNvSpPr>
                    <a:spLocks/>
                  </p:cNvSpPr>
                  <p:nvPr/>
                </p:nvSpPr>
                <p:spPr bwMode="auto">
                  <a:xfrm rot="3293579">
                    <a:off x="8822208" y="1499545"/>
                    <a:ext cx="27631" cy="33152"/>
                  </a:xfrm>
                  <a:custGeom>
                    <a:avLst/>
                    <a:gdLst>
                      <a:gd name="T0" fmla="*/ 101 w 4"/>
                      <a:gd name="T1" fmla="*/ 70 h 5"/>
                      <a:gd name="T2" fmla="*/ 56 w 4"/>
                      <a:gd name="T3" fmla="*/ 168 h 5"/>
                      <a:gd name="T4" fmla="*/ 0 w 4"/>
                      <a:gd name="T5" fmla="*/ 98 h 5"/>
                      <a:gd name="T6" fmla="*/ 56 w 4"/>
                      <a:gd name="T7" fmla="*/ 0 h 5"/>
                      <a:gd name="T8" fmla="*/ 101 w 4"/>
                      <a:gd name="T9" fmla="*/ 7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5">
                        <a:moveTo>
                          <a:pt x="4" y="2"/>
                        </a:moveTo>
                        <a:cubicBezTo>
                          <a:pt x="4" y="3"/>
                          <a:pt x="4" y="5"/>
                          <a:pt x="2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2"/>
                          <a:pt x="1" y="0"/>
                          <a:pt x="2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79646">
                      <a:lumMod val="40000"/>
                      <a:lumOff val="60000"/>
                    </a:srgbClr>
                  </a:solidFill>
                  <a:ln w="9525">
                    <a:solidFill>
                      <a:srgbClr val="F79646">
                        <a:lumMod val="40000"/>
                        <a:lumOff val="60000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Freeform 174"/>
                  <p:cNvSpPr>
                    <a:spLocks/>
                  </p:cNvSpPr>
                  <p:nvPr/>
                </p:nvSpPr>
                <p:spPr bwMode="auto">
                  <a:xfrm rot="3293579">
                    <a:off x="8825774" y="1500558"/>
                    <a:ext cx="12280" cy="19340"/>
                  </a:xfrm>
                  <a:custGeom>
                    <a:avLst/>
                    <a:gdLst>
                      <a:gd name="T0" fmla="*/ 32 w 2"/>
                      <a:gd name="T1" fmla="*/ 28 h 3"/>
                      <a:gd name="T2" fmla="*/ 16 w 2"/>
                      <a:gd name="T3" fmla="*/ 86 h 3"/>
                      <a:gd name="T4" fmla="*/ 0 w 2"/>
                      <a:gd name="T5" fmla="*/ 65 h 3"/>
                      <a:gd name="T6" fmla="*/ 16 w 2"/>
                      <a:gd name="T7" fmla="*/ 0 h 3"/>
                      <a:gd name="T8" fmla="*/ 32 w 2"/>
                      <a:gd name="T9" fmla="*/ 28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2" y="1"/>
                        </a:move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CB5B53E6-F871-5D43-9FBD-F19487C463CA}"/>
                    </a:ext>
                  </a:extLst>
                </p:cNvPr>
                <p:cNvGrpSpPr/>
                <p:nvPr/>
              </p:nvGrpSpPr>
              <p:grpSpPr>
                <a:xfrm>
                  <a:off x="7490435" y="1255760"/>
                  <a:ext cx="540000" cy="540000"/>
                  <a:chOff x="7164288" y="988368"/>
                  <a:chExt cx="540000" cy="540000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xmlns="" id="{C0409487-B0B6-AA47-AC8F-754613AF317F}"/>
                      </a:ext>
                    </a:extLst>
                  </p:cNvPr>
                  <p:cNvSpPr/>
                  <p:nvPr/>
                </p:nvSpPr>
                <p:spPr>
                  <a:xfrm>
                    <a:off x="7164288" y="988368"/>
                    <a:ext cx="540000" cy="540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81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121773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399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5" name="Group 418">
                    <a:extLst>
                      <a:ext uri="{FF2B5EF4-FFF2-40B4-BE49-F238E27FC236}">
                        <a16:creationId xmlns:a16="http://schemas.microsoft.com/office/drawing/2014/main" xmlns="" id="{E4F4501A-56BA-E840-A2F3-4B9D903F110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7308344" y="1060376"/>
                    <a:ext cx="360000" cy="357316"/>
                    <a:chOff x="8074620" y="3329583"/>
                    <a:chExt cx="291818" cy="260644"/>
                  </a:xfrm>
                </p:grpSpPr>
                <p:grpSp>
                  <p:nvGrpSpPr>
                    <p:cNvPr id="26" name="Group 384">
                      <a:extLst>
                        <a:ext uri="{FF2B5EF4-FFF2-40B4-BE49-F238E27FC236}">
                          <a16:creationId xmlns:a16="http://schemas.microsoft.com/office/drawing/2014/main" xmlns="" id="{2B33DE61-D6FA-3549-ABB7-B7193FD80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74620" y="3329583"/>
                      <a:ext cx="112713" cy="177800"/>
                      <a:chOff x="8091488" y="3511551"/>
                      <a:chExt cx="112713" cy="177800"/>
                    </a:xfrm>
                  </p:grpSpPr>
                  <p:sp>
                    <p:nvSpPr>
                      <p:cNvPr id="35" name="Freeform 34">
                        <a:extLst>
                          <a:ext uri="{FF2B5EF4-FFF2-40B4-BE49-F238E27FC236}">
                            <a16:creationId xmlns:a16="http://schemas.microsoft.com/office/drawing/2014/main" xmlns="" id="{B8E484FE-0D3B-0641-8E42-6380F68650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1488" y="3511551"/>
                        <a:ext cx="112713" cy="177800"/>
                      </a:xfrm>
                      <a:custGeom>
                        <a:avLst/>
                        <a:gdLst>
                          <a:gd name="T0" fmla="*/ 752 w 32"/>
                          <a:gd name="T1" fmla="*/ 677 h 47"/>
                          <a:gd name="T2" fmla="*/ 457 w 32"/>
                          <a:gd name="T3" fmla="*/ 1487 h 47"/>
                          <a:gd name="T4" fmla="*/ 44 w 32"/>
                          <a:gd name="T5" fmla="*/ 813 h 47"/>
                          <a:gd name="T6" fmla="*/ 315 w 32"/>
                          <a:gd name="T7" fmla="*/ 29 h 47"/>
                          <a:gd name="T8" fmla="*/ 752 w 32"/>
                          <a:gd name="T9" fmla="*/ 677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2" h="47">
                            <a:moveTo>
                              <a:pt x="31" y="21"/>
                            </a:moveTo>
                            <a:cubicBezTo>
                              <a:pt x="32" y="34"/>
                              <a:pt x="27" y="45"/>
                              <a:pt x="19" y="46"/>
                            </a:cubicBezTo>
                            <a:cubicBezTo>
                              <a:pt x="11" y="47"/>
                              <a:pt x="3" y="38"/>
                              <a:pt x="2" y="25"/>
                            </a:cubicBezTo>
                            <a:cubicBezTo>
                              <a:pt x="0" y="13"/>
                              <a:pt x="5" y="2"/>
                              <a:pt x="13" y="1"/>
                            </a:cubicBezTo>
                            <a:cubicBezTo>
                              <a:pt x="21" y="0"/>
                              <a:pt x="29" y="9"/>
                              <a:pt x="31" y="21"/>
                            </a:cubicBezTo>
                            <a:close/>
                          </a:path>
                        </a:pathLst>
                      </a:custGeom>
                      <a:solidFill>
                        <a:srgbClr val="3EA52B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6" name="Freeform 35">
                        <a:extLst>
                          <a:ext uri="{FF2B5EF4-FFF2-40B4-BE49-F238E27FC236}">
                            <a16:creationId xmlns:a16="http://schemas.microsoft.com/office/drawing/2014/main" xmlns="" id="{76226638-0B54-0848-9B53-B23CBFD046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1488" y="3511551"/>
                        <a:ext cx="112713" cy="177800"/>
                      </a:xfrm>
                      <a:custGeom>
                        <a:avLst/>
                        <a:gdLst>
                          <a:gd name="T0" fmla="*/ 752 w 32"/>
                          <a:gd name="T1" fmla="*/ 677 h 47"/>
                          <a:gd name="T2" fmla="*/ 457 w 32"/>
                          <a:gd name="T3" fmla="*/ 1487 h 47"/>
                          <a:gd name="T4" fmla="*/ 44 w 32"/>
                          <a:gd name="T5" fmla="*/ 813 h 47"/>
                          <a:gd name="T6" fmla="*/ 315 w 32"/>
                          <a:gd name="T7" fmla="*/ 29 h 47"/>
                          <a:gd name="T8" fmla="*/ 752 w 32"/>
                          <a:gd name="T9" fmla="*/ 677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2" h="47">
                            <a:moveTo>
                              <a:pt x="31" y="21"/>
                            </a:moveTo>
                            <a:cubicBezTo>
                              <a:pt x="32" y="34"/>
                              <a:pt x="27" y="45"/>
                              <a:pt x="19" y="46"/>
                            </a:cubicBezTo>
                            <a:cubicBezTo>
                              <a:pt x="11" y="47"/>
                              <a:pt x="3" y="38"/>
                              <a:pt x="2" y="25"/>
                            </a:cubicBezTo>
                            <a:cubicBezTo>
                              <a:pt x="0" y="13"/>
                              <a:pt x="5" y="2"/>
                              <a:pt x="13" y="1"/>
                            </a:cubicBezTo>
                            <a:cubicBezTo>
                              <a:pt x="21" y="0"/>
                              <a:pt x="29" y="9"/>
                              <a:pt x="31" y="21"/>
                            </a:cubicBezTo>
                            <a:close/>
                          </a:path>
                        </a:pathLst>
                      </a:custGeom>
                      <a:noFill/>
                      <a:ln w="6350" cap="flat">
                        <a:solidFill>
                          <a:srgbClr val="343434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7" name="Freeform 36">
                        <a:extLst>
                          <a:ext uri="{FF2B5EF4-FFF2-40B4-BE49-F238E27FC236}">
                            <a16:creationId xmlns:a16="http://schemas.microsoft.com/office/drawing/2014/main" xmlns="" id="{83321530-933F-464B-90ED-CC34CC9EFEA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40700" y="3575051"/>
                        <a:ext cx="63500" cy="114300"/>
                      </a:xfrm>
                      <a:custGeom>
                        <a:avLst/>
                        <a:gdLst>
                          <a:gd name="T0" fmla="*/ 0 w 18"/>
                          <a:gd name="T1" fmla="*/ 859 h 30"/>
                          <a:gd name="T2" fmla="*/ 262 w 18"/>
                          <a:gd name="T3" fmla="*/ 802 h 30"/>
                          <a:gd name="T4" fmla="*/ 340 w 18"/>
                          <a:gd name="T5" fmla="*/ 0 h 30"/>
                          <a:gd name="T6" fmla="*/ 0 w 18"/>
                          <a:gd name="T7" fmla="*/ 859 h 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8" h="30">
                            <a:moveTo>
                              <a:pt x="0" y="26"/>
                            </a:moveTo>
                            <a:cubicBezTo>
                              <a:pt x="0" y="26"/>
                              <a:pt x="6" y="30"/>
                              <a:pt x="11" y="24"/>
                            </a:cubicBezTo>
                            <a:cubicBezTo>
                              <a:pt x="16" y="17"/>
                              <a:pt x="16" y="7"/>
                              <a:pt x="14" y="0"/>
                            </a:cubicBezTo>
                            <a:cubicBezTo>
                              <a:pt x="14" y="0"/>
                              <a:pt x="18" y="27"/>
                              <a:pt x="0" y="26"/>
                            </a:cubicBezTo>
                            <a:close/>
                          </a:path>
                        </a:pathLst>
                      </a:custGeom>
                      <a:solidFill>
                        <a:srgbClr val="179A2E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8" name="Freeform 37">
                        <a:extLst>
                          <a:ext uri="{FF2B5EF4-FFF2-40B4-BE49-F238E27FC236}">
                            <a16:creationId xmlns:a16="http://schemas.microsoft.com/office/drawing/2014/main" xmlns="" id="{AE9072A2-8C80-4D43-9F9E-05DA17BAB5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7838" y="3522663"/>
                        <a:ext cx="63500" cy="82550"/>
                      </a:xfrm>
                      <a:custGeom>
                        <a:avLst/>
                        <a:gdLst>
                          <a:gd name="T0" fmla="*/ 396 w 18"/>
                          <a:gd name="T1" fmla="*/ 409 h 22"/>
                          <a:gd name="T2" fmla="*/ 142 w 18"/>
                          <a:gd name="T3" fmla="*/ 659 h 22"/>
                          <a:gd name="T4" fmla="*/ 44 w 18"/>
                          <a:gd name="T5" fmla="*/ 279 h 22"/>
                          <a:gd name="T6" fmla="*/ 296 w 18"/>
                          <a:gd name="T7" fmla="*/ 28 h 22"/>
                          <a:gd name="T8" fmla="*/ 396 w 18"/>
                          <a:gd name="T9" fmla="*/ 409 h 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8" h="22">
                            <a:moveTo>
                              <a:pt x="16" y="13"/>
                            </a:moveTo>
                            <a:cubicBezTo>
                              <a:pt x="14" y="19"/>
                              <a:pt x="10" y="22"/>
                              <a:pt x="6" y="21"/>
                            </a:cubicBezTo>
                            <a:cubicBezTo>
                              <a:pt x="2" y="20"/>
                              <a:pt x="0" y="14"/>
                              <a:pt x="2" y="9"/>
                            </a:cubicBezTo>
                            <a:cubicBezTo>
                              <a:pt x="4" y="3"/>
                              <a:pt x="8" y="0"/>
                              <a:pt x="12" y="1"/>
                            </a:cubicBezTo>
                            <a:cubicBezTo>
                              <a:pt x="16" y="2"/>
                              <a:pt x="18" y="8"/>
                              <a:pt x="16" y="13"/>
                            </a:cubicBezTo>
                            <a:close/>
                          </a:path>
                        </a:pathLst>
                      </a:custGeom>
                      <a:solidFill>
                        <a:srgbClr val="58AB2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9" name="Freeform 38">
                        <a:extLst>
                          <a:ext uri="{FF2B5EF4-FFF2-40B4-BE49-F238E27FC236}">
                            <a16:creationId xmlns:a16="http://schemas.microsoft.com/office/drawing/2014/main" xmlns="" id="{3D0DA549-8D62-6647-8995-38FAEFB9531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29588" y="3522663"/>
                        <a:ext cx="31750" cy="38100"/>
                      </a:xfrm>
                      <a:custGeom>
                        <a:avLst/>
                        <a:gdLst>
                          <a:gd name="T0" fmla="*/ 218 w 9"/>
                          <a:gd name="T1" fmla="*/ 168 h 10"/>
                          <a:gd name="T2" fmla="*/ 118 w 9"/>
                          <a:gd name="T3" fmla="*/ 334 h 10"/>
                          <a:gd name="T4" fmla="*/ 0 w 9"/>
                          <a:gd name="T5" fmla="*/ 197 h 10"/>
                          <a:gd name="T6" fmla="*/ 98 w 9"/>
                          <a:gd name="T7" fmla="*/ 29 h 10"/>
                          <a:gd name="T8" fmla="*/ 218 w 9"/>
                          <a:gd name="T9" fmla="*/ 168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" h="10">
                            <a:moveTo>
                              <a:pt x="9" y="5"/>
                            </a:moveTo>
                            <a:cubicBezTo>
                              <a:pt x="9" y="7"/>
                              <a:pt x="7" y="9"/>
                              <a:pt x="5" y="10"/>
                            </a:cubicBezTo>
                            <a:cubicBezTo>
                              <a:pt x="3" y="10"/>
                              <a:pt x="0" y="8"/>
                              <a:pt x="0" y="6"/>
                            </a:cubicBezTo>
                            <a:cubicBezTo>
                              <a:pt x="0" y="3"/>
                              <a:pt x="1" y="1"/>
                              <a:pt x="4" y="1"/>
                            </a:cubicBezTo>
                            <a:cubicBezTo>
                              <a:pt x="6" y="0"/>
                              <a:pt x="8" y="2"/>
                              <a:pt x="9" y="5"/>
                            </a:cubicBezTo>
                            <a:close/>
                          </a:path>
                        </a:pathLst>
                      </a:custGeom>
                      <a:solidFill>
                        <a:srgbClr val="8CBF6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40" name="Freeform 39">
                        <a:extLst>
                          <a:ext uri="{FF2B5EF4-FFF2-40B4-BE49-F238E27FC236}">
                            <a16:creationId xmlns:a16="http://schemas.microsoft.com/office/drawing/2014/main" xmlns="" id="{503F2581-40AB-2747-A376-7159AA9B59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2125" y="3552826"/>
                        <a:ext cx="14288" cy="19050"/>
                      </a:xfrm>
                      <a:custGeom>
                        <a:avLst/>
                        <a:gdLst>
                          <a:gd name="T0" fmla="*/ 101 w 4"/>
                          <a:gd name="T1" fmla="*/ 70 h 5"/>
                          <a:gd name="T2" fmla="*/ 56 w 4"/>
                          <a:gd name="T3" fmla="*/ 168 h 5"/>
                          <a:gd name="T4" fmla="*/ 0 w 4"/>
                          <a:gd name="T5" fmla="*/ 98 h 5"/>
                          <a:gd name="T6" fmla="*/ 56 w 4"/>
                          <a:gd name="T7" fmla="*/ 0 h 5"/>
                          <a:gd name="T8" fmla="*/ 101 w 4"/>
                          <a:gd name="T9" fmla="*/ 70 h 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5">
                            <a:moveTo>
                              <a:pt x="4" y="2"/>
                            </a:moveTo>
                            <a:cubicBezTo>
                              <a:pt x="4" y="3"/>
                              <a:pt x="4" y="5"/>
                              <a:pt x="2" y="5"/>
                            </a:cubicBezTo>
                            <a:cubicBezTo>
                              <a:pt x="1" y="5"/>
                              <a:pt x="0" y="4"/>
                              <a:pt x="0" y="3"/>
                            </a:cubicBezTo>
                            <a:cubicBezTo>
                              <a:pt x="0" y="2"/>
                              <a:pt x="1" y="0"/>
                              <a:pt x="2" y="0"/>
                            </a:cubicBezTo>
                            <a:cubicBezTo>
                              <a:pt x="3" y="0"/>
                              <a:pt x="4" y="1"/>
                              <a:pt x="4" y="2"/>
                            </a:cubicBezTo>
                            <a:close/>
                          </a:path>
                        </a:pathLst>
                      </a:custGeom>
                      <a:solidFill>
                        <a:srgbClr val="8CBF6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41" name="Freeform 40">
                        <a:extLst>
                          <a:ext uri="{FF2B5EF4-FFF2-40B4-BE49-F238E27FC236}">
                            <a16:creationId xmlns:a16="http://schemas.microsoft.com/office/drawing/2014/main" xmlns="" id="{EAE76DCE-5B51-254E-823A-D5B7B743F64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6888" y="3549651"/>
                        <a:ext cx="6350" cy="11113"/>
                      </a:xfrm>
                      <a:custGeom>
                        <a:avLst/>
                        <a:gdLst>
                          <a:gd name="T0" fmla="*/ 32 w 2"/>
                          <a:gd name="T1" fmla="*/ 28 h 3"/>
                          <a:gd name="T2" fmla="*/ 16 w 2"/>
                          <a:gd name="T3" fmla="*/ 86 h 3"/>
                          <a:gd name="T4" fmla="*/ 0 w 2"/>
                          <a:gd name="T5" fmla="*/ 65 h 3"/>
                          <a:gd name="T6" fmla="*/ 16 w 2"/>
                          <a:gd name="T7" fmla="*/ 0 h 3"/>
                          <a:gd name="T8" fmla="*/ 32 w 2"/>
                          <a:gd name="T9" fmla="*/ 28 h 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" h="3">
                            <a:moveTo>
                              <a:pt x="2" y="1"/>
                            </a:moveTo>
                            <a:cubicBezTo>
                              <a:pt x="2" y="2"/>
                              <a:pt x="2" y="2"/>
                              <a:pt x="1" y="3"/>
                            </a:cubicBezTo>
                            <a:cubicBezTo>
                              <a:pt x="1" y="3"/>
                              <a:pt x="0" y="2"/>
                              <a:pt x="0" y="2"/>
                            </a:cubicBezTo>
                            <a:cubicBezTo>
                              <a:pt x="0" y="1"/>
                              <a:pt x="0" y="0"/>
                              <a:pt x="1" y="0"/>
                            </a:cubicBezTo>
                            <a:cubicBezTo>
                              <a:pt x="2" y="0"/>
                              <a:pt x="2" y="1"/>
                              <a:pt x="2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27" name="Group 403">
                      <a:extLst>
                        <a:ext uri="{FF2B5EF4-FFF2-40B4-BE49-F238E27FC236}">
                          <a16:creationId xmlns:a16="http://schemas.microsoft.com/office/drawing/2014/main" xmlns="" id="{6F97BF94-56DE-6A49-9BFE-A8427B974644}"/>
                        </a:ext>
                      </a:extLst>
                    </p:cNvPr>
                    <p:cNvGrpSpPr/>
                    <p:nvPr/>
                  </p:nvGrpSpPr>
                  <p:grpSpPr>
                    <a:xfrm rot="3293579">
                      <a:off x="8221181" y="3444971"/>
                      <a:ext cx="112713" cy="177800"/>
                      <a:chOff x="8091488" y="3511551"/>
                      <a:chExt cx="112713" cy="177800"/>
                    </a:xfrm>
                  </p:grpSpPr>
                  <p:sp>
                    <p:nvSpPr>
                      <p:cNvPr id="28" name="Freeform 168">
                        <a:extLst>
                          <a:ext uri="{FF2B5EF4-FFF2-40B4-BE49-F238E27FC236}">
                            <a16:creationId xmlns:a16="http://schemas.microsoft.com/office/drawing/2014/main" xmlns="" id="{722C8846-ECDC-0F43-BB7E-67DDB6E57D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1488" y="3511551"/>
                        <a:ext cx="112713" cy="177800"/>
                      </a:xfrm>
                      <a:custGeom>
                        <a:avLst/>
                        <a:gdLst>
                          <a:gd name="T0" fmla="*/ 752 w 32"/>
                          <a:gd name="T1" fmla="*/ 677 h 47"/>
                          <a:gd name="T2" fmla="*/ 457 w 32"/>
                          <a:gd name="T3" fmla="*/ 1487 h 47"/>
                          <a:gd name="T4" fmla="*/ 44 w 32"/>
                          <a:gd name="T5" fmla="*/ 813 h 47"/>
                          <a:gd name="T6" fmla="*/ 315 w 32"/>
                          <a:gd name="T7" fmla="*/ 29 h 47"/>
                          <a:gd name="T8" fmla="*/ 752 w 32"/>
                          <a:gd name="T9" fmla="*/ 677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2" h="47">
                            <a:moveTo>
                              <a:pt x="31" y="21"/>
                            </a:moveTo>
                            <a:cubicBezTo>
                              <a:pt x="32" y="34"/>
                              <a:pt x="27" y="45"/>
                              <a:pt x="19" y="46"/>
                            </a:cubicBezTo>
                            <a:cubicBezTo>
                              <a:pt x="11" y="47"/>
                              <a:pt x="3" y="38"/>
                              <a:pt x="2" y="25"/>
                            </a:cubicBezTo>
                            <a:cubicBezTo>
                              <a:pt x="0" y="13"/>
                              <a:pt x="5" y="2"/>
                              <a:pt x="13" y="1"/>
                            </a:cubicBezTo>
                            <a:cubicBezTo>
                              <a:pt x="21" y="0"/>
                              <a:pt x="29" y="9"/>
                              <a:pt x="31" y="21"/>
                            </a:cubicBezTo>
                            <a:close/>
                          </a:path>
                        </a:pathLst>
                      </a:custGeom>
                      <a:solidFill>
                        <a:srgbClr val="3EA52B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29" name="Freeform 169">
                        <a:extLst>
                          <a:ext uri="{FF2B5EF4-FFF2-40B4-BE49-F238E27FC236}">
                            <a16:creationId xmlns:a16="http://schemas.microsoft.com/office/drawing/2014/main" xmlns="" id="{1CA8E412-2814-5349-9524-C952E345684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1488" y="3511551"/>
                        <a:ext cx="112713" cy="177800"/>
                      </a:xfrm>
                      <a:custGeom>
                        <a:avLst/>
                        <a:gdLst>
                          <a:gd name="T0" fmla="*/ 752 w 32"/>
                          <a:gd name="T1" fmla="*/ 677 h 47"/>
                          <a:gd name="T2" fmla="*/ 457 w 32"/>
                          <a:gd name="T3" fmla="*/ 1487 h 47"/>
                          <a:gd name="T4" fmla="*/ 44 w 32"/>
                          <a:gd name="T5" fmla="*/ 813 h 47"/>
                          <a:gd name="T6" fmla="*/ 315 w 32"/>
                          <a:gd name="T7" fmla="*/ 29 h 47"/>
                          <a:gd name="T8" fmla="*/ 752 w 32"/>
                          <a:gd name="T9" fmla="*/ 677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2" h="47">
                            <a:moveTo>
                              <a:pt x="31" y="21"/>
                            </a:moveTo>
                            <a:cubicBezTo>
                              <a:pt x="32" y="34"/>
                              <a:pt x="27" y="45"/>
                              <a:pt x="19" y="46"/>
                            </a:cubicBezTo>
                            <a:cubicBezTo>
                              <a:pt x="11" y="47"/>
                              <a:pt x="3" y="38"/>
                              <a:pt x="2" y="25"/>
                            </a:cubicBezTo>
                            <a:cubicBezTo>
                              <a:pt x="0" y="13"/>
                              <a:pt x="5" y="2"/>
                              <a:pt x="13" y="1"/>
                            </a:cubicBezTo>
                            <a:cubicBezTo>
                              <a:pt x="21" y="0"/>
                              <a:pt x="29" y="9"/>
                              <a:pt x="31" y="21"/>
                            </a:cubicBezTo>
                            <a:close/>
                          </a:path>
                        </a:pathLst>
                      </a:custGeom>
                      <a:noFill/>
                      <a:ln w="6350" cap="flat">
                        <a:solidFill>
                          <a:srgbClr val="343434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0" name="Freeform 170">
                        <a:extLst>
                          <a:ext uri="{FF2B5EF4-FFF2-40B4-BE49-F238E27FC236}">
                            <a16:creationId xmlns:a16="http://schemas.microsoft.com/office/drawing/2014/main" xmlns="" id="{C50AE18D-2AE7-144F-A8B7-50ECA67286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40700" y="3575051"/>
                        <a:ext cx="63500" cy="114300"/>
                      </a:xfrm>
                      <a:custGeom>
                        <a:avLst/>
                        <a:gdLst>
                          <a:gd name="T0" fmla="*/ 0 w 18"/>
                          <a:gd name="T1" fmla="*/ 859 h 30"/>
                          <a:gd name="T2" fmla="*/ 262 w 18"/>
                          <a:gd name="T3" fmla="*/ 802 h 30"/>
                          <a:gd name="T4" fmla="*/ 340 w 18"/>
                          <a:gd name="T5" fmla="*/ 0 h 30"/>
                          <a:gd name="T6" fmla="*/ 0 w 18"/>
                          <a:gd name="T7" fmla="*/ 859 h 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8" h="30">
                            <a:moveTo>
                              <a:pt x="0" y="26"/>
                            </a:moveTo>
                            <a:cubicBezTo>
                              <a:pt x="0" y="26"/>
                              <a:pt x="6" y="30"/>
                              <a:pt x="11" y="24"/>
                            </a:cubicBezTo>
                            <a:cubicBezTo>
                              <a:pt x="16" y="17"/>
                              <a:pt x="16" y="7"/>
                              <a:pt x="14" y="0"/>
                            </a:cubicBezTo>
                            <a:cubicBezTo>
                              <a:pt x="14" y="0"/>
                              <a:pt x="18" y="27"/>
                              <a:pt x="0" y="26"/>
                            </a:cubicBezTo>
                            <a:close/>
                          </a:path>
                        </a:pathLst>
                      </a:custGeom>
                      <a:solidFill>
                        <a:srgbClr val="179A2E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1" name="Freeform 171">
                        <a:extLst>
                          <a:ext uri="{FF2B5EF4-FFF2-40B4-BE49-F238E27FC236}">
                            <a16:creationId xmlns:a16="http://schemas.microsoft.com/office/drawing/2014/main" xmlns="" id="{C335D652-C293-494B-838B-C347048BEA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7838" y="3522663"/>
                        <a:ext cx="63500" cy="82550"/>
                      </a:xfrm>
                      <a:custGeom>
                        <a:avLst/>
                        <a:gdLst>
                          <a:gd name="T0" fmla="*/ 396 w 18"/>
                          <a:gd name="T1" fmla="*/ 409 h 22"/>
                          <a:gd name="T2" fmla="*/ 142 w 18"/>
                          <a:gd name="T3" fmla="*/ 659 h 22"/>
                          <a:gd name="T4" fmla="*/ 44 w 18"/>
                          <a:gd name="T5" fmla="*/ 279 h 22"/>
                          <a:gd name="T6" fmla="*/ 296 w 18"/>
                          <a:gd name="T7" fmla="*/ 28 h 22"/>
                          <a:gd name="T8" fmla="*/ 396 w 18"/>
                          <a:gd name="T9" fmla="*/ 409 h 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8" h="22">
                            <a:moveTo>
                              <a:pt x="16" y="13"/>
                            </a:moveTo>
                            <a:cubicBezTo>
                              <a:pt x="14" y="19"/>
                              <a:pt x="10" y="22"/>
                              <a:pt x="6" y="21"/>
                            </a:cubicBezTo>
                            <a:cubicBezTo>
                              <a:pt x="2" y="20"/>
                              <a:pt x="0" y="14"/>
                              <a:pt x="2" y="9"/>
                            </a:cubicBezTo>
                            <a:cubicBezTo>
                              <a:pt x="4" y="3"/>
                              <a:pt x="8" y="0"/>
                              <a:pt x="12" y="1"/>
                            </a:cubicBezTo>
                            <a:cubicBezTo>
                              <a:pt x="16" y="2"/>
                              <a:pt x="18" y="8"/>
                              <a:pt x="16" y="13"/>
                            </a:cubicBezTo>
                            <a:close/>
                          </a:path>
                        </a:pathLst>
                      </a:custGeom>
                      <a:solidFill>
                        <a:srgbClr val="58AB2C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2" name="Freeform 172">
                        <a:extLst>
                          <a:ext uri="{FF2B5EF4-FFF2-40B4-BE49-F238E27FC236}">
                            <a16:creationId xmlns:a16="http://schemas.microsoft.com/office/drawing/2014/main" xmlns="" id="{AFA3BCAF-9F52-0847-BB49-D79A2EAA57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29588" y="3522663"/>
                        <a:ext cx="31750" cy="38100"/>
                      </a:xfrm>
                      <a:custGeom>
                        <a:avLst/>
                        <a:gdLst>
                          <a:gd name="T0" fmla="*/ 218 w 9"/>
                          <a:gd name="T1" fmla="*/ 168 h 10"/>
                          <a:gd name="T2" fmla="*/ 118 w 9"/>
                          <a:gd name="T3" fmla="*/ 334 h 10"/>
                          <a:gd name="T4" fmla="*/ 0 w 9"/>
                          <a:gd name="T5" fmla="*/ 197 h 10"/>
                          <a:gd name="T6" fmla="*/ 98 w 9"/>
                          <a:gd name="T7" fmla="*/ 29 h 10"/>
                          <a:gd name="T8" fmla="*/ 218 w 9"/>
                          <a:gd name="T9" fmla="*/ 168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" h="10">
                            <a:moveTo>
                              <a:pt x="9" y="5"/>
                            </a:moveTo>
                            <a:cubicBezTo>
                              <a:pt x="9" y="7"/>
                              <a:pt x="7" y="9"/>
                              <a:pt x="5" y="10"/>
                            </a:cubicBezTo>
                            <a:cubicBezTo>
                              <a:pt x="3" y="10"/>
                              <a:pt x="0" y="8"/>
                              <a:pt x="0" y="6"/>
                            </a:cubicBezTo>
                            <a:cubicBezTo>
                              <a:pt x="0" y="3"/>
                              <a:pt x="1" y="1"/>
                              <a:pt x="4" y="1"/>
                            </a:cubicBezTo>
                            <a:cubicBezTo>
                              <a:pt x="6" y="0"/>
                              <a:pt x="8" y="2"/>
                              <a:pt x="9" y="5"/>
                            </a:cubicBezTo>
                            <a:close/>
                          </a:path>
                        </a:pathLst>
                      </a:custGeom>
                      <a:solidFill>
                        <a:srgbClr val="8CBF6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3" name="Freeform 173">
                        <a:extLst>
                          <a:ext uri="{FF2B5EF4-FFF2-40B4-BE49-F238E27FC236}">
                            <a16:creationId xmlns:a16="http://schemas.microsoft.com/office/drawing/2014/main" xmlns="" id="{4076CFEB-A11F-7442-8A27-EBCFAAD8CB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2125" y="3552826"/>
                        <a:ext cx="14288" cy="19050"/>
                      </a:xfrm>
                      <a:custGeom>
                        <a:avLst/>
                        <a:gdLst>
                          <a:gd name="T0" fmla="*/ 101 w 4"/>
                          <a:gd name="T1" fmla="*/ 70 h 5"/>
                          <a:gd name="T2" fmla="*/ 56 w 4"/>
                          <a:gd name="T3" fmla="*/ 168 h 5"/>
                          <a:gd name="T4" fmla="*/ 0 w 4"/>
                          <a:gd name="T5" fmla="*/ 98 h 5"/>
                          <a:gd name="T6" fmla="*/ 56 w 4"/>
                          <a:gd name="T7" fmla="*/ 0 h 5"/>
                          <a:gd name="T8" fmla="*/ 101 w 4"/>
                          <a:gd name="T9" fmla="*/ 70 h 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5">
                            <a:moveTo>
                              <a:pt x="4" y="2"/>
                            </a:moveTo>
                            <a:cubicBezTo>
                              <a:pt x="4" y="3"/>
                              <a:pt x="4" y="5"/>
                              <a:pt x="2" y="5"/>
                            </a:cubicBezTo>
                            <a:cubicBezTo>
                              <a:pt x="1" y="5"/>
                              <a:pt x="0" y="4"/>
                              <a:pt x="0" y="3"/>
                            </a:cubicBezTo>
                            <a:cubicBezTo>
                              <a:pt x="0" y="2"/>
                              <a:pt x="1" y="0"/>
                              <a:pt x="2" y="0"/>
                            </a:cubicBezTo>
                            <a:cubicBezTo>
                              <a:pt x="3" y="0"/>
                              <a:pt x="4" y="1"/>
                              <a:pt x="4" y="2"/>
                            </a:cubicBezTo>
                            <a:close/>
                          </a:path>
                        </a:pathLst>
                      </a:custGeom>
                      <a:solidFill>
                        <a:srgbClr val="8CBF61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34" name="Freeform 174">
                        <a:extLst>
                          <a:ext uri="{FF2B5EF4-FFF2-40B4-BE49-F238E27FC236}">
                            <a16:creationId xmlns:a16="http://schemas.microsoft.com/office/drawing/2014/main" xmlns="" id="{5687DF16-FD24-114F-B787-9950049201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6888" y="3549651"/>
                        <a:ext cx="6350" cy="11113"/>
                      </a:xfrm>
                      <a:custGeom>
                        <a:avLst/>
                        <a:gdLst>
                          <a:gd name="T0" fmla="*/ 32 w 2"/>
                          <a:gd name="T1" fmla="*/ 28 h 3"/>
                          <a:gd name="T2" fmla="*/ 16 w 2"/>
                          <a:gd name="T3" fmla="*/ 86 h 3"/>
                          <a:gd name="T4" fmla="*/ 0 w 2"/>
                          <a:gd name="T5" fmla="*/ 65 h 3"/>
                          <a:gd name="T6" fmla="*/ 16 w 2"/>
                          <a:gd name="T7" fmla="*/ 0 h 3"/>
                          <a:gd name="T8" fmla="*/ 32 w 2"/>
                          <a:gd name="T9" fmla="*/ 28 h 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" h="3">
                            <a:moveTo>
                              <a:pt x="2" y="1"/>
                            </a:moveTo>
                            <a:cubicBezTo>
                              <a:pt x="2" y="2"/>
                              <a:pt x="2" y="2"/>
                              <a:pt x="1" y="3"/>
                            </a:cubicBezTo>
                            <a:cubicBezTo>
                              <a:pt x="1" y="3"/>
                              <a:pt x="0" y="2"/>
                              <a:pt x="0" y="2"/>
                            </a:cubicBezTo>
                            <a:cubicBezTo>
                              <a:pt x="0" y="1"/>
                              <a:pt x="0" y="0"/>
                              <a:pt x="1" y="0"/>
                            </a:cubicBezTo>
                            <a:cubicBezTo>
                              <a:pt x="2" y="0"/>
                              <a:pt x="2" y="1"/>
                              <a:pt x="2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121773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2399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36DCD124-C5BA-374A-99C2-3D74B908BB63}"/>
                  </a:ext>
                </a:extLst>
              </p:cNvPr>
              <p:cNvSpPr/>
              <p:nvPr/>
            </p:nvSpPr>
            <p:spPr>
              <a:xfrm>
                <a:off x="16904" y="2702882"/>
                <a:ext cx="2005137" cy="191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66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Lymph nodes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Mesenteric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Hilar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Mediastinal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Axillary</a:t>
                </a:r>
              </a:p>
              <a:p>
                <a:pPr marL="380876" marR="0" lvl="0" indent="-380876" defTabSz="12177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Inguinal</a:t>
                </a:r>
                <a:r>
                  <a:rPr kumimoji="0" lang="en-CA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B13B638A-38B0-2242-A22C-B9C92FDDD5AA}"/>
              </a:ext>
            </a:extLst>
          </p:cNvPr>
          <p:cNvSpPr/>
          <p:nvPr/>
        </p:nvSpPr>
        <p:spPr>
          <a:xfrm>
            <a:off x="147482" y="5009236"/>
            <a:ext cx="6194326" cy="1031051"/>
          </a:xfrm>
          <a:prstGeom prst="rect">
            <a:avLst/>
          </a:prstGeom>
          <a:ln w="38100"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DNA and RNA from snap frozen tissues (6 pieces per organ) were extracted </a:t>
            </a:r>
          </a:p>
          <a:p>
            <a:pPr marL="342900" marR="0" lvl="0" indent="-342900" defTabSz="91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HIV DNA was measured by 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qPCR.</a:t>
            </a:r>
            <a:endParaRPr kumimoji="0" lang="en-CA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Cell associated HIV RNA (LTR-Gag)  was measured 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RT-qP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CR.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2456" y="5772265"/>
            <a:ext cx="274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Franklin Gothic Book" panose="020B0503020102020204" pitchFamily="34" charset="0"/>
              </a:rPr>
              <a:t>T. </a:t>
            </a:r>
            <a:r>
              <a:rPr lang="en-CA" dirty="0" err="1">
                <a:latin typeface="Franklin Gothic Book" panose="020B0503020102020204" pitchFamily="34" charset="0"/>
              </a:rPr>
              <a:t>Sandstrom</a:t>
            </a:r>
            <a:r>
              <a:rPr lang="en-CA" dirty="0">
                <a:latin typeface="Franklin Gothic Book" panose="020B0503020102020204" pitchFamily="34" charset="0"/>
              </a:rPr>
              <a:t> and J. Angel </a:t>
            </a:r>
          </a:p>
        </p:txBody>
      </p:sp>
    </p:spTree>
    <p:extLst>
      <p:ext uri="{BB962C8B-B14F-4D97-AF65-F5344CB8AC3E}">
        <p14:creationId xmlns:p14="http://schemas.microsoft.com/office/powerpoint/2010/main" val="28958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129649"/>
            <a:ext cx="11122865" cy="1143000"/>
          </a:xfrm>
        </p:spPr>
        <p:txBody>
          <a:bodyPr>
            <a:noAutofit/>
          </a:bodyPr>
          <a:lstStyle/>
          <a:p>
            <a:r>
              <a:rPr lang="fr-CA" sz="4400" dirty="0" smtClean="0"/>
              <a:t>HIV DNA in </a:t>
            </a:r>
            <a:r>
              <a:rPr lang="fr-CA" sz="4400" dirty="0" err="1" smtClean="0"/>
              <a:t>gut</a:t>
            </a:r>
            <a:r>
              <a:rPr lang="fr-CA" sz="4400" dirty="0" smtClean="0"/>
              <a:t>, </a:t>
            </a:r>
            <a:r>
              <a:rPr lang="fr-CA" sz="4400" dirty="0" err="1"/>
              <a:t>l</a:t>
            </a:r>
            <a:r>
              <a:rPr lang="fr-CA" sz="4400" dirty="0" err="1" smtClean="0"/>
              <a:t>ymph</a:t>
            </a:r>
            <a:r>
              <a:rPr lang="fr-CA" sz="4400" dirty="0" smtClean="0"/>
              <a:t> </a:t>
            </a:r>
            <a:r>
              <a:rPr lang="fr-CA" sz="4400" dirty="0" err="1"/>
              <a:t>n</a:t>
            </a:r>
            <a:r>
              <a:rPr lang="fr-CA" sz="4400" dirty="0" err="1" smtClean="0"/>
              <a:t>odes</a:t>
            </a:r>
            <a:r>
              <a:rPr lang="fr-CA" sz="4400" dirty="0" smtClean="0"/>
              <a:t> and </a:t>
            </a:r>
            <a:r>
              <a:rPr lang="fr-CA" sz="4400" dirty="0" err="1"/>
              <a:t>o</a:t>
            </a:r>
            <a:r>
              <a:rPr lang="fr-CA" sz="4400" dirty="0" err="1" smtClean="0"/>
              <a:t>ther</a:t>
            </a:r>
            <a:r>
              <a:rPr lang="fr-CA" sz="4400" dirty="0" smtClean="0"/>
              <a:t> </a:t>
            </a:r>
            <a:r>
              <a:rPr lang="fr-CA" sz="4400" dirty="0" err="1"/>
              <a:t>o</a:t>
            </a:r>
            <a:r>
              <a:rPr lang="fr-CA" sz="4400" dirty="0" err="1" smtClean="0"/>
              <a:t>rgans</a:t>
            </a:r>
            <a:endParaRPr lang="en-CA" sz="4400" dirty="0"/>
          </a:p>
        </p:txBody>
      </p:sp>
      <p:graphicFrame>
        <p:nvGraphicFramePr>
          <p:cNvPr id="4" name="Objeto 4">
            <a:extLst>
              <a:ext uri="{FF2B5EF4-FFF2-40B4-BE49-F238E27FC236}">
                <a16:creationId xmlns:a16="http://schemas.microsoft.com/office/drawing/2014/main" xmlns="" id="{796A9534-EC9B-4406-A4C7-7C32DCC1F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13598"/>
              </p:ext>
            </p:extLst>
          </p:nvPr>
        </p:nvGraphicFramePr>
        <p:xfrm>
          <a:off x="199800" y="1570017"/>
          <a:ext cx="8517718" cy="442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Prism 6" r:id="rId4" imgW="5842122" imgH="3032497" progId="Prism6.Document">
                  <p:embed/>
                </p:oleObj>
              </mc:Choice>
              <mc:Fallback>
                <p:oleObj name="Prism 6" r:id="rId4" imgW="5842122" imgH="303249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800" y="1570017"/>
                        <a:ext cx="8517718" cy="442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18116" y="1682799"/>
            <a:ext cx="33360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600" dirty="0" smtClean="0">
                <a:latin typeface="Franklin Gothic Book" panose="020B0503020102020204" pitchFamily="34" charset="0"/>
              </a:rPr>
              <a:t>HIV DNA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could</a:t>
            </a:r>
            <a:r>
              <a:rPr lang="fr-CA" sz="2600" dirty="0" smtClean="0"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be</a:t>
            </a:r>
            <a:r>
              <a:rPr lang="fr-CA" sz="2600" dirty="0" smtClean="0"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detected</a:t>
            </a:r>
            <a:r>
              <a:rPr lang="fr-CA" sz="2600" dirty="0" smtClean="0">
                <a:latin typeface="Franklin Gothic Book" panose="020B0503020102020204" pitchFamily="34" charset="0"/>
              </a:rPr>
              <a:t> in the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vast</a:t>
            </a:r>
            <a:r>
              <a:rPr lang="fr-CA" sz="2600" dirty="0" smtClean="0"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majority</a:t>
            </a:r>
            <a:r>
              <a:rPr lang="fr-CA" sz="2600" dirty="0" smtClean="0">
                <a:latin typeface="Franklin Gothic Book" panose="020B0503020102020204" pitchFamily="34" charset="0"/>
              </a:rPr>
              <a:t> of tissues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analyzed</a:t>
            </a:r>
            <a:endParaRPr lang="fr-CA" sz="2600" dirty="0" smtClean="0">
              <a:latin typeface="Franklin Gothic Book" panose="020B0503020102020204" pitchFamily="34" charset="0"/>
            </a:endParaRPr>
          </a:p>
          <a:p>
            <a:endParaRPr lang="fr-CA" sz="2600" dirty="0" smtClean="0">
              <a:latin typeface="Franklin Gothic Book" panose="020B05030201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600" dirty="0" err="1" smtClean="0">
                <a:latin typeface="Franklin Gothic Book" panose="020B0503020102020204" pitchFamily="34" charset="0"/>
              </a:rPr>
              <a:t>Highest</a:t>
            </a:r>
            <a:r>
              <a:rPr lang="fr-CA" sz="2600" dirty="0" smtClean="0"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levels</a:t>
            </a:r>
            <a:r>
              <a:rPr lang="fr-CA" sz="2600" dirty="0" smtClean="0"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detected</a:t>
            </a:r>
            <a:r>
              <a:rPr lang="fr-CA" sz="2600" dirty="0" smtClean="0">
                <a:latin typeface="Franklin Gothic Book" panose="020B0503020102020204" pitchFamily="34" charset="0"/>
              </a:rPr>
              <a:t> in LN,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particularly</a:t>
            </a:r>
            <a:r>
              <a:rPr lang="fr-CA" sz="2600" dirty="0" smtClean="0">
                <a:latin typeface="Franklin Gothic Book" panose="020B0503020102020204" pitchFamily="34" charset="0"/>
              </a:rPr>
              <a:t>  in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Axillary</a:t>
            </a:r>
            <a:r>
              <a:rPr lang="fr-CA" sz="2600" dirty="0" smtClean="0">
                <a:latin typeface="Franklin Gothic Book" panose="020B0503020102020204" pitchFamily="34" charset="0"/>
              </a:rPr>
              <a:t> and </a:t>
            </a:r>
            <a:r>
              <a:rPr lang="fr-CA" sz="2600" dirty="0" err="1" smtClean="0">
                <a:latin typeface="Franklin Gothic Book" panose="020B0503020102020204" pitchFamily="34" charset="0"/>
              </a:rPr>
              <a:t>Hillar</a:t>
            </a:r>
            <a:r>
              <a:rPr lang="fr-CA" sz="2600" dirty="0" smtClean="0">
                <a:latin typeface="Franklin Gothic Book" panose="020B0503020102020204" pitchFamily="34" charset="0"/>
              </a:rPr>
              <a:t> LN</a:t>
            </a:r>
            <a:endParaRPr lang="en-CA" sz="2600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4879" y="5770174"/>
            <a:ext cx="273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M. J. Ruiz and N. Chomont</a:t>
            </a:r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80" y="5777537"/>
            <a:ext cx="27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Lamers</a:t>
            </a:r>
            <a:r>
              <a:rPr lang="fr-CA" dirty="0" smtClean="0"/>
              <a:t> et al., J. </a:t>
            </a:r>
            <a:r>
              <a:rPr lang="fr-CA" dirty="0" err="1" smtClean="0"/>
              <a:t>Virol</a:t>
            </a:r>
            <a:r>
              <a:rPr lang="fr-CA" dirty="0" smtClean="0"/>
              <a:t>.,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9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48" y="197053"/>
            <a:ext cx="11173127" cy="1143000"/>
          </a:xfrm>
        </p:spPr>
        <p:txBody>
          <a:bodyPr>
            <a:noAutofit/>
          </a:bodyPr>
          <a:lstStyle/>
          <a:p>
            <a:r>
              <a:rPr lang="en-CA" sz="4400" dirty="0"/>
              <a:t>HIV RNA in g</a:t>
            </a:r>
            <a:r>
              <a:rPr lang="en-CA" sz="4400" dirty="0" smtClean="0"/>
              <a:t>ut</a:t>
            </a:r>
            <a:r>
              <a:rPr lang="en-CA" sz="4400" dirty="0"/>
              <a:t>, l</a:t>
            </a:r>
            <a:r>
              <a:rPr lang="en-CA" sz="4400" dirty="0" smtClean="0"/>
              <a:t>ymph </a:t>
            </a:r>
            <a:r>
              <a:rPr lang="en-CA" sz="4400" dirty="0"/>
              <a:t>n</a:t>
            </a:r>
            <a:r>
              <a:rPr lang="en-CA" sz="4400" dirty="0" smtClean="0"/>
              <a:t>odes</a:t>
            </a:r>
            <a:r>
              <a:rPr lang="en-CA" sz="4400" dirty="0"/>
              <a:t>, and o</a:t>
            </a:r>
            <a:r>
              <a:rPr lang="en-CA" sz="4400" dirty="0" smtClean="0"/>
              <a:t>ther </a:t>
            </a:r>
            <a:r>
              <a:rPr lang="en-CA" sz="4400" dirty="0"/>
              <a:t>o</a:t>
            </a:r>
            <a:r>
              <a:rPr lang="en-CA" sz="4400" dirty="0" smtClean="0"/>
              <a:t>rgans</a:t>
            </a:r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1" y="1647519"/>
            <a:ext cx="8267830" cy="4337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4029" y="2042184"/>
            <a:ext cx="34560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600" dirty="0" smtClean="0">
                <a:latin typeface="Franklin Gothic Book" panose="020B0503020102020204" pitchFamily="34" charset="0"/>
              </a:rPr>
              <a:t>HIV </a:t>
            </a:r>
            <a:r>
              <a:rPr lang="en-CA" sz="2600" dirty="0" smtClean="0">
                <a:latin typeface="Franklin Gothic Book" panose="020B0503020102020204" pitchFamily="34" charset="0"/>
              </a:rPr>
              <a:t>LTR-Gag </a:t>
            </a:r>
            <a:r>
              <a:rPr lang="en-CA" sz="2600" dirty="0">
                <a:latin typeface="Franklin Gothic Book" panose="020B0503020102020204" pitchFamily="34" charset="0"/>
              </a:rPr>
              <a:t>RNA </a:t>
            </a:r>
            <a:r>
              <a:rPr lang="en-CA" sz="2600" dirty="0" smtClean="0">
                <a:latin typeface="Franklin Gothic Book" panose="020B0503020102020204" pitchFamily="34" charset="0"/>
              </a:rPr>
              <a:t>could be detected </a:t>
            </a:r>
          </a:p>
          <a:p>
            <a:pPr>
              <a:buClr>
                <a:srgbClr val="C00000"/>
              </a:buClr>
            </a:pPr>
            <a:r>
              <a:rPr lang="en-CA" sz="2600" dirty="0">
                <a:latin typeface="Franklin Gothic Book" panose="020B0503020102020204" pitchFamily="34" charset="0"/>
              </a:rPr>
              <a:t> </a:t>
            </a:r>
            <a:r>
              <a:rPr lang="en-CA" sz="2600" dirty="0" smtClean="0">
                <a:latin typeface="Franklin Gothic Book" panose="020B0503020102020204" pitchFamily="34" charset="0"/>
              </a:rPr>
              <a:t>   in </a:t>
            </a:r>
            <a:r>
              <a:rPr lang="en-CA" sz="2600" dirty="0">
                <a:latin typeface="Franklin Gothic Book" panose="020B0503020102020204" pitchFamily="34" charset="0"/>
              </a:rPr>
              <a:t>LN </a:t>
            </a:r>
            <a:r>
              <a:rPr lang="en-CA" sz="2600" dirty="0" smtClean="0">
                <a:latin typeface="Franklin Gothic Book" panose="020B0503020102020204" pitchFamily="34" charset="0"/>
              </a:rPr>
              <a:t>and lungs </a:t>
            </a:r>
          </a:p>
          <a:p>
            <a:pPr>
              <a:buClr>
                <a:srgbClr val="C00000"/>
              </a:buClr>
            </a:pPr>
            <a:r>
              <a:rPr lang="en-CA" sz="2600" dirty="0">
                <a:latin typeface="Franklin Gothic Book" panose="020B0503020102020204" pitchFamily="34" charset="0"/>
              </a:rPr>
              <a:t> </a:t>
            </a:r>
            <a:r>
              <a:rPr lang="en-CA" sz="2600" dirty="0" smtClean="0">
                <a:latin typeface="Franklin Gothic Book" panose="020B0503020102020204" pitchFamily="34" charset="0"/>
              </a:rPr>
              <a:t>   but was rare in</a:t>
            </a:r>
          </a:p>
          <a:p>
            <a:pPr>
              <a:buClr>
                <a:srgbClr val="C00000"/>
              </a:buClr>
            </a:pPr>
            <a:r>
              <a:rPr lang="en-CA" sz="2600" dirty="0">
                <a:latin typeface="Franklin Gothic Book" panose="020B0503020102020204" pitchFamily="34" charset="0"/>
              </a:rPr>
              <a:t> </a:t>
            </a:r>
            <a:r>
              <a:rPr lang="en-CA" sz="2600" dirty="0" smtClean="0">
                <a:latin typeface="Franklin Gothic Book" panose="020B0503020102020204" pitchFamily="34" charset="0"/>
              </a:rPr>
              <a:t>   other organs </a:t>
            </a:r>
            <a:endParaRPr lang="en-CA" sz="2600" dirty="0">
              <a:latin typeface="Franklin Gothic Book" panose="020B0503020102020204" pitchFamily="34" charset="0"/>
            </a:endParaRPr>
          </a:p>
          <a:p>
            <a:pPr>
              <a:buClr>
                <a:srgbClr val="C00000"/>
              </a:buClr>
            </a:pPr>
            <a:r>
              <a:rPr lang="fr-CA" sz="2600" dirty="0" smtClean="0">
                <a:latin typeface="Franklin Gothic Book" panose="020B0503020102020204" pitchFamily="34" charset="0"/>
              </a:rPr>
              <a:t>  </a:t>
            </a:r>
            <a:endParaRPr lang="en-CA" sz="2600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4879" y="5770174"/>
            <a:ext cx="273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M. J. Ruiz and N. Chomont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09324"/>
            <a:ext cx="10691040" cy="1143000"/>
          </a:xfrm>
        </p:spPr>
        <p:txBody>
          <a:bodyPr>
            <a:normAutofit/>
          </a:bodyPr>
          <a:lstStyle/>
          <a:p>
            <a:r>
              <a:rPr lang="en-CA" sz="4400" dirty="0"/>
              <a:t>HIV </a:t>
            </a:r>
            <a:r>
              <a:rPr lang="en-CA" sz="4400" dirty="0" smtClean="0"/>
              <a:t>DNA Scope </a:t>
            </a:r>
            <a:r>
              <a:rPr lang="en-CA" sz="4400" dirty="0"/>
              <a:t>in the l</a:t>
            </a:r>
            <a:r>
              <a:rPr lang="en-CA" sz="4400" dirty="0" smtClean="0"/>
              <a:t>ymph </a:t>
            </a:r>
            <a:r>
              <a:rPr lang="en-CA" sz="4400" dirty="0"/>
              <a:t>n</a:t>
            </a:r>
            <a:r>
              <a:rPr lang="en-CA" sz="4400" dirty="0" smtClean="0"/>
              <a:t>ode</a:t>
            </a:r>
            <a:endParaRPr lang="en-CA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24" y="1453725"/>
            <a:ext cx="10085465" cy="460887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979716" y="1453724"/>
            <a:ext cx="10424159" cy="4189430"/>
          </a:xfrm>
          <a:prstGeom prst="wedgeEllipseCallout">
            <a:avLst>
              <a:gd name="adj1" fmla="val -22178"/>
              <a:gd name="adj2" fmla="val 61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HIV DNA is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detected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in the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vast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majority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of tissues in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human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while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detection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of RNA is rare and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detected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in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selected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Determine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the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replication-competency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of HIV populations in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these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tissues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Phenotype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cell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populations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from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CA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cryopreserved</a:t>
            </a:r>
            <a:r>
              <a:rPr lang="fr-CA" sz="2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CA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tissues</a:t>
            </a:r>
            <a:endParaRPr lang="en-CA" sz="2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98789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err="1" smtClean="0"/>
              <a:t>Expanded</a:t>
            </a:r>
            <a:r>
              <a:rPr lang="fr-CA" sz="4400" dirty="0" smtClean="0"/>
              <a:t> clones in the </a:t>
            </a:r>
            <a:r>
              <a:rPr lang="fr-CA" sz="4400" dirty="0" err="1"/>
              <a:t>r</a:t>
            </a:r>
            <a:r>
              <a:rPr lang="fr-CA" sz="4400" dirty="0" err="1" smtClean="0"/>
              <a:t>eservoir</a:t>
            </a:r>
            <a:endParaRPr lang="en-CA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40" y="1124002"/>
            <a:ext cx="11674774" cy="4962822"/>
            <a:chOff x="396240" y="1112694"/>
            <a:chExt cx="13052394" cy="5940196"/>
          </a:xfrm>
        </p:grpSpPr>
        <p:sp>
          <p:nvSpPr>
            <p:cNvPr id="5" name="Rectangle 4"/>
            <p:cNvSpPr/>
            <p:nvPr/>
          </p:nvSpPr>
          <p:spPr bwMode="auto">
            <a:xfrm>
              <a:off x="1309255" y="3241964"/>
              <a:ext cx="228600" cy="53320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3764" y="5947720"/>
              <a:ext cx="10154870" cy="110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Wagner et al. Science, 2014;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Maldarelli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 et al., Science., 2014; Cohen et al., Cell , 2015</a:t>
              </a:r>
              <a:r>
                <a:rPr kumimoji="0" lang="fr-CA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; </a:t>
              </a:r>
              <a:r>
                <a:rPr kumimoji="0" lang="fr-CA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Lorenzi</a:t>
              </a:r>
              <a:r>
                <a:rPr kumimoji="0" lang="fr-CA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 et al., PNAS, 2015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;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Simonetti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 et al., 2016; 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Hosmane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 et al,,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J.Exp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. Med , 2017;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Bui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 et al.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PLoS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 </a:t>
              </a:r>
              <a:r>
                <a:rPr kumimoji="0" lang="fr-CA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Pathg</a:t>
              </a:r>
              <a:r>
                <a:rPr kumimoji="0" lang="fr-CA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., 2017; Salantes et al., JCI, 2018; Wang et al.. PNAS 2018</a:t>
              </a:r>
              <a:endPara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23" b="36994"/>
            <a:stretch/>
          </p:blipFill>
          <p:spPr>
            <a:xfrm>
              <a:off x="436702" y="1112694"/>
              <a:ext cx="2714878" cy="59401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60" r="69170"/>
            <a:stretch/>
          </p:blipFill>
          <p:spPr>
            <a:xfrm>
              <a:off x="3391047" y="2220809"/>
              <a:ext cx="2839240" cy="30115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396240" y="1181420"/>
              <a:ext cx="392265" cy="2105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388840" y="2220809"/>
              <a:ext cx="146840" cy="33951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378680" y="3924815"/>
              <a:ext cx="167160" cy="24078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79089" y="1249000"/>
            <a:ext cx="558056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Large fraction of </a:t>
            </a:r>
            <a:r>
              <a:rPr lang="fr-CA" sz="24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replication-competent</a:t>
            </a:r>
            <a:r>
              <a:rPr lang="fr-CA" sz="2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</a:p>
          <a:p>
            <a:pPr>
              <a:buClr>
                <a:srgbClr val="C00000"/>
              </a:buClr>
              <a:buSzPct val="125000"/>
            </a:pPr>
            <a:r>
              <a:rPr lang="fr-CA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fr-CA" sz="2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 </a:t>
            </a:r>
            <a:r>
              <a:rPr lang="fr-CA" sz="24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reservoir</a:t>
            </a:r>
            <a:r>
              <a:rPr lang="fr-CA" sz="2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 is part of </a:t>
            </a:r>
            <a:r>
              <a:rPr lang="fr-CA" sz="24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clonally-expanded</a:t>
            </a:r>
            <a:endParaRPr lang="fr-CA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00000"/>
              </a:buClr>
              <a:buSzPct val="125000"/>
            </a:pPr>
            <a:r>
              <a:rPr lang="fr-CA" sz="2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   </a:t>
            </a:r>
            <a:r>
              <a:rPr lang="fr-CA" sz="24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lineages</a:t>
            </a:r>
            <a:endParaRPr lang="fr-CA" sz="24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800100" lvl="1" indent="-34290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Expanded clone </a:t>
            </a:r>
            <a:r>
              <a:rPr lang="fr-CA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make</a:t>
            </a: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up 50-60% </a:t>
            </a:r>
          </a:p>
          <a:p>
            <a:pPr lvl="1">
              <a:buClr>
                <a:srgbClr val="C00000"/>
              </a:buClr>
              <a:buSzPct val="125000"/>
            </a:pP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    of the latent </a:t>
            </a:r>
            <a:r>
              <a:rPr lang="fr-CA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reservoir</a:t>
            </a: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at </a:t>
            </a:r>
            <a:r>
              <a:rPr lang="fr-CA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any</a:t>
            </a: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fr-CA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given</a:t>
            </a: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time</a:t>
            </a:r>
          </a:p>
          <a:p>
            <a:pPr>
              <a:buClr>
                <a:srgbClr val="C00000"/>
              </a:buClr>
              <a:buSzPct val="125000"/>
            </a:pPr>
            <a:endParaRPr lang="fr-CA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Drivers of clonal expansion</a:t>
            </a:r>
          </a:p>
          <a:p>
            <a:pPr marL="800100" lvl="1" indent="-34290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Homeostatic </a:t>
            </a:r>
            <a:r>
              <a:rPr lang="fr-CA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proliferation</a:t>
            </a: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(IL-15, IL7</a:t>
            </a:r>
            <a:r>
              <a:rPr lang="fr-CA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)</a:t>
            </a:r>
          </a:p>
          <a:p>
            <a:pPr marL="800100" lvl="1" indent="-34290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Antigen-driven </a:t>
            </a:r>
            <a:r>
              <a:rPr lang="fr-CA" sz="20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proliferation</a:t>
            </a: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: </a:t>
            </a:r>
            <a:r>
              <a:rPr lang="fr-CA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HIV, CMV, </a:t>
            </a:r>
            <a:r>
              <a:rPr lang="fr-CA" sz="20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flu</a:t>
            </a:r>
            <a:endParaRPr lang="fr-CA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>
              <a:buClr>
                <a:srgbClr val="C00000"/>
              </a:buClr>
              <a:buSzPct val="125000"/>
            </a:pPr>
            <a:r>
              <a:rPr lang="fr-CA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fr-CA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    </a:t>
            </a:r>
            <a:r>
              <a:rPr lang="fr-CA" sz="20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bacteria</a:t>
            </a:r>
            <a:endParaRPr lang="fr-CA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800100" lvl="1" indent="-34290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-CA" sz="20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Both</a:t>
            </a:r>
            <a:r>
              <a:rPr lang="fr-CA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?</a:t>
            </a:r>
          </a:p>
          <a:p>
            <a:pPr lvl="1">
              <a:buClr>
                <a:srgbClr val="C00000"/>
              </a:buClr>
              <a:buSzPct val="125000"/>
            </a:pPr>
            <a:endParaRPr lang="fr-CA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>
              <a:buClr>
                <a:srgbClr val="C00000"/>
              </a:buClr>
              <a:buSzPct val="125000"/>
            </a:pPr>
            <a:endParaRPr lang="fr-CA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800100" lvl="1" indent="-34290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endParaRPr lang="fr-CA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00000"/>
              </a:buClr>
              <a:buSzPct val="125000"/>
            </a:pPr>
            <a:endParaRPr lang="fr-CA" sz="2400" dirty="0" smtClean="0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C00000"/>
              </a:buClr>
              <a:buSzPct val="125000"/>
            </a:pPr>
            <a:r>
              <a:rPr lang="fr-CA" dirty="0">
                <a:solidFill>
                  <a:srgbClr val="000000"/>
                </a:solidFill>
                <a:latin typeface="Arial"/>
              </a:rPr>
              <a:t>	</a:t>
            </a:r>
            <a:endParaRPr lang="en-CA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13" y="3018702"/>
            <a:ext cx="11987560" cy="334291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b="0" i="1" dirty="0" smtClean="0">
                <a:solidFill>
                  <a:schemeClr val="tx1"/>
                </a:solidFill>
              </a:rPr>
              <a:t>Understanding </a:t>
            </a:r>
            <a:r>
              <a:rPr lang="en-CA" sz="2700" b="0" i="1" dirty="0">
                <a:solidFill>
                  <a:schemeClr val="tx1"/>
                </a:solidFill>
              </a:rPr>
              <a:t>the mechanisms at play during interactions </a:t>
            </a:r>
            <a:r>
              <a:rPr lang="en-CA" sz="2700" b="0" i="1" dirty="0" smtClean="0">
                <a:solidFill>
                  <a:schemeClr val="tx1"/>
                </a:solidFill>
              </a:rPr>
              <a:t>between antigen presenting cells of myeloid lineages, and CD4+ T cells </a:t>
            </a:r>
            <a:r>
              <a:rPr lang="en-CA" sz="2700" b="0" i="1" dirty="0">
                <a:solidFill>
                  <a:schemeClr val="tx1"/>
                </a:solidFill>
              </a:rPr>
              <a:t>that favor the establishment and maintenance of </a:t>
            </a:r>
            <a:r>
              <a:rPr lang="en-CA" sz="2700" b="0" i="1" dirty="0" smtClean="0">
                <a:solidFill>
                  <a:schemeClr val="tx1"/>
                </a:solidFill>
              </a:rPr>
              <a:t>VR in CD4+ Tm cells </a:t>
            </a:r>
            <a:r>
              <a:rPr lang="en-CA" sz="2700" b="0" i="1" dirty="0">
                <a:solidFill>
                  <a:schemeClr val="tx1"/>
                </a:solidFill>
              </a:rPr>
              <a:t>is paramount to devise strategies to reduce </a:t>
            </a:r>
            <a:r>
              <a:rPr lang="en-CA" sz="2700" b="0" i="1" dirty="0" smtClean="0">
                <a:solidFill>
                  <a:schemeClr val="tx1"/>
                </a:solidFill>
              </a:rPr>
              <a:t>HIV reservoirs</a:t>
            </a:r>
            <a:r>
              <a:rPr lang="en-CA" sz="3100" dirty="0">
                <a:solidFill>
                  <a:schemeClr val="tx1"/>
                </a:solidFill>
              </a:rPr>
              <a:t/>
            </a:r>
            <a:br>
              <a:rPr lang="en-CA" sz="3100" dirty="0">
                <a:solidFill>
                  <a:schemeClr val="tx1"/>
                </a:solidFill>
              </a:rPr>
            </a:br>
            <a:endParaRPr lang="en-CA" sz="3100" dirty="0">
              <a:solidFill>
                <a:schemeClr val="tx1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632858" y="1763483"/>
            <a:ext cx="8446279" cy="2717075"/>
            <a:chOff x="3093077" y="1920239"/>
            <a:chExt cx="7534700" cy="2146065"/>
          </a:xfrm>
        </p:grpSpPr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xmlns="" id="{EE3C8900-0991-4C7A-98F6-A710E9B0E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5001" y="2648778"/>
              <a:ext cx="854754" cy="679882"/>
              <a:chOff x="2228" y="1373"/>
              <a:chExt cx="1208" cy="1194"/>
            </a:xfrm>
          </p:grpSpPr>
          <p:sp>
            <p:nvSpPr>
              <p:cNvPr id="149" name="Freeform 36">
                <a:extLst>
                  <a:ext uri="{FF2B5EF4-FFF2-40B4-BE49-F238E27FC236}">
                    <a16:creationId xmlns:a16="http://schemas.microsoft.com/office/drawing/2014/main" xmlns="" id="{430B529F-D04B-4AAF-B0C0-DFF457B23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85"/>
                <a:ext cx="1197" cy="1182"/>
              </a:xfrm>
              <a:custGeom>
                <a:avLst/>
                <a:gdLst>
                  <a:gd name="T0" fmla="*/ 692 w 479"/>
                  <a:gd name="T1" fmla="*/ 235 h 443"/>
                  <a:gd name="T2" fmla="*/ 137 w 479"/>
                  <a:gd name="T3" fmla="*/ 1046 h 443"/>
                  <a:gd name="T4" fmla="*/ 212 w 479"/>
                  <a:gd name="T5" fmla="*/ 2220 h 443"/>
                  <a:gd name="T6" fmla="*/ 1987 w 479"/>
                  <a:gd name="T7" fmla="*/ 2799 h 443"/>
                  <a:gd name="T8" fmla="*/ 2362 w 479"/>
                  <a:gd name="T9" fmla="*/ 504 h 443"/>
                  <a:gd name="T10" fmla="*/ 1587 w 479"/>
                  <a:gd name="T11" fmla="*/ 99 h 443"/>
                  <a:gd name="T12" fmla="*/ 692 w 479"/>
                  <a:gd name="T13" fmla="*/ 23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xmlns="" id="{2230307C-B503-49B5-8452-962FC8CE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688 w 478"/>
                  <a:gd name="T1" fmla="*/ 235 h 444"/>
                  <a:gd name="T2" fmla="*/ 133 w 478"/>
                  <a:gd name="T3" fmla="*/ 1053 h 444"/>
                  <a:gd name="T4" fmla="*/ 208 w 478"/>
                  <a:gd name="T5" fmla="*/ 2219 h 444"/>
                  <a:gd name="T6" fmla="*/ 1983 w 478"/>
                  <a:gd name="T7" fmla="*/ 2795 h 444"/>
                  <a:gd name="T8" fmla="*/ 2358 w 478"/>
                  <a:gd name="T9" fmla="*/ 512 h 444"/>
                  <a:gd name="T10" fmla="*/ 1583 w 478"/>
                  <a:gd name="T11" fmla="*/ 99 h 444"/>
                  <a:gd name="T12" fmla="*/ 688 w 478"/>
                  <a:gd name="T13" fmla="*/ 235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xmlns="" id="{FF3010F2-C5A8-444F-9FCD-C3940A0F7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71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xmlns="" id="{234FF2D1-95F2-4810-8522-80DCEB476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229 h 269"/>
                  <a:gd name="T2" fmla="*/ 667 w 339"/>
                  <a:gd name="T3" fmla="*/ 1818 h 269"/>
                  <a:gd name="T4" fmla="*/ 1462 w 339"/>
                  <a:gd name="T5" fmla="*/ 1655 h 269"/>
                  <a:gd name="T6" fmla="*/ 1662 w 339"/>
                  <a:gd name="T7" fmla="*/ 0 h 269"/>
                  <a:gd name="T8" fmla="*/ 1699 w 339"/>
                  <a:gd name="T9" fmla="*/ 733 h 269"/>
                  <a:gd name="T10" fmla="*/ 1492 w 339"/>
                  <a:gd name="T11" fmla="*/ 1024 h 269"/>
                  <a:gd name="T12" fmla="*/ 1287 w 339"/>
                  <a:gd name="T13" fmla="*/ 1327 h 269"/>
                  <a:gd name="T14" fmla="*/ 705 w 339"/>
                  <a:gd name="T15" fmla="*/ 1562 h 269"/>
                  <a:gd name="T16" fmla="*/ 292 w 339"/>
                  <a:gd name="T17" fmla="*/ 1391 h 269"/>
                  <a:gd name="T18" fmla="*/ 50 w 339"/>
                  <a:gd name="T19" fmla="*/ 1258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xmlns="" id="{BA31105D-065E-436A-9D04-78FC8497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713 w 172"/>
                  <a:gd name="T1" fmla="*/ 29 h 160"/>
                  <a:gd name="T2" fmla="*/ 270 w 172"/>
                  <a:gd name="T3" fmla="*/ 333 h 160"/>
                  <a:gd name="T4" fmla="*/ 33 w 172"/>
                  <a:gd name="T5" fmla="*/ 1134 h 160"/>
                  <a:gd name="T6" fmla="*/ 388 w 172"/>
                  <a:gd name="T7" fmla="*/ 362 h 160"/>
                  <a:gd name="T8" fmla="*/ 550 w 172"/>
                  <a:gd name="T9" fmla="*/ 277 h 160"/>
                  <a:gd name="T10" fmla="*/ 650 w 172"/>
                  <a:gd name="T11" fmla="*/ 136 h 160"/>
                  <a:gd name="T12" fmla="*/ 1075 w 172"/>
                  <a:gd name="T13" fmla="*/ 29 h 160"/>
                  <a:gd name="T14" fmla="*/ 713 w 172"/>
                  <a:gd name="T15" fmla="*/ 43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xmlns="" id="{35D9157E-F9C0-4491-B7B3-D8B17C619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1907 h 306"/>
                  <a:gd name="T2" fmla="*/ 25 w 311"/>
                  <a:gd name="T3" fmla="*/ 1912 h 306"/>
                  <a:gd name="T4" fmla="*/ 1304 w 311"/>
                  <a:gd name="T5" fmla="*/ 1728 h 306"/>
                  <a:gd name="T6" fmla="*/ 1679 w 311"/>
                  <a:gd name="T7" fmla="*/ 0 h 306"/>
                  <a:gd name="T8" fmla="*/ 1142 w 311"/>
                  <a:gd name="T9" fmla="*/ 1728 h 306"/>
                  <a:gd name="T10" fmla="*/ 0 w 311"/>
                  <a:gd name="T11" fmla="*/ 1907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xmlns="" id="{DD47462D-29ED-40B9-AF1E-2268EA5A0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525 w 84"/>
                  <a:gd name="T1" fmla="*/ 0 h 289"/>
                  <a:gd name="T2" fmla="*/ 225 w 84"/>
                  <a:gd name="T3" fmla="*/ 590 h 289"/>
                  <a:gd name="T4" fmla="*/ 488 w 84"/>
                  <a:gd name="T5" fmla="*/ 2057 h 289"/>
                  <a:gd name="T6" fmla="*/ 250 w 84"/>
                  <a:gd name="T7" fmla="*/ 824 h 289"/>
                  <a:gd name="T8" fmla="*/ 525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xmlns="" id="{2E6D9A6F-CE12-4A63-B634-B4B9FE3EA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041 w 167"/>
                  <a:gd name="T1" fmla="*/ 0 h 152"/>
                  <a:gd name="T2" fmla="*/ 0 w 167"/>
                  <a:gd name="T3" fmla="*/ 1079 h 152"/>
                  <a:gd name="T4" fmla="*/ 1041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xmlns="" id="{95CAF28E-5CB6-49B7-9EE0-EB160A957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233 h 187"/>
                  <a:gd name="T2" fmla="*/ 712 w 211"/>
                  <a:gd name="T3" fmla="*/ 1190 h 187"/>
                  <a:gd name="T4" fmla="*/ 1154 w 211"/>
                  <a:gd name="T5" fmla="*/ 632 h 187"/>
                  <a:gd name="T6" fmla="*/ 1279 w 211"/>
                  <a:gd name="T7" fmla="*/ 0 h 187"/>
                  <a:gd name="T8" fmla="*/ 974 w 211"/>
                  <a:gd name="T9" fmla="*/ 811 h 187"/>
                  <a:gd name="T10" fmla="*/ 387 w 211"/>
                  <a:gd name="T11" fmla="*/ 1246 h 187"/>
                  <a:gd name="T12" fmla="*/ 0 w 211"/>
                  <a:gd name="T13" fmla="*/ 123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xmlns="" id="{78934C70-59CB-40BC-AE48-7FF8D16CC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Oval 37">
                <a:extLst>
                  <a:ext uri="{FF2B5EF4-FFF2-40B4-BE49-F238E27FC236}">
                    <a16:creationId xmlns:a16="http://schemas.microsoft.com/office/drawing/2014/main" xmlns="" id="{46893297-CDEC-4258-9934-DF1CFF978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Oval 38">
                <a:extLst>
                  <a:ext uri="{FF2B5EF4-FFF2-40B4-BE49-F238E27FC236}">
                    <a16:creationId xmlns:a16="http://schemas.microsoft.com/office/drawing/2014/main" xmlns="" id="{BE0AD661-E36B-43C6-A055-0342AE9C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Oval 39">
                <a:extLst>
                  <a:ext uri="{FF2B5EF4-FFF2-40B4-BE49-F238E27FC236}">
                    <a16:creationId xmlns:a16="http://schemas.microsoft.com/office/drawing/2014/main" xmlns="" id="{229B1BAB-A591-432F-B6C3-5769BB039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xmlns="" id="{7C986962-BB3C-4CCF-BBE9-322323BED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3663" y="2639988"/>
              <a:ext cx="854754" cy="679882"/>
              <a:chOff x="2228" y="1373"/>
              <a:chExt cx="1208" cy="1194"/>
            </a:xfrm>
          </p:grpSpPr>
          <p:sp>
            <p:nvSpPr>
              <p:cNvPr id="136" name="Freeform 36">
                <a:extLst>
                  <a:ext uri="{FF2B5EF4-FFF2-40B4-BE49-F238E27FC236}">
                    <a16:creationId xmlns:a16="http://schemas.microsoft.com/office/drawing/2014/main" xmlns="" id="{75DAA7CC-1600-48B4-9A07-2F89D7331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85"/>
                <a:ext cx="1197" cy="1182"/>
              </a:xfrm>
              <a:custGeom>
                <a:avLst/>
                <a:gdLst>
                  <a:gd name="T0" fmla="*/ 692 w 479"/>
                  <a:gd name="T1" fmla="*/ 235 h 443"/>
                  <a:gd name="T2" fmla="*/ 137 w 479"/>
                  <a:gd name="T3" fmla="*/ 1046 h 443"/>
                  <a:gd name="T4" fmla="*/ 212 w 479"/>
                  <a:gd name="T5" fmla="*/ 2220 h 443"/>
                  <a:gd name="T6" fmla="*/ 1987 w 479"/>
                  <a:gd name="T7" fmla="*/ 2799 h 443"/>
                  <a:gd name="T8" fmla="*/ 2362 w 479"/>
                  <a:gd name="T9" fmla="*/ 504 h 443"/>
                  <a:gd name="T10" fmla="*/ 1587 w 479"/>
                  <a:gd name="T11" fmla="*/ 99 h 443"/>
                  <a:gd name="T12" fmla="*/ 692 w 479"/>
                  <a:gd name="T13" fmla="*/ 23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27">
                <a:extLst>
                  <a:ext uri="{FF2B5EF4-FFF2-40B4-BE49-F238E27FC236}">
                    <a16:creationId xmlns:a16="http://schemas.microsoft.com/office/drawing/2014/main" xmlns="" id="{5D52DCDA-3EDE-457D-957A-8BCBF02F2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688 w 478"/>
                  <a:gd name="T1" fmla="*/ 235 h 444"/>
                  <a:gd name="T2" fmla="*/ 133 w 478"/>
                  <a:gd name="T3" fmla="*/ 1053 h 444"/>
                  <a:gd name="T4" fmla="*/ 208 w 478"/>
                  <a:gd name="T5" fmla="*/ 2219 h 444"/>
                  <a:gd name="T6" fmla="*/ 1983 w 478"/>
                  <a:gd name="T7" fmla="*/ 2795 h 444"/>
                  <a:gd name="T8" fmla="*/ 2358 w 478"/>
                  <a:gd name="T9" fmla="*/ 512 h 444"/>
                  <a:gd name="T10" fmla="*/ 1583 w 478"/>
                  <a:gd name="T11" fmla="*/ 99 h 444"/>
                  <a:gd name="T12" fmla="*/ 688 w 478"/>
                  <a:gd name="T13" fmla="*/ 235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xmlns="" id="{16A0738D-BBCD-4C38-9FBC-ABCAC4E3E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71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9">
                <a:extLst>
                  <a:ext uri="{FF2B5EF4-FFF2-40B4-BE49-F238E27FC236}">
                    <a16:creationId xmlns:a16="http://schemas.microsoft.com/office/drawing/2014/main" xmlns="" id="{4282D530-6C90-498A-93B3-9DEBF963B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229 h 269"/>
                  <a:gd name="T2" fmla="*/ 667 w 339"/>
                  <a:gd name="T3" fmla="*/ 1818 h 269"/>
                  <a:gd name="T4" fmla="*/ 1462 w 339"/>
                  <a:gd name="T5" fmla="*/ 1655 h 269"/>
                  <a:gd name="T6" fmla="*/ 1662 w 339"/>
                  <a:gd name="T7" fmla="*/ 0 h 269"/>
                  <a:gd name="T8" fmla="*/ 1699 w 339"/>
                  <a:gd name="T9" fmla="*/ 733 h 269"/>
                  <a:gd name="T10" fmla="*/ 1492 w 339"/>
                  <a:gd name="T11" fmla="*/ 1024 h 269"/>
                  <a:gd name="T12" fmla="*/ 1287 w 339"/>
                  <a:gd name="T13" fmla="*/ 1327 h 269"/>
                  <a:gd name="T14" fmla="*/ 705 w 339"/>
                  <a:gd name="T15" fmla="*/ 1562 h 269"/>
                  <a:gd name="T16" fmla="*/ 292 w 339"/>
                  <a:gd name="T17" fmla="*/ 1391 h 269"/>
                  <a:gd name="T18" fmla="*/ 50 w 339"/>
                  <a:gd name="T19" fmla="*/ 1258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30">
                <a:extLst>
                  <a:ext uri="{FF2B5EF4-FFF2-40B4-BE49-F238E27FC236}">
                    <a16:creationId xmlns:a16="http://schemas.microsoft.com/office/drawing/2014/main" xmlns="" id="{DDA29945-759F-4068-9B10-13F2FD7F3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713 w 172"/>
                  <a:gd name="T1" fmla="*/ 29 h 160"/>
                  <a:gd name="T2" fmla="*/ 270 w 172"/>
                  <a:gd name="T3" fmla="*/ 333 h 160"/>
                  <a:gd name="T4" fmla="*/ 33 w 172"/>
                  <a:gd name="T5" fmla="*/ 1134 h 160"/>
                  <a:gd name="T6" fmla="*/ 388 w 172"/>
                  <a:gd name="T7" fmla="*/ 362 h 160"/>
                  <a:gd name="T8" fmla="*/ 550 w 172"/>
                  <a:gd name="T9" fmla="*/ 277 h 160"/>
                  <a:gd name="T10" fmla="*/ 650 w 172"/>
                  <a:gd name="T11" fmla="*/ 136 h 160"/>
                  <a:gd name="T12" fmla="*/ 1075 w 172"/>
                  <a:gd name="T13" fmla="*/ 29 h 160"/>
                  <a:gd name="T14" fmla="*/ 713 w 172"/>
                  <a:gd name="T15" fmla="*/ 43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31">
                <a:extLst>
                  <a:ext uri="{FF2B5EF4-FFF2-40B4-BE49-F238E27FC236}">
                    <a16:creationId xmlns:a16="http://schemas.microsoft.com/office/drawing/2014/main" xmlns="" id="{65E69A7D-CC0D-4233-B5BD-CEEBF1FF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1907 h 306"/>
                  <a:gd name="T2" fmla="*/ 25 w 311"/>
                  <a:gd name="T3" fmla="*/ 1912 h 306"/>
                  <a:gd name="T4" fmla="*/ 1304 w 311"/>
                  <a:gd name="T5" fmla="*/ 1728 h 306"/>
                  <a:gd name="T6" fmla="*/ 1679 w 311"/>
                  <a:gd name="T7" fmla="*/ 0 h 306"/>
                  <a:gd name="T8" fmla="*/ 1142 w 311"/>
                  <a:gd name="T9" fmla="*/ 1728 h 306"/>
                  <a:gd name="T10" fmla="*/ 0 w 311"/>
                  <a:gd name="T11" fmla="*/ 1907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32">
                <a:extLst>
                  <a:ext uri="{FF2B5EF4-FFF2-40B4-BE49-F238E27FC236}">
                    <a16:creationId xmlns:a16="http://schemas.microsoft.com/office/drawing/2014/main" xmlns="" id="{852196C7-80AE-404A-8215-E01FEE6BF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525 w 84"/>
                  <a:gd name="T1" fmla="*/ 0 h 289"/>
                  <a:gd name="T2" fmla="*/ 225 w 84"/>
                  <a:gd name="T3" fmla="*/ 590 h 289"/>
                  <a:gd name="T4" fmla="*/ 488 w 84"/>
                  <a:gd name="T5" fmla="*/ 2057 h 289"/>
                  <a:gd name="T6" fmla="*/ 250 w 84"/>
                  <a:gd name="T7" fmla="*/ 824 h 289"/>
                  <a:gd name="T8" fmla="*/ 525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33">
                <a:extLst>
                  <a:ext uri="{FF2B5EF4-FFF2-40B4-BE49-F238E27FC236}">
                    <a16:creationId xmlns:a16="http://schemas.microsoft.com/office/drawing/2014/main" xmlns="" id="{CC057858-F224-46EE-A587-596373D2B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041 w 167"/>
                  <a:gd name="T1" fmla="*/ 0 h 152"/>
                  <a:gd name="T2" fmla="*/ 0 w 167"/>
                  <a:gd name="T3" fmla="*/ 1079 h 152"/>
                  <a:gd name="T4" fmla="*/ 1041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34">
                <a:extLst>
                  <a:ext uri="{FF2B5EF4-FFF2-40B4-BE49-F238E27FC236}">
                    <a16:creationId xmlns:a16="http://schemas.microsoft.com/office/drawing/2014/main" xmlns="" id="{A94B87F8-5EC3-4255-8715-C97DA6C5E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233 h 187"/>
                  <a:gd name="T2" fmla="*/ 712 w 211"/>
                  <a:gd name="T3" fmla="*/ 1190 h 187"/>
                  <a:gd name="T4" fmla="*/ 1154 w 211"/>
                  <a:gd name="T5" fmla="*/ 632 h 187"/>
                  <a:gd name="T6" fmla="*/ 1279 w 211"/>
                  <a:gd name="T7" fmla="*/ 0 h 187"/>
                  <a:gd name="T8" fmla="*/ 974 w 211"/>
                  <a:gd name="T9" fmla="*/ 811 h 187"/>
                  <a:gd name="T10" fmla="*/ 387 w 211"/>
                  <a:gd name="T11" fmla="*/ 1246 h 187"/>
                  <a:gd name="T12" fmla="*/ 0 w 211"/>
                  <a:gd name="T13" fmla="*/ 123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35">
                <a:extLst>
                  <a:ext uri="{FF2B5EF4-FFF2-40B4-BE49-F238E27FC236}">
                    <a16:creationId xmlns:a16="http://schemas.microsoft.com/office/drawing/2014/main" xmlns="" id="{BEA9159E-B9A7-4644-9410-26B396888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Oval 37">
                <a:extLst>
                  <a:ext uri="{FF2B5EF4-FFF2-40B4-BE49-F238E27FC236}">
                    <a16:creationId xmlns:a16="http://schemas.microsoft.com/office/drawing/2014/main" xmlns="" id="{8FE724C6-81C9-49C8-A63C-89CB93169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Oval 38">
                <a:extLst>
                  <a:ext uri="{FF2B5EF4-FFF2-40B4-BE49-F238E27FC236}">
                    <a16:creationId xmlns:a16="http://schemas.microsoft.com/office/drawing/2014/main" xmlns="" id="{B2D73301-BBBA-4E62-BE68-8B35A7B8E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Oval 39">
                <a:extLst>
                  <a:ext uri="{FF2B5EF4-FFF2-40B4-BE49-F238E27FC236}">
                    <a16:creationId xmlns:a16="http://schemas.microsoft.com/office/drawing/2014/main" xmlns="" id="{1C508685-1B50-4E93-A131-996894BBD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xmlns="" id="{7FAFBF57-9A70-4662-9B94-6CEB7E562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5975" y="2639988"/>
              <a:ext cx="854754" cy="679882"/>
              <a:chOff x="2228" y="1373"/>
              <a:chExt cx="1208" cy="1194"/>
            </a:xfrm>
          </p:grpSpPr>
          <p:sp>
            <p:nvSpPr>
              <p:cNvPr id="123" name="Freeform 36">
                <a:extLst>
                  <a:ext uri="{FF2B5EF4-FFF2-40B4-BE49-F238E27FC236}">
                    <a16:creationId xmlns:a16="http://schemas.microsoft.com/office/drawing/2014/main" xmlns="" id="{ED6EB7F3-E500-4EC2-8EC9-E0EEFF01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85"/>
                <a:ext cx="1197" cy="1182"/>
              </a:xfrm>
              <a:custGeom>
                <a:avLst/>
                <a:gdLst>
                  <a:gd name="T0" fmla="*/ 692 w 479"/>
                  <a:gd name="T1" fmla="*/ 235 h 443"/>
                  <a:gd name="T2" fmla="*/ 137 w 479"/>
                  <a:gd name="T3" fmla="*/ 1046 h 443"/>
                  <a:gd name="T4" fmla="*/ 212 w 479"/>
                  <a:gd name="T5" fmla="*/ 2220 h 443"/>
                  <a:gd name="T6" fmla="*/ 1987 w 479"/>
                  <a:gd name="T7" fmla="*/ 2799 h 443"/>
                  <a:gd name="T8" fmla="*/ 2362 w 479"/>
                  <a:gd name="T9" fmla="*/ 504 h 443"/>
                  <a:gd name="T10" fmla="*/ 1587 w 479"/>
                  <a:gd name="T11" fmla="*/ 99 h 443"/>
                  <a:gd name="T12" fmla="*/ 692 w 479"/>
                  <a:gd name="T13" fmla="*/ 23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xmlns="" id="{C40714F1-C9F4-480C-A570-C187992E9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688 w 478"/>
                  <a:gd name="T1" fmla="*/ 235 h 444"/>
                  <a:gd name="T2" fmla="*/ 133 w 478"/>
                  <a:gd name="T3" fmla="*/ 1053 h 444"/>
                  <a:gd name="T4" fmla="*/ 208 w 478"/>
                  <a:gd name="T5" fmla="*/ 2219 h 444"/>
                  <a:gd name="T6" fmla="*/ 1983 w 478"/>
                  <a:gd name="T7" fmla="*/ 2795 h 444"/>
                  <a:gd name="T8" fmla="*/ 2358 w 478"/>
                  <a:gd name="T9" fmla="*/ 512 h 444"/>
                  <a:gd name="T10" fmla="*/ 1583 w 478"/>
                  <a:gd name="T11" fmla="*/ 99 h 444"/>
                  <a:gd name="T12" fmla="*/ 688 w 478"/>
                  <a:gd name="T13" fmla="*/ 235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xmlns="" id="{88AEF9A9-5595-4176-A586-ED20939C7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71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xmlns="" id="{ABD8B00D-71FB-4805-9666-081EDC4A8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229 h 269"/>
                  <a:gd name="T2" fmla="*/ 667 w 339"/>
                  <a:gd name="T3" fmla="*/ 1818 h 269"/>
                  <a:gd name="T4" fmla="*/ 1462 w 339"/>
                  <a:gd name="T5" fmla="*/ 1655 h 269"/>
                  <a:gd name="T6" fmla="*/ 1662 w 339"/>
                  <a:gd name="T7" fmla="*/ 0 h 269"/>
                  <a:gd name="T8" fmla="*/ 1699 w 339"/>
                  <a:gd name="T9" fmla="*/ 733 h 269"/>
                  <a:gd name="T10" fmla="*/ 1492 w 339"/>
                  <a:gd name="T11" fmla="*/ 1024 h 269"/>
                  <a:gd name="T12" fmla="*/ 1287 w 339"/>
                  <a:gd name="T13" fmla="*/ 1327 h 269"/>
                  <a:gd name="T14" fmla="*/ 705 w 339"/>
                  <a:gd name="T15" fmla="*/ 1562 h 269"/>
                  <a:gd name="T16" fmla="*/ 292 w 339"/>
                  <a:gd name="T17" fmla="*/ 1391 h 269"/>
                  <a:gd name="T18" fmla="*/ 50 w 339"/>
                  <a:gd name="T19" fmla="*/ 1258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xmlns="" id="{C4A016B0-C72F-4619-B5D0-2C46AFD6A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713 w 172"/>
                  <a:gd name="T1" fmla="*/ 29 h 160"/>
                  <a:gd name="T2" fmla="*/ 270 w 172"/>
                  <a:gd name="T3" fmla="*/ 333 h 160"/>
                  <a:gd name="T4" fmla="*/ 33 w 172"/>
                  <a:gd name="T5" fmla="*/ 1134 h 160"/>
                  <a:gd name="T6" fmla="*/ 388 w 172"/>
                  <a:gd name="T7" fmla="*/ 362 h 160"/>
                  <a:gd name="T8" fmla="*/ 550 w 172"/>
                  <a:gd name="T9" fmla="*/ 277 h 160"/>
                  <a:gd name="T10" fmla="*/ 650 w 172"/>
                  <a:gd name="T11" fmla="*/ 136 h 160"/>
                  <a:gd name="T12" fmla="*/ 1075 w 172"/>
                  <a:gd name="T13" fmla="*/ 29 h 160"/>
                  <a:gd name="T14" fmla="*/ 713 w 172"/>
                  <a:gd name="T15" fmla="*/ 43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xmlns="" id="{7771AB36-1D63-4B9B-B409-643EF078A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1907 h 306"/>
                  <a:gd name="T2" fmla="*/ 25 w 311"/>
                  <a:gd name="T3" fmla="*/ 1912 h 306"/>
                  <a:gd name="T4" fmla="*/ 1304 w 311"/>
                  <a:gd name="T5" fmla="*/ 1728 h 306"/>
                  <a:gd name="T6" fmla="*/ 1679 w 311"/>
                  <a:gd name="T7" fmla="*/ 0 h 306"/>
                  <a:gd name="T8" fmla="*/ 1142 w 311"/>
                  <a:gd name="T9" fmla="*/ 1728 h 306"/>
                  <a:gd name="T10" fmla="*/ 0 w 311"/>
                  <a:gd name="T11" fmla="*/ 1907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xmlns="" id="{F38B8057-DFEF-4777-A7CA-DF038461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525 w 84"/>
                  <a:gd name="T1" fmla="*/ 0 h 289"/>
                  <a:gd name="T2" fmla="*/ 225 w 84"/>
                  <a:gd name="T3" fmla="*/ 590 h 289"/>
                  <a:gd name="T4" fmla="*/ 488 w 84"/>
                  <a:gd name="T5" fmla="*/ 2057 h 289"/>
                  <a:gd name="T6" fmla="*/ 250 w 84"/>
                  <a:gd name="T7" fmla="*/ 824 h 289"/>
                  <a:gd name="T8" fmla="*/ 525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xmlns="" id="{C182FC95-61CA-4922-B9FC-DAB776F45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041 w 167"/>
                  <a:gd name="T1" fmla="*/ 0 h 152"/>
                  <a:gd name="T2" fmla="*/ 0 w 167"/>
                  <a:gd name="T3" fmla="*/ 1079 h 152"/>
                  <a:gd name="T4" fmla="*/ 1041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xmlns="" id="{AFD78EB8-8A5E-4600-B4B3-130F3DB8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233 h 187"/>
                  <a:gd name="T2" fmla="*/ 712 w 211"/>
                  <a:gd name="T3" fmla="*/ 1190 h 187"/>
                  <a:gd name="T4" fmla="*/ 1154 w 211"/>
                  <a:gd name="T5" fmla="*/ 632 h 187"/>
                  <a:gd name="T6" fmla="*/ 1279 w 211"/>
                  <a:gd name="T7" fmla="*/ 0 h 187"/>
                  <a:gd name="T8" fmla="*/ 974 w 211"/>
                  <a:gd name="T9" fmla="*/ 811 h 187"/>
                  <a:gd name="T10" fmla="*/ 387 w 211"/>
                  <a:gd name="T11" fmla="*/ 1246 h 187"/>
                  <a:gd name="T12" fmla="*/ 0 w 211"/>
                  <a:gd name="T13" fmla="*/ 123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xmlns="" id="{D3846BBB-8FCC-49DE-8968-EA974A31F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37">
                <a:extLst>
                  <a:ext uri="{FF2B5EF4-FFF2-40B4-BE49-F238E27FC236}">
                    <a16:creationId xmlns:a16="http://schemas.microsoft.com/office/drawing/2014/main" xmlns="" id="{6DF897DE-8B50-4CDD-9418-D884DBF05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38">
                <a:extLst>
                  <a:ext uri="{FF2B5EF4-FFF2-40B4-BE49-F238E27FC236}">
                    <a16:creationId xmlns:a16="http://schemas.microsoft.com/office/drawing/2014/main" xmlns="" id="{CA182703-0F0E-4F46-B257-1E644ECF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39">
                <a:extLst>
                  <a:ext uri="{FF2B5EF4-FFF2-40B4-BE49-F238E27FC236}">
                    <a16:creationId xmlns:a16="http://schemas.microsoft.com/office/drawing/2014/main" xmlns="" id="{6568458F-88CC-46F0-BE9B-8FD15B1DD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40">
              <a:extLst>
                <a:ext uri="{FF2B5EF4-FFF2-40B4-BE49-F238E27FC236}">
                  <a16:creationId xmlns:a16="http://schemas.microsoft.com/office/drawing/2014/main" xmlns="" id="{BD6648A1-3BD4-4376-8FB6-25E0B347E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2049" y="3328687"/>
              <a:ext cx="854754" cy="679882"/>
              <a:chOff x="2228" y="1373"/>
              <a:chExt cx="1208" cy="1194"/>
            </a:xfrm>
          </p:grpSpPr>
          <p:sp>
            <p:nvSpPr>
              <p:cNvPr id="110" name="Freeform 36">
                <a:extLst>
                  <a:ext uri="{FF2B5EF4-FFF2-40B4-BE49-F238E27FC236}">
                    <a16:creationId xmlns:a16="http://schemas.microsoft.com/office/drawing/2014/main" xmlns="" id="{1232D971-33AC-414B-9667-05B5A995D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85"/>
                <a:ext cx="1197" cy="1182"/>
              </a:xfrm>
              <a:custGeom>
                <a:avLst/>
                <a:gdLst>
                  <a:gd name="T0" fmla="*/ 692 w 479"/>
                  <a:gd name="T1" fmla="*/ 235 h 443"/>
                  <a:gd name="T2" fmla="*/ 137 w 479"/>
                  <a:gd name="T3" fmla="*/ 1046 h 443"/>
                  <a:gd name="T4" fmla="*/ 212 w 479"/>
                  <a:gd name="T5" fmla="*/ 2220 h 443"/>
                  <a:gd name="T6" fmla="*/ 1987 w 479"/>
                  <a:gd name="T7" fmla="*/ 2799 h 443"/>
                  <a:gd name="T8" fmla="*/ 2362 w 479"/>
                  <a:gd name="T9" fmla="*/ 504 h 443"/>
                  <a:gd name="T10" fmla="*/ 1587 w 479"/>
                  <a:gd name="T11" fmla="*/ 99 h 443"/>
                  <a:gd name="T12" fmla="*/ 692 w 479"/>
                  <a:gd name="T13" fmla="*/ 23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7">
                <a:extLst>
                  <a:ext uri="{FF2B5EF4-FFF2-40B4-BE49-F238E27FC236}">
                    <a16:creationId xmlns:a16="http://schemas.microsoft.com/office/drawing/2014/main" xmlns="" id="{9E9177C2-BDC5-4037-B390-BD4C156BB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688 w 478"/>
                  <a:gd name="T1" fmla="*/ 235 h 444"/>
                  <a:gd name="T2" fmla="*/ 133 w 478"/>
                  <a:gd name="T3" fmla="*/ 1053 h 444"/>
                  <a:gd name="T4" fmla="*/ 208 w 478"/>
                  <a:gd name="T5" fmla="*/ 2219 h 444"/>
                  <a:gd name="T6" fmla="*/ 1983 w 478"/>
                  <a:gd name="T7" fmla="*/ 2795 h 444"/>
                  <a:gd name="T8" fmla="*/ 2358 w 478"/>
                  <a:gd name="T9" fmla="*/ 512 h 444"/>
                  <a:gd name="T10" fmla="*/ 1583 w 478"/>
                  <a:gd name="T11" fmla="*/ 99 h 444"/>
                  <a:gd name="T12" fmla="*/ 688 w 478"/>
                  <a:gd name="T13" fmla="*/ 235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8">
                <a:extLst>
                  <a:ext uri="{FF2B5EF4-FFF2-40B4-BE49-F238E27FC236}">
                    <a16:creationId xmlns:a16="http://schemas.microsoft.com/office/drawing/2014/main" xmlns="" id="{7A74F23B-1603-4298-B374-A9501616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71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9">
                <a:extLst>
                  <a:ext uri="{FF2B5EF4-FFF2-40B4-BE49-F238E27FC236}">
                    <a16:creationId xmlns:a16="http://schemas.microsoft.com/office/drawing/2014/main" xmlns="" id="{F904489F-48E5-491F-B791-426A75D0C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229 h 269"/>
                  <a:gd name="T2" fmla="*/ 667 w 339"/>
                  <a:gd name="T3" fmla="*/ 1818 h 269"/>
                  <a:gd name="T4" fmla="*/ 1462 w 339"/>
                  <a:gd name="T5" fmla="*/ 1655 h 269"/>
                  <a:gd name="T6" fmla="*/ 1662 w 339"/>
                  <a:gd name="T7" fmla="*/ 0 h 269"/>
                  <a:gd name="T8" fmla="*/ 1699 w 339"/>
                  <a:gd name="T9" fmla="*/ 733 h 269"/>
                  <a:gd name="T10" fmla="*/ 1492 w 339"/>
                  <a:gd name="T11" fmla="*/ 1024 h 269"/>
                  <a:gd name="T12" fmla="*/ 1287 w 339"/>
                  <a:gd name="T13" fmla="*/ 1327 h 269"/>
                  <a:gd name="T14" fmla="*/ 705 w 339"/>
                  <a:gd name="T15" fmla="*/ 1562 h 269"/>
                  <a:gd name="T16" fmla="*/ 292 w 339"/>
                  <a:gd name="T17" fmla="*/ 1391 h 269"/>
                  <a:gd name="T18" fmla="*/ 50 w 339"/>
                  <a:gd name="T19" fmla="*/ 1258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30">
                <a:extLst>
                  <a:ext uri="{FF2B5EF4-FFF2-40B4-BE49-F238E27FC236}">
                    <a16:creationId xmlns:a16="http://schemas.microsoft.com/office/drawing/2014/main" xmlns="" id="{9FEDCE30-F67C-4D63-BB5E-8075E90CB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713 w 172"/>
                  <a:gd name="T1" fmla="*/ 29 h 160"/>
                  <a:gd name="T2" fmla="*/ 270 w 172"/>
                  <a:gd name="T3" fmla="*/ 333 h 160"/>
                  <a:gd name="T4" fmla="*/ 33 w 172"/>
                  <a:gd name="T5" fmla="*/ 1134 h 160"/>
                  <a:gd name="T6" fmla="*/ 388 w 172"/>
                  <a:gd name="T7" fmla="*/ 362 h 160"/>
                  <a:gd name="T8" fmla="*/ 550 w 172"/>
                  <a:gd name="T9" fmla="*/ 277 h 160"/>
                  <a:gd name="T10" fmla="*/ 650 w 172"/>
                  <a:gd name="T11" fmla="*/ 136 h 160"/>
                  <a:gd name="T12" fmla="*/ 1075 w 172"/>
                  <a:gd name="T13" fmla="*/ 29 h 160"/>
                  <a:gd name="T14" fmla="*/ 713 w 172"/>
                  <a:gd name="T15" fmla="*/ 43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31">
                <a:extLst>
                  <a:ext uri="{FF2B5EF4-FFF2-40B4-BE49-F238E27FC236}">
                    <a16:creationId xmlns:a16="http://schemas.microsoft.com/office/drawing/2014/main" xmlns="" id="{B1CFA9A3-7566-4B27-8A71-CD99167E5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1907 h 306"/>
                  <a:gd name="T2" fmla="*/ 25 w 311"/>
                  <a:gd name="T3" fmla="*/ 1912 h 306"/>
                  <a:gd name="T4" fmla="*/ 1304 w 311"/>
                  <a:gd name="T5" fmla="*/ 1728 h 306"/>
                  <a:gd name="T6" fmla="*/ 1679 w 311"/>
                  <a:gd name="T7" fmla="*/ 0 h 306"/>
                  <a:gd name="T8" fmla="*/ 1142 w 311"/>
                  <a:gd name="T9" fmla="*/ 1728 h 306"/>
                  <a:gd name="T10" fmla="*/ 0 w 311"/>
                  <a:gd name="T11" fmla="*/ 1907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32">
                <a:extLst>
                  <a:ext uri="{FF2B5EF4-FFF2-40B4-BE49-F238E27FC236}">
                    <a16:creationId xmlns:a16="http://schemas.microsoft.com/office/drawing/2014/main" xmlns="" id="{1F0669A0-CC56-460D-92AD-765FBDC55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525 w 84"/>
                  <a:gd name="T1" fmla="*/ 0 h 289"/>
                  <a:gd name="T2" fmla="*/ 225 w 84"/>
                  <a:gd name="T3" fmla="*/ 590 h 289"/>
                  <a:gd name="T4" fmla="*/ 488 w 84"/>
                  <a:gd name="T5" fmla="*/ 2057 h 289"/>
                  <a:gd name="T6" fmla="*/ 250 w 84"/>
                  <a:gd name="T7" fmla="*/ 824 h 289"/>
                  <a:gd name="T8" fmla="*/ 525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33">
                <a:extLst>
                  <a:ext uri="{FF2B5EF4-FFF2-40B4-BE49-F238E27FC236}">
                    <a16:creationId xmlns:a16="http://schemas.microsoft.com/office/drawing/2014/main" xmlns="" id="{27B14832-7542-47D8-90E8-515DC4E44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041 w 167"/>
                  <a:gd name="T1" fmla="*/ 0 h 152"/>
                  <a:gd name="T2" fmla="*/ 0 w 167"/>
                  <a:gd name="T3" fmla="*/ 1079 h 152"/>
                  <a:gd name="T4" fmla="*/ 1041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34">
                <a:extLst>
                  <a:ext uri="{FF2B5EF4-FFF2-40B4-BE49-F238E27FC236}">
                    <a16:creationId xmlns:a16="http://schemas.microsoft.com/office/drawing/2014/main" xmlns="" id="{28C640A0-B448-4272-B077-DC2589DC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233 h 187"/>
                  <a:gd name="T2" fmla="*/ 712 w 211"/>
                  <a:gd name="T3" fmla="*/ 1190 h 187"/>
                  <a:gd name="T4" fmla="*/ 1154 w 211"/>
                  <a:gd name="T5" fmla="*/ 632 h 187"/>
                  <a:gd name="T6" fmla="*/ 1279 w 211"/>
                  <a:gd name="T7" fmla="*/ 0 h 187"/>
                  <a:gd name="T8" fmla="*/ 974 w 211"/>
                  <a:gd name="T9" fmla="*/ 811 h 187"/>
                  <a:gd name="T10" fmla="*/ 387 w 211"/>
                  <a:gd name="T11" fmla="*/ 1246 h 187"/>
                  <a:gd name="T12" fmla="*/ 0 w 211"/>
                  <a:gd name="T13" fmla="*/ 123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35">
                <a:extLst>
                  <a:ext uri="{FF2B5EF4-FFF2-40B4-BE49-F238E27FC236}">
                    <a16:creationId xmlns:a16="http://schemas.microsoft.com/office/drawing/2014/main" xmlns="" id="{96883E64-DCBF-46F0-9C74-F28AAD520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37">
                <a:extLst>
                  <a:ext uri="{FF2B5EF4-FFF2-40B4-BE49-F238E27FC236}">
                    <a16:creationId xmlns:a16="http://schemas.microsoft.com/office/drawing/2014/main" xmlns="" id="{7C97A90F-086E-4C68-9585-7E08051A5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38">
                <a:extLst>
                  <a:ext uri="{FF2B5EF4-FFF2-40B4-BE49-F238E27FC236}">
                    <a16:creationId xmlns:a16="http://schemas.microsoft.com/office/drawing/2014/main" xmlns="" id="{DFA8F954-681A-45A2-9967-5DA40EFFE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Oval 39">
                <a:extLst>
                  <a:ext uri="{FF2B5EF4-FFF2-40B4-BE49-F238E27FC236}">
                    <a16:creationId xmlns:a16="http://schemas.microsoft.com/office/drawing/2014/main" xmlns="" id="{52140FD7-2660-4249-9648-393930BCE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40">
              <a:extLst>
                <a:ext uri="{FF2B5EF4-FFF2-40B4-BE49-F238E27FC236}">
                  <a16:creationId xmlns:a16="http://schemas.microsoft.com/office/drawing/2014/main" xmlns="" id="{1D18747C-4BEB-424F-AA4E-338C7E418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0710" y="3319897"/>
              <a:ext cx="854754" cy="679882"/>
              <a:chOff x="2228" y="1373"/>
              <a:chExt cx="1208" cy="1194"/>
            </a:xfrm>
          </p:grpSpPr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xmlns="" id="{012734D6-AA5C-410B-B40E-F7EC5E9A0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85"/>
                <a:ext cx="1197" cy="1182"/>
              </a:xfrm>
              <a:custGeom>
                <a:avLst/>
                <a:gdLst>
                  <a:gd name="T0" fmla="*/ 692 w 479"/>
                  <a:gd name="T1" fmla="*/ 235 h 443"/>
                  <a:gd name="T2" fmla="*/ 137 w 479"/>
                  <a:gd name="T3" fmla="*/ 1046 h 443"/>
                  <a:gd name="T4" fmla="*/ 212 w 479"/>
                  <a:gd name="T5" fmla="*/ 2220 h 443"/>
                  <a:gd name="T6" fmla="*/ 1987 w 479"/>
                  <a:gd name="T7" fmla="*/ 2799 h 443"/>
                  <a:gd name="T8" fmla="*/ 2362 w 479"/>
                  <a:gd name="T9" fmla="*/ 504 h 443"/>
                  <a:gd name="T10" fmla="*/ 1587 w 479"/>
                  <a:gd name="T11" fmla="*/ 99 h 443"/>
                  <a:gd name="T12" fmla="*/ 692 w 479"/>
                  <a:gd name="T13" fmla="*/ 23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7">
                <a:extLst>
                  <a:ext uri="{FF2B5EF4-FFF2-40B4-BE49-F238E27FC236}">
                    <a16:creationId xmlns:a16="http://schemas.microsoft.com/office/drawing/2014/main" xmlns="" id="{5AE58050-33C0-42BC-B142-87994639F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688 w 478"/>
                  <a:gd name="T1" fmla="*/ 235 h 444"/>
                  <a:gd name="T2" fmla="*/ 133 w 478"/>
                  <a:gd name="T3" fmla="*/ 1053 h 444"/>
                  <a:gd name="T4" fmla="*/ 208 w 478"/>
                  <a:gd name="T5" fmla="*/ 2219 h 444"/>
                  <a:gd name="T6" fmla="*/ 1983 w 478"/>
                  <a:gd name="T7" fmla="*/ 2795 h 444"/>
                  <a:gd name="T8" fmla="*/ 2358 w 478"/>
                  <a:gd name="T9" fmla="*/ 512 h 444"/>
                  <a:gd name="T10" fmla="*/ 1583 w 478"/>
                  <a:gd name="T11" fmla="*/ 99 h 444"/>
                  <a:gd name="T12" fmla="*/ 688 w 478"/>
                  <a:gd name="T13" fmla="*/ 235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8">
                <a:extLst>
                  <a:ext uri="{FF2B5EF4-FFF2-40B4-BE49-F238E27FC236}">
                    <a16:creationId xmlns:a16="http://schemas.microsoft.com/office/drawing/2014/main" xmlns="" id="{4963CBEB-E61A-456C-B648-234D6C081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71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29">
                <a:extLst>
                  <a:ext uri="{FF2B5EF4-FFF2-40B4-BE49-F238E27FC236}">
                    <a16:creationId xmlns:a16="http://schemas.microsoft.com/office/drawing/2014/main" xmlns="" id="{522D6339-3BA8-4DEA-8D3C-B97B996DD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229 h 269"/>
                  <a:gd name="T2" fmla="*/ 667 w 339"/>
                  <a:gd name="T3" fmla="*/ 1818 h 269"/>
                  <a:gd name="T4" fmla="*/ 1462 w 339"/>
                  <a:gd name="T5" fmla="*/ 1655 h 269"/>
                  <a:gd name="T6" fmla="*/ 1662 w 339"/>
                  <a:gd name="T7" fmla="*/ 0 h 269"/>
                  <a:gd name="T8" fmla="*/ 1699 w 339"/>
                  <a:gd name="T9" fmla="*/ 733 h 269"/>
                  <a:gd name="T10" fmla="*/ 1492 w 339"/>
                  <a:gd name="T11" fmla="*/ 1024 h 269"/>
                  <a:gd name="T12" fmla="*/ 1287 w 339"/>
                  <a:gd name="T13" fmla="*/ 1327 h 269"/>
                  <a:gd name="T14" fmla="*/ 705 w 339"/>
                  <a:gd name="T15" fmla="*/ 1562 h 269"/>
                  <a:gd name="T16" fmla="*/ 292 w 339"/>
                  <a:gd name="T17" fmla="*/ 1391 h 269"/>
                  <a:gd name="T18" fmla="*/ 50 w 339"/>
                  <a:gd name="T19" fmla="*/ 1258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0">
                <a:extLst>
                  <a:ext uri="{FF2B5EF4-FFF2-40B4-BE49-F238E27FC236}">
                    <a16:creationId xmlns:a16="http://schemas.microsoft.com/office/drawing/2014/main" xmlns="" id="{890B42CF-2106-43D7-A530-86FE79270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713 w 172"/>
                  <a:gd name="T1" fmla="*/ 29 h 160"/>
                  <a:gd name="T2" fmla="*/ 270 w 172"/>
                  <a:gd name="T3" fmla="*/ 333 h 160"/>
                  <a:gd name="T4" fmla="*/ 33 w 172"/>
                  <a:gd name="T5" fmla="*/ 1134 h 160"/>
                  <a:gd name="T6" fmla="*/ 388 w 172"/>
                  <a:gd name="T7" fmla="*/ 362 h 160"/>
                  <a:gd name="T8" fmla="*/ 550 w 172"/>
                  <a:gd name="T9" fmla="*/ 277 h 160"/>
                  <a:gd name="T10" fmla="*/ 650 w 172"/>
                  <a:gd name="T11" fmla="*/ 136 h 160"/>
                  <a:gd name="T12" fmla="*/ 1075 w 172"/>
                  <a:gd name="T13" fmla="*/ 29 h 160"/>
                  <a:gd name="T14" fmla="*/ 713 w 172"/>
                  <a:gd name="T15" fmla="*/ 43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31">
                <a:extLst>
                  <a:ext uri="{FF2B5EF4-FFF2-40B4-BE49-F238E27FC236}">
                    <a16:creationId xmlns:a16="http://schemas.microsoft.com/office/drawing/2014/main" xmlns="" id="{9CDE0C33-CE29-4494-95A8-153A7EBC1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1907 h 306"/>
                  <a:gd name="T2" fmla="*/ 25 w 311"/>
                  <a:gd name="T3" fmla="*/ 1912 h 306"/>
                  <a:gd name="T4" fmla="*/ 1304 w 311"/>
                  <a:gd name="T5" fmla="*/ 1728 h 306"/>
                  <a:gd name="T6" fmla="*/ 1679 w 311"/>
                  <a:gd name="T7" fmla="*/ 0 h 306"/>
                  <a:gd name="T8" fmla="*/ 1142 w 311"/>
                  <a:gd name="T9" fmla="*/ 1728 h 306"/>
                  <a:gd name="T10" fmla="*/ 0 w 311"/>
                  <a:gd name="T11" fmla="*/ 1907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32">
                <a:extLst>
                  <a:ext uri="{FF2B5EF4-FFF2-40B4-BE49-F238E27FC236}">
                    <a16:creationId xmlns:a16="http://schemas.microsoft.com/office/drawing/2014/main" xmlns="" id="{62DAE207-C772-4FF7-B460-C1ED8C68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525 w 84"/>
                  <a:gd name="T1" fmla="*/ 0 h 289"/>
                  <a:gd name="T2" fmla="*/ 225 w 84"/>
                  <a:gd name="T3" fmla="*/ 590 h 289"/>
                  <a:gd name="T4" fmla="*/ 488 w 84"/>
                  <a:gd name="T5" fmla="*/ 2057 h 289"/>
                  <a:gd name="T6" fmla="*/ 250 w 84"/>
                  <a:gd name="T7" fmla="*/ 824 h 289"/>
                  <a:gd name="T8" fmla="*/ 525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33">
                <a:extLst>
                  <a:ext uri="{FF2B5EF4-FFF2-40B4-BE49-F238E27FC236}">
                    <a16:creationId xmlns:a16="http://schemas.microsoft.com/office/drawing/2014/main" xmlns="" id="{3111CDCA-6908-405F-A5E9-056171FA5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041 w 167"/>
                  <a:gd name="T1" fmla="*/ 0 h 152"/>
                  <a:gd name="T2" fmla="*/ 0 w 167"/>
                  <a:gd name="T3" fmla="*/ 1079 h 152"/>
                  <a:gd name="T4" fmla="*/ 1041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34">
                <a:extLst>
                  <a:ext uri="{FF2B5EF4-FFF2-40B4-BE49-F238E27FC236}">
                    <a16:creationId xmlns:a16="http://schemas.microsoft.com/office/drawing/2014/main" xmlns="" id="{0F6599B6-A091-40AA-8035-3C5A52774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233 h 187"/>
                  <a:gd name="T2" fmla="*/ 712 w 211"/>
                  <a:gd name="T3" fmla="*/ 1190 h 187"/>
                  <a:gd name="T4" fmla="*/ 1154 w 211"/>
                  <a:gd name="T5" fmla="*/ 632 h 187"/>
                  <a:gd name="T6" fmla="*/ 1279 w 211"/>
                  <a:gd name="T7" fmla="*/ 0 h 187"/>
                  <a:gd name="T8" fmla="*/ 974 w 211"/>
                  <a:gd name="T9" fmla="*/ 811 h 187"/>
                  <a:gd name="T10" fmla="*/ 387 w 211"/>
                  <a:gd name="T11" fmla="*/ 1246 h 187"/>
                  <a:gd name="T12" fmla="*/ 0 w 211"/>
                  <a:gd name="T13" fmla="*/ 123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35">
                <a:extLst>
                  <a:ext uri="{FF2B5EF4-FFF2-40B4-BE49-F238E27FC236}">
                    <a16:creationId xmlns:a16="http://schemas.microsoft.com/office/drawing/2014/main" xmlns="" id="{3960FD56-0E6B-4F5D-BBD5-2AA5F0EAD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Oval 37">
                <a:extLst>
                  <a:ext uri="{FF2B5EF4-FFF2-40B4-BE49-F238E27FC236}">
                    <a16:creationId xmlns:a16="http://schemas.microsoft.com/office/drawing/2014/main" xmlns="" id="{D6F61DAA-62E3-460C-B931-890574639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38">
                <a:extLst>
                  <a:ext uri="{FF2B5EF4-FFF2-40B4-BE49-F238E27FC236}">
                    <a16:creationId xmlns:a16="http://schemas.microsoft.com/office/drawing/2014/main" xmlns="" id="{2F55A97B-1FBA-4CF8-A832-B812073C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39">
                <a:extLst>
                  <a:ext uri="{FF2B5EF4-FFF2-40B4-BE49-F238E27FC236}">
                    <a16:creationId xmlns:a16="http://schemas.microsoft.com/office/drawing/2014/main" xmlns="" id="{6945005A-8649-4277-A99E-648AAABB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40">
              <a:extLst>
                <a:ext uri="{FF2B5EF4-FFF2-40B4-BE49-F238E27FC236}">
                  <a16:creationId xmlns:a16="http://schemas.microsoft.com/office/drawing/2014/main" xmlns="" id="{2A925A73-316C-433A-90C5-A5DF71FD8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3023" y="3319897"/>
              <a:ext cx="854754" cy="679882"/>
              <a:chOff x="2228" y="1373"/>
              <a:chExt cx="1208" cy="1194"/>
            </a:xfrm>
          </p:grpSpPr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xmlns="" id="{608003C3-F7CE-46F6-A5B2-F33221F77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85"/>
                <a:ext cx="1197" cy="1182"/>
              </a:xfrm>
              <a:custGeom>
                <a:avLst/>
                <a:gdLst>
                  <a:gd name="T0" fmla="*/ 692 w 479"/>
                  <a:gd name="T1" fmla="*/ 235 h 443"/>
                  <a:gd name="T2" fmla="*/ 137 w 479"/>
                  <a:gd name="T3" fmla="*/ 1046 h 443"/>
                  <a:gd name="T4" fmla="*/ 212 w 479"/>
                  <a:gd name="T5" fmla="*/ 2220 h 443"/>
                  <a:gd name="T6" fmla="*/ 1987 w 479"/>
                  <a:gd name="T7" fmla="*/ 2799 h 443"/>
                  <a:gd name="T8" fmla="*/ 2362 w 479"/>
                  <a:gd name="T9" fmla="*/ 504 h 443"/>
                  <a:gd name="T10" fmla="*/ 1587 w 479"/>
                  <a:gd name="T11" fmla="*/ 99 h 443"/>
                  <a:gd name="T12" fmla="*/ 692 w 479"/>
                  <a:gd name="T13" fmla="*/ 235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xmlns="" id="{854204E8-3CB2-4E16-8872-E695AB1F7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688 w 478"/>
                  <a:gd name="T1" fmla="*/ 235 h 444"/>
                  <a:gd name="T2" fmla="*/ 133 w 478"/>
                  <a:gd name="T3" fmla="*/ 1053 h 444"/>
                  <a:gd name="T4" fmla="*/ 208 w 478"/>
                  <a:gd name="T5" fmla="*/ 2219 h 444"/>
                  <a:gd name="T6" fmla="*/ 1983 w 478"/>
                  <a:gd name="T7" fmla="*/ 2795 h 444"/>
                  <a:gd name="T8" fmla="*/ 2358 w 478"/>
                  <a:gd name="T9" fmla="*/ 512 h 444"/>
                  <a:gd name="T10" fmla="*/ 1583 w 478"/>
                  <a:gd name="T11" fmla="*/ 99 h 444"/>
                  <a:gd name="T12" fmla="*/ 688 w 478"/>
                  <a:gd name="T13" fmla="*/ 235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xmlns="" id="{7BE4A693-ACFB-41EE-9CF5-742EDB7F5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471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xmlns="" id="{020B92A5-9C80-409B-AEC7-A4F2C6ACB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229 h 269"/>
                  <a:gd name="T2" fmla="*/ 667 w 339"/>
                  <a:gd name="T3" fmla="*/ 1818 h 269"/>
                  <a:gd name="T4" fmla="*/ 1462 w 339"/>
                  <a:gd name="T5" fmla="*/ 1655 h 269"/>
                  <a:gd name="T6" fmla="*/ 1662 w 339"/>
                  <a:gd name="T7" fmla="*/ 0 h 269"/>
                  <a:gd name="T8" fmla="*/ 1699 w 339"/>
                  <a:gd name="T9" fmla="*/ 733 h 269"/>
                  <a:gd name="T10" fmla="*/ 1492 w 339"/>
                  <a:gd name="T11" fmla="*/ 1024 h 269"/>
                  <a:gd name="T12" fmla="*/ 1287 w 339"/>
                  <a:gd name="T13" fmla="*/ 1327 h 269"/>
                  <a:gd name="T14" fmla="*/ 705 w 339"/>
                  <a:gd name="T15" fmla="*/ 1562 h 269"/>
                  <a:gd name="T16" fmla="*/ 292 w 339"/>
                  <a:gd name="T17" fmla="*/ 1391 h 269"/>
                  <a:gd name="T18" fmla="*/ 50 w 339"/>
                  <a:gd name="T19" fmla="*/ 1258 h 2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xmlns="" id="{0EBF7546-CEC4-4486-9FE7-F248AA57D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713 w 172"/>
                  <a:gd name="T1" fmla="*/ 29 h 160"/>
                  <a:gd name="T2" fmla="*/ 270 w 172"/>
                  <a:gd name="T3" fmla="*/ 333 h 160"/>
                  <a:gd name="T4" fmla="*/ 33 w 172"/>
                  <a:gd name="T5" fmla="*/ 1134 h 160"/>
                  <a:gd name="T6" fmla="*/ 388 w 172"/>
                  <a:gd name="T7" fmla="*/ 362 h 160"/>
                  <a:gd name="T8" fmla="*/ 550 w 172"/>
                  <a:gd name="T9" fmla="*/ 277 h 160"/>
                  <a:gd name="T10" fmla="*/ 650 w 172"/>
                  <a:gd name="T11" fmla="*/ 136 h 160"/>
                  <a:gd name="T12" fmla="*/ 1075 w 172"/>
                  <a:gd name="T13" fmla="*/ 29 h 160"/>
                  <a:gd name="T14" fmla="*/ 713 w 172"/>
                  <a:gd name="T15" fmla="*/ 43 h 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xmlns="" id="{0B25E219-5867-425D-91BC-98AADBBE9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1907 h 306"/>
                  <a:gd name="T2" fmla="*/ 25 w 311"/>
                  <a:gd name="T3" fmla="*/ 1912 h 306"/>
                  <a:gd name="T4" fmla="*/ 1304 w 311"/>
                  <a:gd name="T5" fmla="*/ 1728 h 306"/>
                  <a:gd name="T6" fmla="*/ 1679 w 311"/>
                  <a:gd name="T7" fmla="*/ 0 h 306"/>
                  <a:gd name="T8" fmla="*/ 1142 w 311"/>
                  <a:gd name="T9" fmla="*/ 1728 h 306"/>
                  <a:gd name="T10" fmla="*/ 0 w 311"/>
                  <a:gd name="T11" fmla="*/ 1907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xmlns="" id="{D75191B7-93E3-41C7-86BB-1FEAA6947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525 w 84"/>
                  <a:gd name="T1" fmla="*/ 0 h 289"/>
                  <a:gd name="T2" fmla="*/ 225 w 84"/>
                  <a:gd name="T3" fmla="*/ 590 h 289"/>
                  <a:gd name="T4" fmla="*/ 488 w 84"/>
                  <a:gd name="T5" fmla="*/ 2057 h 289"/>
                  <a:gd name="T6" fmla="*/ 250 w 84"/>
                  <a:gd name="T7" fmla="*/ 824 h 289"/>
                  <a:gd name="T8" fmla="*/ 525 w 84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xmlns="" id="{F2A13ED8-10B8-4453-8C93-ED538230D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041 w 167"/>
                  <a:gd name="T1" fmla="*/ 0 h 152"/>
                  <a:gd name="T2" fmla="*/ 0 w 167"/>
                  <a:gd name="T3" fmla="*/ 1079 h 152"/>
                  <a:gd name="T4" fmla="*/ 1041 w 167"/>
                  <a:gd name="T5" fmla="*/ 0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xmlns="" id="{B6F4F68B-6C44-444C-97F7-0EDB98B77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233 h 187"/>
                  <a:gd name="T2" fmla="*/ 712 w 211"/>
                  <a:gd name="T3" fmla="*/ 1190 h 187"/>
                  <a:gd name="T4" fmla="*/ 1154 w 211"/>
                  <a:gd name="T5" fmla="*/ 632 h 187"/>
                  <a:gd name="T6" fmla="*/ 1279 w 211"/>
                  <a:gd name="T7" fmla="*/ 0 h 187"/>
                  <a:gd name="T8" fmla="*/ 974 w 211"/>
                  <a:gd name="T9" fmla="*/ 811 h 187"/>
                  <a:gd name="T10" fmla="*/ 387 w 211"/>
                  <a:gd name="T11" fmla="*/ 1246 h 187"/>
                  <a:gd name="T12" fmla="*/ 0 w 211"/>
                  <a:gd name="T13" fmla="*/ 123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xmlns="" id="{8037B75C-95A3-4B2D-AD5C-F5E110F81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513 w 356"/>
                  <a:gd name="T1" fmla="*/ 227 h 351"/>
                  <a:gd name="T2" fmla="*/ 75 w 356"/>
                  <a:gd name="T3" fmla="*/ 1045 h 351"/>
                  <a:gd name="T4" fmla="*/ 470 w 356"/>
                  <a:gd name="T5" fmla="*/ 2240 h 351"/>
                  <a:gd name="T6" fmla="*/ 1345 w 356"/>
                  <a:gd name="T7" fmla="*/ 2424 h 351"/>
                  <a:gd name="T8" fmla="*/ 1975 w 356"/>
                  <a:gd name="T9" fmla="*/ 1813 h 351"/>
                  <a:gd name="T10" fmla="*/ 2120 w 356"/>
                  <a:gd name="T11" fmla="*/ 853 h 351"/>
                  <a:gd name="T12" fmla="*/ 1595 w 356"/>
                  <a:gd name="T13" fmla="*/ 171 h 351"/>
                  <a:gd name="T14" fmla="*/ 513 w 356"/>
                  <a:gd name="T15" fmla="*/ 227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37">
                <a:extLst>
                  <a:ext uri="{FF2B5EF4-FFF2-40B4-BE49-F238E27FC236}">
                    <a16:creationId xmlns:a16="http://schemas.microsoft.com/office/drawing/2014/main" xmlns="" id="{0217A34C-4A1C-4FC1-B935-2F43A7AC2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Oval 38">
                <a:extLst>
                  <a:ext uri="{FF2B5EF4-FFF2-40B4-BE49-F238E27FC236}">
                    <a16:creationId xmlns:a16="http://schemas.microsoft.com/office/drawing/2014/main" xmlns="" id="{79669AAD-DEE4-46F8-A394-22FB310D9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39">
                <a:extLst>
                  <a:ext uri="{FF2B5EF4-FFF2-40B4-BE49-F238E27FC236}">
                    <a16:creationId xmlns:a16="http://schemas.microsoft.com/office/drawing/2014/main" xmlns="" id="{DF76CA26-1410-4FC8-A989-E0260A5A2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" name="Connecteur droit avec flèche 77"/>
            <p:cNvCxnSpPr/>
            <p:nvPr/>
          </p:nvCxnSpPr>
          <p:spPr>
            <a:xfrm>
              <a:off x="6899522" y="3349749"/>
              <a:ext cx="1161403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Ellipse 92"/>
            <p:cNvSpPr/>
            <p:nvPr/>
          </p:nvSpPr>
          <p:spPr>
            <a:xfrm>
              <a:off x="8337166" y="2867831"/>
              <a:ext cx="223809" cy="19146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15" name="Ellipse 184"/>
            <p:cNvSpPr/>
            <p:nvPr/>
          </p:nvSpPr>
          <p:spPr>
            <a:xfrm>
              <a:off x="9202918" y="2874934"/>
              <a:ext cx="223809" cy="19146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16" name="Ellipse 185"/>
            <p:cNvSpPr/>
            <p:nvPr/>
          </p:nvSpPr>
          <p:spPr>
            <a:xfrm>
              <a:off x="10040729" y="2875245"/>
              <a:ext cx="223809" cy="19146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17" name="Ellipse 186"/>
            <p:cNvSpPr/>
            <p:nvPr/>
          </p:nvSpPr>
          <p:spPr>
            <a:xfrm>
              <a:off x="8354313" y="3533248"/>
              <a:ext cx="223809" cy="19146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18" name="Ellipse 187"/>
            <p:cNvSpPr/>
            <p:nvPr/>
          </p:nvSpPr>
          <p:spPr>
            <a:xfrm>
              <a:off x="9225664" y="3534378"/>
              <a:ext cx="223809" cy="19146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19" name="Ellipse 188"/>
            <p:cNvSpPr/>
            <p:nvPr/>
          </p:nvSpPr>
          <p:spPr>
            <a:xfrm>
              <a:off x="10044224" y="3537654"/>
              <a:ext cx="223809" cy="191462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Aharoni" panose="02010803020104030203" pitchFamily="2" charset="-79"/>
                </a:rPr>
                <a:t>!</a:t>
              </a:r>
            </a:p>
          </p:txBody>
        </p:sp>
        <p:sp>
          <p:nvSpPr>
            <p:cNvPr id="20" name="ZoneTexte 249"/>
            <p:cNvSpPr txBox="1"/>
            <p:nvPr/>
          </p:nvSpPr>
          <p:spPr>
            <a:xfrm>
              <a:off x="8481937" y="1920239"/>
              <a:ext cx="1649072" cy="291715"/>
            </a:xfrm>
            <a:prstGeom prst="rect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rPr>
                <a:t>Clonal Expansion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093077" y="1952700"/>
              <a:ext cx="3798508" cy="2113604"/>
              <a:chOff x="1929654" y="1133452"/>
              <a:chExt cx="3960279" cy="2682437"/>
            </a:xfrm>
          </p:grpSpPr>
          <p:grpSp>
            <p:nvGrpSpPr>
              <p:cNvPr id="23" name="Group 2333"/>
              <p:cNvGrpSpPr>
                <a:grpSpLocks/>
              </p:cNvGrpSpPr>
              <p:nvPr/>
            </p:nvGrpSpPr>
            <p:grpSpPr bwMode="auto">
              <a:xfrm rot="19297673">
                <a:off x="3091911" y="1931375"/>
                <a:ext cx="1740651" cy="1884514"/>
                <a:chOff x="2519" y="1135"/>
                <a:chExt cx="2419" cy="2370"/>
              </a:xfrm>
            </p:grpSpPr>
            <p:sp>
              <p:nvSpPr>
                <p:cNvPr id="48" name="Freeform 2297"/>
                <p:cNvSpPr>
                  <a:spLocks/>
                </p:cNvSpPr>
                <p:nvPr/>
              </p:nvSpPr>
              <p:spPr bwMode="auto">
                <a:xfrm>
                  <a:off x="2519" y="1135"/>
                  <a:ext cx="2419" cy="2370"/>
                </a:xfrm>
                <a:custGeom>
                  <a:avLst/>
                  <a:gdLst>
                    <a:gd name="T0" fmla="*/ 1389 w 1696"/>
                    <a:gd name="T1" fmla="*/ 358 h 1662"/>
                    <a:gd name="T2" fmla="*/ 1436 w 1696"/>
                    <a:gd name="T3" fmla="*/ 955 h 1662"/>
                    <a:gd name="T4" fmla="*/ 1335 w 1696"/>
                    <a:gd name="T5" fmla="*/ 639 h 1662"/>
                    <a:gd name="T6" fmla="*/ 1257 w 1696"/>
                    <a:gd name="T7" fmla="*/ 483 h 1662"/>
                    <a:gd name="T8" fmla="*/ 1257 w 1696"/>
                    <a:gd name="T9" fmla="*/ 1050 h 1662"/>
                    <a:gd name="T10" fmla="*/ 1087 w 1696"/>
                    <a:gd name="T11" fmla="*/ 874 h 1662"/>
                    <a:gd name="T12" fmla="*/ 973 w 1696"/>
                    <a:gd name="T13" fmla="*/ 1278 h 1662"/>
                    <a:gd name="T14" fmla="*/ 452 w 1696"/>
                    <a:gd name="T15" fmla="*/ 1232 h 1662"/>
                    <a:gd name="T16" fmla="*/ 310 w 1696"/>
                    <a:gd name="T17" fmla="*/ 1185 h 1662"/>
                    <a:gd name="T18" fmla="*/ 692 w 1696"/>
                    <a:gd name="T19" fmla="*/ 1543 h 1662"/>
                    <a:gd name="T20" fmla="*/ 745 w 1696"/>
                    <a:gd name="T21" fmla="*/ 1724 h 1662"/>
                    <a:gd name="T22" fmla="*/ 496 w 1696"/>
                    <a:gd name="T23" fmla="*/ 1734 h 1662"/>
                    <a:gd name="T24" fmla="*/ 720 w 1696"/>
                    <a:gd name="T25" fmla="*/ 1801 h 1662"/>
                    <a:gd name="T26" fmla="*/ 911 w 1696"/>
                    <a:gd name="T27" fmla="*/ 1904 h 1662"/>
                    <a:gd name="T28" fmla="*/ 944 w 1696"/>
                    <a:gd name="T29" fmla="*/ 2145 h 1662"/>
                    <a:gd name="T30" fmla="*/ 1007 w 1696"/>
                    <a:gd name="T31" fmla="*/ 2239 h 1662"/>
                    <a:gd name="T32" fmla="*/ 1016 w 1696"/>
                    <a:gd name="T33" fmla="*/ 2343 h 1662"/>
                    <a:gd name="T34" fmla="*/ 700 w 1696"/>
                    <a:gd name="T35" fmla="*/ 2761 h 1662"/>
                    <a:gd name="T36" fmla="*/ 1054 w 1696"/>
                    <a:gd name="T37" fmla="*/ 2493 h 1662"/>
                    <a:gd name="T38" fmla="*/ 1381 w 1696"/>
                    <a:gd name="T39" fmla="*/ 2300 h 1662"/>
                    <a:gd name="T40" fmla="*/ 1526 w 1696"/>
                    <a:gd name="T41" fmla="*/ 2300 h 1662"/>
                    <a:gd name="T42" fmla="*/ 1633 w 1696"/>
                    <a:gd name="T43" fmla="*/ 2292 h 1662"/>
                    <a:gd name="T44" fmla="*/ 1767 w 1696"/>
                    <a:gd name="T45" fmla="*/ 2247 h 1662"/>
                    <a:gd name="T46" fmla="*/ 2132 w 1696"/>
                    <a:gd name="T47" fmla="*/ 3254 h 1662"/>
                    <a:gd name="T48" fmla="*/ 2125 w 1696"/>
                    <a:gd name="T49" fmla="*/ 2497 h 1662"/>
                    <a:gd name="T50" fmla="*/ 2158 w 1696"/>
                    <a:gd name="T51" fmla="*/ 2109 h 1662"/>
                    <a:gd name="T52" fmla="*/ 2342 w 1696"/>
                    <a:gd name="T53" fmla="*/ 2226 h 1662"/>
                    <a:gd name="T54" fmla="*/ 2211 w 1696"/>
                    <a:gd name="T55" fmla="*/ 1956 h 1662"/>
                    <a:gd name="T56" fmla="*/ 2824 w 1696"/>
                    <a:gd name="T57" fmla="*/ 1794 h 1662"/>
                    <a:gd name="T58" fmla="*/ 3426 w 1696"/>
                    <a:gd name="T59" fmla="*/ 1956 h 1662"/>
                    <a:gd name="T60" fmla="*/ 2955 w 1696"/>
                    <a:gd name="T61" fmla="*/ 1656 h 1662"/>
                    <a:gd name="T62" fmla="*/ 2700 w 1696"/>
                    <a:gd name="T63" fmla="*/ 1617 h 1662"/>
                    <a:gd name="T64" fmla="*/ 2650 w 1696"/>
                    <a:gd name="T65" fmla="*/ 1403 h 1662"/>
                    <a:gd name="T66" fmla="*/ 2305 w 1696"/>
                    <a:gd name="T67" fmla="*/ 1383 h 1662"/>
                    <a:gd name="T68" fmla="*/ 2758 w 1696"/>
                    <a:gd name="T69" fmla="*/ 970 h 1662"/>
                    <a:gd name="T70" fmla="*/ 2476 w 1696"/>
                    <a:gd name="T71" fmla="*/ 1156 h 1662"/>
                    <a:gd name="T72" fmla="*/ 2185 w 1696"/>
                    <a:gd name="T73" fmla="*/ 1228 h 1662"/>
                    <a:gd name="T74" fmla="*/ 2679 w 1696"/>
                    <a:gd name="T75" fmla="*/ 619 h 1662"/>
                    <a:gd name="T76" fmla="*/ 2535 w 1696"/>
                    <a:gd name="T77" fmla="*/ 548 h 1662"/>
                    <a:gd name="T78" fmla="*/ 2024 w 1696"/>
                    <a:gd name="T79" fmla="*/ 1045 h 1662"/>
                    <a:gd name="T80" fmla="*/ 2001 w 1696"/>
                    <a:gd name="T81" fmla="*/ 864 h 1662"/>
                    <a:gd name="T82" fmla="*/ 1615 w 1696"/>
                    <a:gd name="T83" fmla="*/ 756 h 1662"/>
                    <a:gd name="T84" fmla="*/ 1627 w 1696"/>
                    <a:gd name="T85" fmla="*/ 34 h 16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696" h="1662">
                      <a:moveTo>
                        <a:pt x="800" y="17"/>
                      </a:moveTo>
                      <a:cubicBezTo>
                        <a:pt x="784" y="0"/>
                        <a:pt x="667" y="38"/>
                        <a:pt x="683" y="176"/>
                      </a:cubicBezTo>
                      <a:cubicBezTo>
                        <a:pt x="699" y="313"/>
                        <a:pt x="731" y="285"/>
                        <a:pt x="732" y="371"/>
                      </a:cubicBezTo>
                      <a:cubicBezTo>
                        <a:pt x="732" y="458"/>
                        <a:pt x="733" y="468"/>
                        <a:pt x="706" y="470"/>
                      </a:cubicBezTo>
                      <a:cubicBezTo>
                        <a:pt x="679" y="471"/>
                        <a:pt x="669" y="414"/>
                        <a:pt x="672" y="383"/>
                      </a:cubicBezTo>
                      <a:cubicBezTo>
                        <a:pt x="675" y="352"/>
                        <a:pt x="666" y="328"/>
                        <a:pt x="656" y="314"/>
                      </a:cubicBezTo>
                      <a:cubicBezTo>
                        <a:pt x="646" y="301"/>
                        <a:pt x="644" y="281"/>
                        <a:pt x="649" y="264"/>
                      </a:cubicBezTo>
                      <a:cubicBezTo>
                        <a:pt x="655" y="247"/>
                        <a:pt x="646" y="213"/>
                        <a:pt x="618" y="238"/>
                      </a:cubicBezTo>
                      <a:cubicBezTo>
                        <a:pt x="590" y="263"/>
                        <a:pt x="592" y="323"/>
                        <a:pt x="614" y="360"/>
                      </a:cubicBezTo>
                      <a:cubicBezTo>
                        <a:pt x="637" y="397"/>
                        <a:pt x="679" y="476"/>
                        <a:pt x="618" y="516"/>
                      </a:cubicBezTo>
                      <a:cubicBezTo>
                        <a:pt x="593" y="531"/>
                        <a:pt x="581" y="503"/>
                        <a:pt x="570" y="474"/>
                      </a:cubicBezTo>
                      <a:cubicBezTo>
                        <a:pt x="560" y="449"/>
                        <a:pt x="551" y="424"/>
                        <a:pt x="534" y="430"/>
                      </a:cubicBezTo>
                      <a:cubicBezTo>
                        <a:pt x="498" y="441"/>
                        <a:pt x="553" y="555"/>
                        <a:pt x="522" y="578"/>
                      </a:cubicBezTo>
                      <a:cubicBezTo>
                        <a:pt x="492" y="601"/>
                        <a:pt x="493" y="607"/>
                        <a:pt x="478" y="628"/>
                      </a:cubicBezTo>
                      <a:cubicBezTo>
                        <a:pt x="463" y="650"/>
                        <a:pt x="447" y="653"/>
                        <a:pt x="429" y="674"/>
                      </a:cubicBezTo>
                      <a:cubicBezTo>
                        <a:pt x="411" y="694"/>
                        <a:pt x="279" y="728"/>
                        <a:pt x="222" y="606"/>
                      </a:cubicBezTo>
                      <a:cubicBezTo>
                        <a:pt x="165" y="484"/>
                        <a:pt x="158" y="321"/>
                        <a:pt x="79" y="341"/>
                      </a:cubicBezTo>
                      <a:cubicBezTo>
                        <a:pt x="0" y="361"/>
                        <a:pt x="115" y="557"/>
                        <a:pt x="152" y="583"/>
                      </a:cubicBezTo>
                      <a:cubicBezTo>
                        <a:pt x="189" y="609"/>
                        <a:pt x="191" y="614"/>
                        <a:pt x="203" y="651"/>
                      </a:cubicBezTo>
                      <a:cubicBezTo>
                        <a:pt x="215" y="688"/>
                        <a:pt x="278" y="745"/>
                        <a:pt x="340" y="759"/>
                      </a:cubicBezTo>
                      <a:cubicBezTo>
                        <a:pt x="402" y="773"/>
                        <a:pt x="424" y="788"/>
                        <a:pt x="419" y="823"/>
                      </a:cubicBezTo>
                      <a:cubicBezTo>
                        <a:pt x="414" y="858"/>
                        <a:pt x="386" y="860"/>
                        <a:pt x="366" y="848"/>
                      </a:cubicBezTo>
                      <a:cubicBezTo>
                        <a:pt x="346" y="836"/>
                        <a:pt x="302" y="846"/>
                        <a:pt x="282" y="837"/>
                      </a:cubicBezTo>
                      <a:cubicBezTo>
                        <a:pt x="262" y="828"/>
                        <a:pt x="244" y="835"/>
                        <a:pt x="244" y="853"/>
                      </a:cubicBezTo>
                      <a:cubicBezTo>
                        <a:pt x="244" y="871"/>
                        <a:pt x="270" y="875"/>
                        <a:pt x="292" y="877"/>
                      </a:cubicBezTo>
                      <a:cubicBezTo>
                        <a:pt x="314" y="879"/>
                        <a:pt x="340" y="878"/>
                        <a:pt x="354" y="886"/>
                      </a:cubicBezTo>
                      <a:cubicBezTo>
                        <a:pt x="368" y="894"/>
                        <a:pt x="389" y="899"/>
                        <a:pt x="405" y="895"/>
                      </a:cubicBezTo>
                      <a:cubicBezTo>
                        <a:pt x="421" y="891"/>
                        <a:pt x="431" y="880"/>
                        <a:pt x="448" y="936"/>
                      </a:cubicBezTo>
                      <a:cubicBezTo>
                        <a:pt x="465" y="992"/>
                        <a:pt x="467" y="997"/>
                        <a:pt x="476" y="1013"/>
                      </a:cubicBezTo>
                      <a:cubicBezTo>
                        <a:pt x="485" y="1029"/>
                        <a:pt x="486" y="1051"/>
                        <a:pt x="464" y="1055"/>
                      </a:cubicBezTo>
                      <a:cubicBezTo>
                        <a:pt x="442" y="1059"/>
                        <a:pt x="393" y="1087"/>
                        <a:pt x="405" y="1117"/>
                      </a:cubicBezTo>
                      <a:cubicBezTo>
                        <a:pt x="417" y="1147"/>
                        <a:pt x="474" y="1133"/>
                        <a:pt x="495" y="1101"/>
                      </a:cubicBezTo>
                      <a:cubicBezTo>
                        <a:pt x="516" y="1069"/>
                        <a:pt x="540" y="1057"/>
                        <a:pt x="554" y="1076"/>
                      </a:cubicBezTo>
                      <a:cubicBezTo>
                        <a:pt x="568" y="1095"/>
                        <a:pt x="534" y="1125"/>
                        <a:pt x="499" y="1152"/>
                      </a:cubicBezTo>
                      <a:cubicBezTo>
                        <a:pt x="464" y="1179"/>
                        <a:pt x="444" y="1202"/>
                        <a:pt x="416" y="1257"/>
                      </a:cubicBezTo>
                      <a:cubicBezTo>
                        <a:pt x="388" y="1312"/>
                        <a:pt x="373" y="1336"/>
                        <a:pt x="344" y="1358"/>
                      </a:cubicBezTo>
                      <a:cubicBezTo>
                        <a:pt x="315" y="1380"/>
                        <a:pt x="287" y="1450"/>
                        <a:pt x="344" y="1487"/>
                      </a:cubicBezTo>
                      <a:cubicBezTo>
                        <a:pt x="401" y="1524"/>
                        <a:pt x="463" y="1276"/>
                        <a:pt x="518" y="1226"/>
                      </a:cubicBezTo>
                      <a:cubicBezTo>
                        <a:pt x="573" y="1176"/>
                        <a:pt x="577" y="1179"/>
                        <a:pt x="602" y="1134"/>
                      </a:cubicBezTo>
                      <a:cubicBezTo>
                        <a:pt x="627" y="1089"/>
                        <a:pt x="662" y="1110"/>
                        <a:pt x="679" y="1131"/>
                      </a:cubicBezTo>
                      <a:cubicBezTo>
                        <a:pt x="696" y="1152"/>
                        <a:pt x="704" y="1167"/>
                        <a:pt x="722" y="1145"/>
                      </a:cubicBezTo>
                      <a:cubicBezTo>
                        <a:pt x="740" y="1123"/>
                        <a:pt x="741" y="1122"/>
                        <a:pt x="750" y="1131"/>
                      </a:cubicBezTo>
                      <a:cubicBezTo>
                        <a:pt x="759" y="1140"/>
                        <a:pt x="768" y="1144"/>
                        <a:pt x="780" y="1129"/>
                      </a:cubicBezTo>
                      <a:cubicBezTo>
                        <a:pt x="792" y="1114"/>
                        <a:pt x="800" y="1110"/>
                        <a:pt x="803" y="1127"/>
                      </a:cubicBezTo>
                      <a:cubicBezTo>
                        <a:pt x="806" y="1144"/>
                        <a:pt x="803" y="1212"/>
                        <a:pt x="822" y="1211"/>
                      </a:cubicBezTo>
                      <a:cubicBezTo>
                        <a:pt x="841" y="1210"/>
                        <a:pt x="829" y="1111"/>
                        <a:pt x="869" y="1105"/>
                      </a:cubicBezTo>
                      <a:cubicBezTo>
                        <a:pt x="909" y="1099"/>
                        <a:pt x="941" y="1113"/>
                        <a:pt x="966" y="1201"/>
                      </a:cubicBezTo>
                      <a:cubicBezTo>
                        <a:pt x="991" y="1289"/>
                        <a:pt x="990" y="1538"/>
                        <a:pt x="1048" y="1600"/>
                      </a:cubicBezTo>
                      <a:cubicBezTo>
                        <a:pt x="1106" y="1662"/>
                        <a:pt x="1207" y="1657"/>
                        <a:pt x="1136" y="1562"/>
                      </a:cubicBezTo>
                      <a:cubicBezTo>
                        <a:pt x="1065" y="1467"/>
                        <a:pt x="1072" y="1323"/>
                        <a:pt x="1045" y="1228"/>
                      </a:cubicBezTo>
                      <a:cubicBezTo>
                        <a:pt x="1018" y="1133"/>
                        <a:pt x="982" y="1096"/>
                        <a:pt x="1007" y="1072"/>
                      </a:cubicBezTo>
                      <a:cubicBezTo>
                        <a:pt x="1032" y="1048"/>
                        <a:pt x="1028" y="1024"/>
                        <a:pt x="1061" y="1037"/>
                      </a:cubicBezTo>
                      <a:cubicBezTo>
                        <a:pt x="1094" y="1050"/>
                        <a:pt x="1099" y="1051"/>
                        <a:pt x="1115" y="1075"/>
                      </a:cubicBezTo>
                      <a:cubicBezTo>
                        <a:pt x="1131" y="1099"/>
                        <a:pt x="1140" y="1106"/>
                        <a:pt x="1151" y="1095"/>
                      </a:cubicBezTo>
                      <a:cubicBezTo>
                        <a:pt x="1162" y="1084"/>
                        <a:pt x="1144" y="1060"/>
                        <a:pt x="1121" y="1035"/>
                      </a:cubicBezTo>
                      <a:cubicBezTo>
                        <a:pt x="1098" y="1010"/>
                        <a:pt x="1073" y="993"/>
                        <a:pt x="1087" y="962"/>
                      </a:cubicBezTo>
                      <a:cubicBezTo>
                        <a:pt x="1101" y="931"/>
                        <a:pt x="1105" y="890"/>
                        <a:pt x="1136" y="875"/>
                      </a:cubicBezTo>
                      <a:cubicBezTo>
                        <a:pt x="1167" y="860"/>
                        <a:pt x="1285" y="851"/>
                        <a:pt x="1388" y="882"/>
                      </a:cubicBezTo>
                      <a:cubicBezTo>
                        <a:pt x="1491" y="913"/>
                        <a:pt x="1537" y="922"/>
                        <a:pt x="1560" y="949"/>
                      </a:cubicBezTo>
                      <a:cubicBezTo>
                        <a:pt x="1583" y="976"/>
                        <a:pt x="1672" y="1007"/>
                        <a:pt x="1684" y="962"/>
                      </a:cubicBezTo>
                      <a:cubicBezTo>
                        <a:pt x="1696" y="917"/>
                        <a:pt x="1640" y="862"/>
                        <a:pt x="1588" y="856"/>
                      </a:cubicBezTo>
                      <a:cubicBezTo>
                        <a:pt x="1536" y="850"/>
                        <a:pt x="1497" y="811"/>
                        <a:pt x="1453" y="814"/>
                      </a:cubicBezTo>
                      <a:cubicBezTo>
                        <a:pt x="1430" y="816"/>
                        <a:pt x="1409" y="810"/>
                        <a:pt x="1388" y="805"/>
                      </a:cubicBezTo>
                      <a:cubicBezTo>
                        <a:pt x="1369" y="800"/>
                        <a:pt x="1349" y="795"/>
                        <a:pt x="1327" y="795"/>
                      </a:cubicBezTo>
                      <a:cubicBezTo>
                        <a:pt x="1281" y="796"/>
                        <a:pt x="1132" y="788"/>
                        <a:pt x="1132" y="760"/>
                      </a:cubicBezTo>
                      <a:cubicBezTo>
                        <a:pt x="1132" y="732"/>
                        <a:pt x="1310" y="730"/>
                        <a:pt x="1303" y="690"/>
                      </a:cubicBezTo>
                      <a:cubicBezTo>
                        <a:pt x="1299" y="671"/>
                        <a:pt x="1258" y="678"/>
                        <a:pt x="1217" y="686"/>
                      </a:cubicBezTo>
                      <a:cubicBezTo>
                        <a:pt x="1176" y="694"/>
                        <a:pt x="1134" y="702"/>
                        <a:pt x="1133" y="680"/>
                      </a:cubicBezTo>
                      <a:cubicBezTo>
                        <a:pt x="1130" y="638"/>
                        <a:pt x="1290" y="614"/>
                        <a:pt x="1328" y="554"/>
                      </a:cubicBezTo>
                      <a:cubicBezTo>
                        <a:pt x="1366" y="494"/>
                        <a:pt x="1372" y="489"/>
                        <a:pt x="1356" y="477"/>
                      </a:cubicBezTo>
                      <a:cubicBezTo>
                        <a:pt x="1340" y="465"/>
                        <a:pt x="1309" y="489"/>
                        <a:pt x="1292" y="515"/>
                      </a:cubicBezTo>
                      <a:cubicBezTo>
                        <a:pt x="1275" y="541"/>
                        <a:pt x="1242" y="561"/>
                        <a:pt x="1217" y="569"/>
                      </a:cubicBezTo>
                      <a:cubicBezTo>
                        <a:pt x="1192" y="577"/>
                        <a:pt x="1149" y="594"/>
                        <a:pt x="1135" y="604"/>
                      </a:cubicBezTo>
                      <a:cubicBezTo>
                        <a:pt x="1121" y="614"/>
                        <a:pt x="1091" y="637"/>
                        <a:pt x="1074" y="604"/>
                      </a:cubicBezTo>
                      <a:cubicBezTo>
                        <a:pt x="1057" y="571"/>
                        <a:pt x="1108" y="514"/>
                        <a:pt x="1174" y="456"/>
                      </a:cubicBezTo>
                      <a:cubicBezTo>
                        <a:pt x="1240" y="398"/>
                        <a:pt x="1283" y="344"/>
                        <a:pt x="1317" y="304"/>
                      </a:cubicBezTo>
                      <a:cubicBezTo>
                        <a:pt x="1351" y="264"/>
                        <a:pt x="1458" y="166"/>
                        <a:pt x="1409" y="130"/>
                      </a:cubicBezTo>
                      <a:cubicBezTo>
                        <a:pt x="1360" y="94"/>
                        <a:pt x="1276" y="228"/>
                        <a:pt x="1246" y="269"/>
                      </a:cubicBezTo>
                      <a:cubicBezTo>
                        <a:pt x="1216" y="310"/>
                        <a:pt x="1174" y="368"/>
                        <a:pt x="1142" y="388"/>
                      </a:cubicBezTo>
                      <a:cubicBezTo>
                        <a:pt x="1110" y="408"/>
                        <a:pt x="1016" y="533"/>
                        <a:pt x="995" y="514"/>
                      </a:cubicBezTo>
                      <a:cubicBezTo>
                        <a:pt x="974" y="495"/>
                        <a:pt x="1066" y="389"/>
                        <a:pt x="1040" y="369"/>
                      </a:cubicBezTo>
                      <a:cubicBezTo>
                        <a:pt x="1027" y="359"/>
                        <a:pt x="1007" y="392"/>
                        <a:pt x="984" y="425"/>
                      </a:cubicBezTo>
                      <a:cubicBezTo>
                        <a:pt x="962" y="456"/>
                        <a:pt x="936" y="488"/>
                        <a:pt x="910" y="480"/>
                      </a:cubicBezTo>
                      <a:cubicBezTo>
                        <a:pt x="857" y="464"/>
                        <a:pt x="827" y="455"/>
                        <a:pt x="794" y="372"/>
                      </a:cubicBezTo>
                      <a:cubicBezTo>
                        <a:pt x="761" y="289"/>
                        <a:pt x="706" y="210"/>
                        <a:pt x="741" y="156"/>
                      </a:cubicBezTo>
                      <a:cubicBezTo>
                        <a:pt x="776" y="102"/>
                        <a:pt x="836" y="54"/>
                        <a:pt x="800" y="17"/>
                      </a:cubicBezTo>
                    </a:path>
                  </a:pathLst>
                </a:custGeom>
                <a:solidFill>
                  <a:srgbClr val="8DD3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49" name="Freeform 2298"/>
                <p:cNvSpPr>
                  <a:spLocks/>
                </p:cNvSpPr>
                <p:nvPr/>
              </p:nvSpPr>
              <p:spPr bwMode="auto">
                <a:xfrm>
                  <a:off x="2591" y="1151"/>
                  <a:ext cx="2334" cy="2327"/>
                </a:xfrm>
                <a:custGeom>
                  <a:avLst/>
                  <a:gdLst>
                    <a:gd name="T0" fmla="*/ 1383 w 1637"/>
                    <a:gd name="T1" fmla="*/ 731 h 1632"/>
                    <a:gd name="T2" fmla="*/ 1270 w 1637"/>
                    <a:gd name="T3" fmla="*/ 730 h 1632"/>
                    <a:gd name="T4" fmla="*/ 1145 w 1637"/>
                    <a:gd name="T5" fmla="*/ 712 h 1632"/>
                    <a:gd name="T6" fmla="*/ 960 w 1637"/>
                    <a:gd name="T7" fmla="*/ 870 h 1632"/>
                    <a:gd name="T8" fmla="*/ 749 w 1637"/>
                    <a:gd name="T9" fmla="*/ 1357 h 1632"/>
                    <a:gd name="T10" fmla="*/ 57 w 1637"/>
                    <a:gd name="T11" fmla="*/ 667 h 1632"/>
                    <a:gd name="T12" fmla="*/ 711 w 1637"/>
                    <a:gd name="T13" fmla="*/ 1570 h 1632"/>
                    <a:gd name="T14" fmla="*/ 438 w 1637"/>
                    <a:gd name="T15" fmla="*/ 1667 h 1632"/>
                    <a:gd name="T16" fmla="*/ 753 w 1637"/>
                    <a:gd name="T17" fmla="*/ 1795 h 1632"/>
                    <a:gd name="T18" fmla="*/ 727 w 1637"/>
                    <a:gd name="T19" fmla="*/ 2190 h 1632"/>
                    <a:gd name="T20" fmla="*/ 1027 w 1637"/>
                    <a:gd name="T21" fmla="*/ 2186 h 1632"/>
                    <a:gd name="T22" fmla="*/ 740 w 1637"/>
                    <a:gd name="T23" fmla="*/ 2887 h 1632"/>
                    <a:gd name="T24" fmla="*/ 1305 w 1637"/>
                    <a:gd name="T25" fmla="*/ 2316 h 1632"/>
                    <a:gd name="T26" fmla="*/ 1436 w 1637"/>
                    <a:gd name="T27" fmla="*/ 2293 h 1632"/>
                    <a:gd name="T28" fmla="*/ 1537 w 1637"/>
                    <a:gd name="T29" fmla="*/ 2397 h 1632"/>
                    <a:gd name="T30" fmla="*/ 1618 w 1637"/>
                    <a:gd name="T31" fmla="*/ 2279 h 1632"/>
                    <a:gd name="T32" fmla="*/ 2196 w 1637"/>
                    <a:gd name="T33" fmla="*/ 3318 h 1632"/>
                    <a:gd name="T34" fmla="*/ 2005 w 1637"/>
                    <a:gd name="T35" fmla="*/ 2090 h 1632"/>
                    <a:gd name="T36" fmla="*/ 2228 w 1637"/>
                    <a:gd name="T37" fmla="*/ 2139 h 1632"/>
                    <a:gd name="T38" fmla="*/ 2954 w 1637"/>
                    <a:gd name="T39" fmla="*/ 1846 h 1632"/>
                    <a:gd name="T40" fmla="*/ 2862 w 1637"/>
                    <a:gd name="T41" fmla="*/ 1628 h 1632"/>
                    <a:gd name="T42" fmla="*/ 2206 w 1637"/>
                    <a:gd name="T43" fmla="*/ 1531 h 1632"/>
                    <a:gd name="T44" fmla="*/ 2545 w 1637"/>
                    <a:gd name="T45" fmla="*/ 1366 h 1632"/>
                    <a:gd name="T46" fmla="*/ 2293 w 1637"/>
                    <a:gd name="T47" fmla="*/ 1283 h 1632"/>
                    <a:gd name="T48" fmla="*/ 2370 w 1637"/>
                    <a:gd name="T49" fmla="*/ 1131 h 1632"/>
                    <a:gd name="T50" fmla="*/ 2578 w 1637"/>
                    <a:gd name="T51" fmla="*/ 600 h 1632"/>
                    <a:gd name="T52" fmla="*/ 2219 w 1637"/>
                    <a:gd name="T53" fmla="*/ 764 h 1632"/>
                    <a:gd name="T54" fmla="*/ 2015 w 1637"/>
                    <a:gd name="T55" fmla="*/ 796 h 1632"/>
                    <a:gd name="T56" fmla="*/ 1748 w 1637"/>
                    <a:gd name="T57" fmla="*/ 950 h 1632"/>
                    <a:gd name="T58" fmla="*/ 1523 w 1637"/>
                    <a:gd name="T59" fmla="*/ 14 h 1632"/>
                    <a:gd name="T60" fmla="*/ 1838 w 1637"/>
                    <a:gd name="T61" fmla="*/ 923 h 1632"/>
                    <a:gd name="T62" fmla="*/ 1921 w 1637"/>
                    <a:gd name="T63" fmla="*/ 965 h 1632"/>
                    <a:gd name="T64" fmla="*/ 2434 w 1637"/>
                    <a:gd name="T65" fmla="*/ 529 h 1632"/>
                    <a:gd name="T66" fmla="*/ 2133 w 1637"/>
                    <a:gd name="T67" fmla="*/ 1051 h 1632"/>
                    <a:gd name="T68" fmla="*/ 2579 w 1637"/>
                    <a:gd name="T69" fmla="*/ 970 h 1632"/>
                    <a:gd name="T70" fmla="*/ 2206 w 1637"/>
                    <a:gd name="T71" fmla="*/ 1333 h 1632"/>
                    <a:gd name="T72" fmla="*/ 2544 w 1637"/>
                    <a:gd name="T73" fmla="*/ 1383 h 1632"/>
                    <a:gd name="T74" fmla="*/ 2296 w 1637"/>
                    <a:gd name="T75" fmla="*/ 1574 h 1632"/>
                    <a:gd name="T76" fmla="*/ 3259 w 1637"/>
                    <a:gd name="T77" fmla="*/ 1789 h 1632"/>
                    <a:gd name="T78" fmla="*/ 2287 w 1637"/>
                    <a:gd name="T79" fmla="*/ 1734 h 1632"/>
                    <a:gd name="T80" fmla="*/ 2219 w 1637"/>
                    <a:gd name="T81" fmla="*/ 2210 h 1632"/>
                    <a:gd name="T82" fmla="*/ 1956 w 1637"/>
                    <a:gd name="T83" fmla="*/ 2301 h 1632"/>
                    <a:gd name="T84" fmla="*/ 1866 w 1637"/>
                    <a:gd name="T85" fmla="*/ 2420 h 1632"/>
                    <a:gd name="T86" fmla="*/ 1570 w 1637"/>
                    <a:gd name="T87" fmla="*/ 2435 h 1632"/>
                    <a:gd name="T88" fmla="*/ 1480 w 1637"/>
                    <a:gd name="T89" fmla="*/ 2271 h 1632"/>
                    <a:gd name="T90" fmla="*/ 1333 w 1637"/>
                    <a:gd name="T91" fmla="*/ 2324 h 1632"/>
                    <a:gd name="T92" fmla="*/ 868 w 1637"/>
                    <a:gd name="T93" fmla="*/ 2592 h 1632"/>
                    <a:gd name="T94" fmla="*/ 915 w 1637"/>
                    <a:gd name="T95" fmla="*/ 2324 h 1632"/>
                    <a:gd name="T96" fmla="*/ 746 w 1637"/>
                    <a:gd name="T97" fmla="*/ 2271 h 1632"/>
                    <a:gd name="T98" fmla="*/ 813 w 1637"/>
                    <a:gd name="T99" fmla="*/ 1881 h 1632"/>
                    <a:gd name="T100" fmla="*/ 406 w 1637"/>
                    <a:gd name="T101" fmla="*/ 1732 h 1632"/>
                    <a:gd name="T102" fmla="*/ 754 w 1637"/>
                    <a:gd name="T103" fmla="*/ 1653 h 1632"/>
                    <a:gd name="T104" fmla="*/ 57 w 1637"/>
                    <a:gd name="T105" fmla="*/ 931 h 1632"/>
                    <a:gd name="T106" fmla="*/ 473 w 1637"/>
                    <a:gd name="T107" fmla="*/ 1355 h 1632"/>
                    <a:gd name="T108" fmla="*/ 984 w 1637"/>
                    <a:gd name="T109" fmla="*/ 1094 h 1632"/>
                    <a:gd name="T110" fmla="*/ 1126 w 1637"/>
                    <a:gd name="T111" fmla="*/ 1039 h 1632"/>
                    <a:gd name="T112" fmla="*/ 1216 w 1637"/>
                    <a:gd name="T113" fmla="*/ 515 h 1632"/>
                    <a:gd name="T114" fmla="*/ 1362 w 1637"/>
                    <a:gd name="T115" fmla="*/ 931 h 1632"/>
                    <a:gd name="T116" fmla="*/ 1439 w 1637"/>
                    <a:gd name="T117" fmla="*/ 24 h 163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637" h="1632">
                      <a:moveTo>
                        <a:pt x="750" y="6"/>
                      </a:moveTo>
                      <a:cubicBezTo>
                        <a:pt x="752" y="5"/>
                        <a:pt x="752" y="5"/>
                        <a:pt x="752" y="5"/>
                      </a:cubicBezTo>
                      <a:cubicBezTo>
                        <a:pt x="749" y="1"/>
                        <a:pt x="744" y="0"/>
                        <a:pt x="737" y="0"/>
                      </a:cubicBezTo>
                      <a:cubicBezTo>
                        <a:pt x="729" y="0"/>
                        <a:pt x="718" y="3"/>
                        <a:pt x="706" y="8"/>
                      </a:cubicBezTo>
                      <a:cubicBezTo>
                        <a:pt x="689" y="16"/>
                        <a:pt x="670" y="30"/>
                        <a:pt x="655" y="51"/>
                      </a:cubicBezTo>
                      <a:cubicBezTo>
                        <a:pt x="640" y="73"/>
                        <a:pt x="630" y="102"/>
                        <a:pt x="630" y="140"/>
                      </a:cubicBezTo>
                      <a:cubicBezTo>
                        <a:pt x="630" y="148"/>
                        <a:pt x="630" y="156"/>
                        <a:pt x="631" y="165"/>
                      </a:cubicBezTo>
                      <a:cubicBezTo>
                        <a:pt x="639" y="234"/>
                        <a:pt x="651" y="262"/>
                        <a:pt x="661" y="283"/>
                      </a:cubicBezTo>
                      <a:cubicBezTo>
                        <a:pt x="666" y="293"/>
                        <a:pt x="671" y="302"/>
                        <a:pt x="674" y="313"/>
                      </a:cubicBezTo>
                      <a:cubicBezTo>
                        <a:pt x="677" y="325"/>
                        <a:pt x="679" y="339"/>
                        <a:pt x="680" y="360"/>
                      </a:cubicBezTo>
                      <a:cubicBezTo>
                        <a:pt x="680" y="372"/>
                        <a:pt x="680" y="383"/>
                        <a:pt x="680" y="392"/>
                      </a:cubicBezTo>
                      <a:cubicBezTo>
                        <a:pt x="680" y="421"/>
                        <a:pt x="679" y="437"/>
                        <a:pt x="676" y="446"/>
                      </a:cubicBezTo>
                      <a:cubicBezTo>
                        <a:pt x="674" y="450"/>
                        <a:pt x="672" y="452"/>
                        <a:pt x="669" y="454"/>
                      </a:cubicBezTo>
                      <a:cubicBezTo>
                        <a:pt x="665" y="456"/>
                        <a:pt x="661" y="456"/>
                        <a:pt x="656" y="457"/>
                      </a:cubicBezTo>
                      <a:cubicBezTo>
                        <a:pt x="655" y="457"/>
                        <a:pt x="655" y="457"/>
                        <a:pt x="655" y="457"/>
                      </a:cubicBezTo>
                      <a:cubicBezTo>
                        <a:pt x="649" y="457"/>
                        <a:pt x="645" y="454"/>
                        <a:pt x="641" y="450"/>
                      </a:cubicBezTo>
                      <a:cubicBezTo>
                        <a:pt x="635" y="444"/>
                        <a:pt x="631" y="433"/>
                        <a:pt x="628" y="421"/>
                      </a:cubicBezTo>
                      <a:cubicBezTo>
                        <a:pt x="625" y="409"/>
                        <a:pt x="623" y="396"/>
                        <a:pt x="623" y="384"/>
                      </a:cubicBezTo>
                      <a:cubicBezTo>
                        <a:pt x="623" y="380"/>
                        <a:pt x="624" y="376"/>
                        <a:pt x="624" y="372"/>
                      </a:cubicBezTo>
                      <a:cubicBezTo>
                        <a:pt x="625" y="368"/>
                        <a:pt x="625" y="363"/>
                        <a:pt x="625" y="359"/>
                      </a:cubicBezTo>
                      <a:cubicBezTo>
                        <a:pt x="625" y="334"/>
                        <a:pt x="616" y="314"/>
                        <a:pt x="608" y="302"/>
                      </a:cubicBezTo>
                      <a:cubicBezTo>
                        <a:pt x="602" y="294"/>
                        <a:pt x="599" y="283"/>
                        <a:pt x="599" y="272"/>
                      </a:cubicBezTo>
                      <a:cubicBezTo>
                        <a:pt x="599" y="266"/>
                        <a:pt x="599" y="260"/>
                        <a:pt x="601" y="254"/>
                      </a:cubicBezTo>
                      <a:cubicBezTo>
                        <a:pt x="602" y="251"/>
                        <a:pt x="603" y="247"/>
                        <a:pt x="603" y="242"/>
                      </a:cubicBezTo>
                      <a:cubicBezTo>
                        <a:pt x="603" y="236"/>
                        <a:pt x="602" y="230"/>
                        <a:pt x="599" y="225"/>
                      </a:cubicBezTo>
                      <a:cubicBezTo>
                        <a:pt x="598" y="222"/>
                        <a:pt x="596" y="220"/>
                        <a:pt x="594" y="218"/>
                      </a:cubicBezTo>
                      <a:cubicBezTo>
                        <a:pt x="591" y="217"/>
                        <a:pt x="589" y="216"/>
                        <a:pt x="586" y="216"/>
                      </a:cubicBezTo>
                      <a:cubicBezTo>
                        <a:pt x="580" y="216"/>
                        <a:pt x="574" y="219"/>
                        <a:pt x="567" y="225"/>
                      </a:cubicBezTo>
                      <a:cubicBezTo>
                        <a:pt x="552" y="239"/>
                        <a:pt x="545" y="261"/>
                        <a:pt x="545" y="285"/>
                      </a:cubicBezTo>
                      <a:cubicBezTo>
                        <a:pt x="545" y="307"/>
                        <a:pt x="551" y="331"/>
                        <a:pt x="563" y="350"/>
                      </a:cubicBezTo>
                      <a:cubicBezTo>
                        <a:pt x="576" y="372"/>
                        <a:pt x="598" y="411"/>
                        <a:pt x="598" y="446"/>
                      </a:cubicBezTo>
                      <a:cubicBezTo>
                        <a:pt x="597" y="468"/>
                        <a:pt x="590" y="488"/>
                        <a:pt x="566" y="503"/>
                      </a:cubicBezTo>
                      <a:cubicBezTo>
                        <a:pt x="562" y="506"/>
                        <a:pt x="558" y="507"/>
                        <a:pt x="554" y="507"/>
                      </a:cubicBezTo>
                      <a:cubicBezTo>
                        <a:pt x="551" y="507"/>
                        <a:pt x="547" y="506"/>
                        <a:pt x="544" y="504"/>
                      </a:cubicBezTo>
                      <a:cubicBezTo>
                        <a:pt x="539" y="500"/>
                        <a:pt x="535" y="492"/>
                        <a:pt x="530" y="483"/>
                      </a:cubicBezTo>
                      <a:cubicBezTo>
                        <a:pt x="524" y="470"/>
                        <a:pt x="519" y="453"/>
                        <a:pt x="513" y="440"/>
                      </a:cubicBezTo>
                      <a:cubicBezTo>
                        <a:pt x="510" y="433"/>
                        <a:pt x="506" y="428"/>
                        <a:pt x="503" y="423"/>
                      </a:cubicBezTo>
                      <a:cubicBezTo>
                        <a:pt x="499" y="419"/>
                        <a:pt x="494" y="416"/>
                        <a:pt x="489" y="416"/>
                      </a:cubicBezTo>
                      <a:cubicBezTo>
                        <a:pt x="487" y="416"/>
                        <a:pt x="485" y="416"/>
                        <a:pt x="484" y="417"/>
                      </a:cubicBezTo>
                      <a:cubicBezTo>
                        <a:pt x="478" y="418"/>
                        <a:pt x="474" y="422"/>
                        <a:pt x="472" y="428"/>
                      </a:cubicBezTo>
                      <a:cubicBezTo>
                        <a:pt x="470" y="433"/>
                        <a:pt x="469" y="439"/>
                        <a:pt x="469" y="446"/>
                      </a:cubicBezTo>
                      <a:cubicBezTo>
                        <a:pt x="469" y="460"/>
                        <a:pt x="472" y="476"/>
                        <a:pt x="475" y="492"/>
                      </a:cubicBezTo>
                      <a:cubicBezTo>
                        <a:pt x="477" y="508"/>
                        <a:pt x="480" y="525"/>
                        <a:pt x="480" y="538"/>
                      </a:cubicBezTo>
                      <a:cubicBezTo>
                        <a:pt x="480" y="545"/>
                        <a:pt x="479" y="550"/>
                        <a:pt x="478" y="555"/>
                      </a:cubicBezTo>
                      <a:cubicBezTo>
                        <a:pt x="476" y="560"/>
                        <a:pt x="474" y="563"/>
                        <a:pt x="471" y="566"/>
                      </a:cubicBezTo>
                      <a:cubicBezTo>
                        <a:pt x="456" y="577"/>
                        <a:pt x="448" y="585"/>
                        <a:pt x="443" y="592"/>
                      </a:cubicBezTo>
                      <a:cubicBezTo>
                        <a:pt x="437" y="599"/>
                        <a:pt x="434" y="606"/>
                        <a:pt x="427" y="616"/>
                      </a:cubicBezTo>
                      <a:cubicBezTo>
                        <a:pt x="419" y="627"/>
                        <a:pt x="412" y="633"/>
                        <a:pt x="404" y="639"/>
                      </a:cubicBezTo>
                      <a:cubicBezTo>
                        <a:pt x="396" y="645"/>
                        <a:pt x="387" y="651"/>
                        <a:pt x="378" y="661"/>
                      </a:cubicBezTo>
                      <a:cubicBezTo>
                        <a:pt x="376" y="663"/>
                        <a:pt x="373" y="666"/>
                        <a:pt x="368" y="668"/>
                      </a:cubicBezTo>
                      <a:cubicBezTo>
                        <a:pt x="356" y="674"/>
                        <a:pt x="333" y="681"/>
                        <a:pt x="306" y="681"/>
                      </a:cubicBezTo>
                      <a:cubicBezTo>
                        <a:pt x="284" y="681"/>
                        <a:pt x="258" y="676"/>
                        <a:pt x="235" y="663"/>
                      </a:cubicBezTo>
                      <a:cubicBezTo>
                        <a:pt x="211" y="650"/>
                        <a:pt x="190" y="628"/>
                        <a:pt x="174" y="594"/>
                      </a:cubicBezTo>
                      <a:cubicBezTo>
                        <a:pt x="147" y="537"/>
                        <a:pt x="131" y="470"/>
                        <a:pt x="114" y="418"/>
                      </a:cubicBezTo>
                      <a:cubicBezTo>
                        <a:pt x="105" y="392"/>
                        <a:pt x="96" y="369"/>
                        <a:pt x="84" y="353"/>
                      </a:cubicBezTo>
                      <a:cubicBezTo>
                        <a:pt x="79" y="345"/>
                        <a:pt x="72" y="338"/>
                        <a:pt x="65" y="334"/>
                      </a:cubicBezTo>
                      <a:cubicBezTo>
                        <a:pt x="58" y="329"/>
                        <a:pt x="50" y="327"/>
                        <a:pt x="42" y="327"/>
                      </a:cubicBezTo>
                      <a:cubicBezTo>
                        <a:pt x="37" y="327"/>
                        <a:pt x="33" y="327"/>
                        <a:pt x="28" y="328"/>
                      </a:cubicBezTo>
                      <a:cubicBezTo>
                        <a:pt x="26" y="329"/>
                        <a:pt x="26" y="329"/>
                        <a:pt x="26" y="329"/>
                      </a:cubicBezTo>
                      <a:cubicBezTo>
                        <a:pt x="28" y="328"/>
                        <a:pt x="28" y="328"/>
                        <a:pt x="28" y="328"/>
                      </a:cubicBezTo>
                      <a:cubicBezTo>
                        <a:pt x="18" y="331"/>
                        <a:pt x="11" y="336"/>
                        <a:pt x="6" y="344"/>
                      </a:cubicBezTo>
                      <a:cubicBezTo>
                        <a:pt x="2" y="352"/>
                        <a:pt x="0" y="361"/>
                        <a:pt x="0" y="372"/>
                      </a:cubicBezTo>
                      <a:cubicBezTo>
                        <a:pt x="0" y="405"/>
                        <a:pt x="18" y="450"/>
                        <a:pt x="40" y="490"/>
                      </a:cubicBezTo>
                      <a:cubicBezTo>
                        <a:pt x="50" y="510"/>
                        <a:pt x="62" y="528"/>
                        <a:pt x="73" y="543"/>
                      </a:cubicBezTo>
                      <a:cubicBezTo>
                        <a:pt x="84" y="558"/>
                        <a:pt x="93" y="569"/>
                        <a:pt x="101" y="574"/>
                      </a:cubicBezTo>
                      <a:cubicBezTo>
                        <a:pt x="119" y="587"/>
                        <a:pt x="129" y="595"/>
                        <a:pt x="135" y="603"/>
                      </a:cubicBezTo>
                      <a:cubicBezTo>
                        <a:pt x="141" y="612"/>
                        <a:pt x="145" y="622"/>
                        <a:pt x="151" y="641"/>
                      </a:cubicBezTo>
                      <a:cubicBezTo>
                        <a:pt x="157" y="660"/>
                        <a:pt x="176" y="684"/>
                        <a:pt x="201" y="705"/>
                      </a:cubicBezTo>
                      <a:cubicBezTo>
                        <a:pt x="226" y="725"/>
                        <a:pt x="258" y="743"/>
                        <a:pt x="289" y="750"/>
                      </a:cubicBezTo>
                      <a:cubicBezTo>
                        <a:pt x="317" y="757"/>
                        <a:pt x="337" y="763"/>
                        <a:pt x="350" y="772"/>
                      </a:cubicBezTo>
                      <a:cubicBezTo>
                        <a:pt x="356" y="776"/>
                        <a:pt x="360" y="780"/>
                        <a:pt x="363" y="785"/>
                      </a:cubicBezTo>
                      <a:cubicBezTo>
                        <a:pt x="366" y="791"/>
                        <a:pt x="367" y="796"/>
                        <a:pt x="367" y="803"/>
                      </a:cubicBezTo>
                      <a:cubicBezTo>
                        <a:pt x="367" y="806"/>
                        <a:pt x="367" y="809"/>
                        <a:pt x="367" y="812"/>
                      </a:cubicBezTo>
                      <a:cubicBezTo>
                        <a:pt x="365" y="823"/>
                        <a:pt x="361" y="831"/>
                        <a:pt x="356" y="835"/>
                      </a:cubicBezTo>
                      <a:cubicBezTo>
                        <a:pt x="351" y="840"/>
                        <a:pt x="345" y="842"/>
                        <a:pt x="338" y="842"/>
                      </a:cubicBezTo>
                      <a:cubicBezTo>
                        <a:pt x="331" y="842"/>
                        <a:pt x="323" y="840"/>
                        <a:pt x="317" y="836"/>
                      </a:cubicBezTo>
                      <a:cubicBezTo>
                        <a:pt x="306" y="829"/>
                        <a:pt x="290" y="829"/>
                        <a:pt x="274" y="829"/>
                      </a:cubicBezTo>
                      <a:cubicBezTo>
                        <a:pt x="266" y="829"/>
                        <a:pt x="258" y="829"/>
                        <a:pt x="251" y="828"/>
                      </a:cubicBezTo>
                      <a:cubicBezTo>
                        <a:pt x="244" y="828"/>
                        <a:pt x="237" y="827"/>
                        <a:pt x="233" y="825"/>
                      </a:cubicBezTo>
                      <a:cubicBezTo>
                        <a:pt x="227" y="822"/>
                        <a:pt x="221" y="820"/>
                        <a:pt x="215" y="820"/>
                      </a:cubicBezTo>
                      <a:cubicBezTo>
                        <a:pt x="209" y="820"/>
                        <a:pt x="203" y="822"/>
                        <a:pt x="198" y="826"/>
                      </a:cubicBezTo>
                      <a:cubicBezTo>
                        <a:pt x="194" y="830"/>
                        <a:pt x="192" y="836"/>
                        <a:pt x="192" y="842"/>
                      </a:cubicBezTo>
                      <a:cubicBezTo>
                        <a:pt x="192" y="847"/>
                        <a:pt x="194" y="852"/>
                        <a:pt x="197" y="855"/>
                      </a:cubicBezTo>
                      <a:cubicBezTo>
                        <a:pt x="201" y="860"/>
                        <a:pt x="208" y="863"/>
                        <a:pt x="216" y="865"/>
                      </a:cubicBezTo>
                      <a:cubicBezTo>
                        <a:pt x="224" y="867"/>
                        <a:pt x="233" y="868"/>
                        <a:pt x="242" y="868"/>
                      </a:cubicBezTo>
                      <a:cubicBezTo>
                        <a:pt x="253" y="869"/>
                        <a:pt x="265" y="870"/>
                        <a:pt x="276" y="871"/>
                      </a:cubicBezTo>
                      <a:cubicBezTo>
                        <a:pt x="287" y="872"/>
                        <a:pt x="296" y="873"/>
                        <a:pt x="303" y="877"/>
                      </a:cubicBezTo>
                      <a:cubicBezTo>
                        <a:pt x="314" y="883"/>
                        <a:pt x="329" y="888"/>
                        <a:pt x="342" y="888"/>
                      </a:cubicBezTo>
                      <a:cubicBezTo>
                        <a:pt x="347" y="888"/>
                        <a:pt x="351" y="887"/>
                        <a:pt x="355" y="886"/>
                      </a:cubicBezTo>
                      <a:cubicBezTo>
                        <a:pt x="361" y="885"/>
                        <a:pt x="366" y="883"/>
                        <a:pt x="370" y="883"/>
                      </a:cubicBezTo>
                      <a:cubicBezTo>
                        <a:pt x="372" y="883"/>
                        <a:pt x="373" y="883"/>
                        <a:pt x="375" y="884"/>
                      </a:cubicBezTo>
                      <a:cubicBezTo>
                        <a:pt x="378" y="886"/>
                        <a:pt x="381" y="889"/>
                        <a:pt x="385" y="896"/>
                      </a:cubicBezTo>
                      <a:cubicBezTo>
                        <a:pt x="388" y="903"/>
                        <a:pt x="392" y="912"/>
                        <a:pt x="396" y="926"/>
                      </a:cubicBezTo>
                      <a:cubicBezTo>
                        <a:pt x="404" y="954"/>
                        <a:pt x="409" y="969"/>
                        <a:pt x="413" y="980"/>
                      </a:cubicBezTo>
                      <a:cubicBezTo>
                        <a:pt x="417" y="990"/>
                        <a:pt x="420" y="995"/>
                        <a:pt x="424" y="1003"/>
                      </a:cubicBezTo>
                      <a:cubicBezTo>
                        <a:pt x="428" y="1010"/>
                        <a:pt x="430" y="1017"/>
                        <a:pt x="430" y="1023"/>
                      </a:cubicBezTo>
                      <a:cubicBezTo>
                        <a:pt x="430" y="1028"/>
                        <a:pt x="429" y="1032"/>
                        <a:pt x="426" y="1035"/>
                      </a:cubicBezTo>
                      <a:cubicBezTo>
                        <a:pt x="424" y="1039"/>
                        <a:pt x="420" y="1041"/>
                        <a:pt x="413" y="1042"/>
                      </a:cubicBezTo>
                      <a:cubicBezTo>
                        <a:pt x="403" y="1044"/>
                        <a:pt x="388" y="1051"/>
                        <a:pt x="375" y="1060"/>
                      </a:cubicBezTo>
                      <a:cubicBezTo>
                        <a:pt x="368" y="1065"/>
                        <a:pt x="362" y="1071"/>
                        <a:pt x="358" y="1077"/>
                      </a:cubicBezTo>
                      <a:cubicBezTo>
                        <a:pt x="354" y="1083"/>
                        <a:pt x="351" y="1090"/>
                        <a:pt x="351" y="1097"/>
                      </a:cubicBezTo>
                      <a:cubicBezTo>
                        <a:pt x="351" y="1100"/>
                        <a:pt x="352" y="1104"/>
                        <a:pt x="353" y="1107"/>
                      </a:cubicBezTo>
                      <a:cubicBezTo>
                        <a:pt x="355" y="1113"/>
                        <a:pt x="360" y="1118"/>
                        <a:pt x="365" y="1121"/>
                      </a:cubicBezTo>
                      <a:cubicBezTo>
                        <a:pt x="371" y="1124"/>
                        <a:pt x="377" y="1125"/>
                        <a:pt x="384" y="1125"/>
                      </a:cubicBezTo>
                      <a:cubicBezTo>
                        <a:pt x="395" y="1125"/>
                        <a:pt x="407" y="1122"/>
                        <a:pt x="418" y="1116"/>
                      </a:cubicBezTo>
                      <a:cubicBezTo>
                        <a:pt x="430" y="1110"/>
                        <a:pt x="440" y="1102"/>
                        <a:pt x="446" y="1091"/>
                      </a:cubicBezTo>
                      <a:cubicBezTo>
                        <a:pt x="453" y="1081"/>
                        <a:pt x="461" y="1072"/>
                        <a:pt x="468" y="1067"/>
                      </a:cubicBezTo>
                      <a:cubicBezTo>
                        <a:pt x="475" y="1061"/>
                        <a:pt x="482" y="1058"/>
                        <a:pt x="487" y="1058"/>
                      </a:cubicBezTo>
                      <a:cubicBezTo>
                        <a:pt x="493" y="1058"/>
                        <a:pt x="498" y="1061"/>
                        <a:pt x="502" y="1067"/>
                      </a:cubicBezTo>
                      <a:cubicBezTo>
                        <a:pt x="504" y="1069"/>
                        <a:pt x="505" y="1072"/>
                        <a:pt x="505" y="1075"/>
                      </a:cubicBezTo>
                      <a:cubicBezTo>
                        <a:pt x="505" y="1079"/>
                        <a:pt x="503" y="1084"/>
                        <a:pt x="500" y="1089"/>
                      </a:cubicBezTo>
                      <a:cubicBezTo>
                        <a:pt x="491" y="1104"/>
                        <a:pt x="470" y="1123"/>
                        <a:pt x="448" y="1140"/>
                      </a:cubicBezTo>
                      <a:cubicBezTo>
                        <a:pt x="412" y="1167"/>
                        <a:pt x="392" y="1190"/>
                        <a:pt x="364" y="1245"/>
                      </a:cubicBezTo>
                      <a:cubicBezTo>
                        <a:pt x="350" y="1273"/>
                        <a:pt x="339" y="1293"/>
                        <a:pt x="329" y="1308"/>
                      </a:cubicBezTo>
                      <a:cubicBezTo>
                        <a:pt x="318" y="1324"/>
                        <a:pt x="307" y="1335"/>
                        <a:pt x="293" y="1346"/>
                      </a:cubicBezTo>
                      <a:cubicBezTo>
                        <a:pt x="275" y="1359"/>
                        <a:pt x="259" y="1388"/>
                        <a:pt x="259" y="1418"/>
                      </a:cubicBezTo>
                      <a:cubicBezTo>
                        <a:pt x="259" y="1440"/>
                        <a:pt x="268" y="1462"/>
                        <a:pt x="293" y="1478"/>
                      </a:cubicBezTo>
                      <a:cubicBezTo>
                        <a:pt x="297" y="1481"/>
                        <a:pt x="301" y="1482"/>
                        <a:pt x="306" y="1482"/>
                      </a:cubicBezTo>
                      <a:cubicBezTo>
                        <a:pt x="313" y="1482"/>
                        <a:pt x="320" y="1478"/>
                        <a:pt x="327" y="1472"/>
                      </a:cubicBezTo>
                      <a:cubicBezTo>
                        <a:pt x="340" y="1461"/>
                        <a:pt x="352" y="1442"/>
                        <a:pt x="364" y="1420"/>
                      </a:cubicBezTo>
                      <a:cubicBezTo>
                        <a:pt x="382" y="1385"/>
                        <a:pt x="400" y="1342"/>
                        <a:pt x="418" y="1304"/>
                      </a:cubicBezTo>
                      <a:cubicBezTo>
                        <a:pt x="426" y="1284"/>
                        <a:pt x="435" y="1266"/>
                        <a:pt x="444" y="1251"/>
                      </a:cubicBezTo>
                      <a:cubicBezTo>
                        <a:pt x="453" y="1236"/>
                        <a:pt x="461" y="1224"/>
                        <a:pt x="469" y="1217"/>
                      </a:cubicBezTo>
                      <a:cubicBezTo>
                        <a:pt x="497" y="1192"/>
                        <a:pt x="511" y="1180"/>
                        <a:pt x="522" y="1169"/>
                      </a:cubicBezTo>
                      <a:cubicBezTo>
                        <a:pt x="534" y="1158"/>
                        <a:pt x="541" y="1147"/>
                        <a:pt x="554" y="1124"/>
                      </a:cubicBezTo>
                      <a:cubicBezTo>
                        <a:pt x="559" y="1115"/>
                        <a:pt x="565" y="1108"/>
                        <a:pt x="570" y="1104"/>
                      </a:cubicBezTo>
                      <a:cubicBezTo>
                        <a:pt x="576" y="1100"/>
                        <a:pt x="582" y="1099"/>
                        <a:pt x="588" y="1099"/>
                      </a:cubicBezTo>
                      <a:cubicBezTo>
                        <a:pt x="595" y="1099"/>
                        <a:pt x="603" y="1101"/>
                        <a:pt x="610" y="1106"/>
                      </a:cubicBezTo>
                      <a:cubicBezTo>
                        <a:pt x="616" y="1110"/>
                        <a:pt x="623" y="1116"/>
                        <a:pt x="627" y="1122"/>
                      </a:cubicBezTo>
                      <a:cubicBezTo>
                        <a:pt x="633" y="1128"/>
                        <a:pt x="637" y="1135"/>
                        <a:pt x="642" y="1139"/>
                      </a:cubicBezTo>
                      <a:cubicBezTo>
                        <a:pt x="644" y="1142"/>
                        <a:pt x="646" y="1144"/>
                        <a:pt x="648" y="1145"/>
                      </a:cubicBezTo>
                      <a:cubicBezTo>
                        <a:pt x="651" y="1146"/>
                        <a:pt x="653" y="1147"/>
                        <a:pt x="656" y="1147"/>
                      </a:cubicBezTo>
                      <a:cubicBezTo>
                        <a:pt x="659" y="1147"/>
                        <a:pt x="661" y="1146"/>
                        <a:pt x="664" y="1144"/>
                      </a:cubicBezTo>
                      <a:cubicBezTo>
                        <a:pt x="667" y="1142"/>
                        <a:pt x="670" y="1140"/>
                        <a:pt x="673" y="1136"/>
                      </a:cubicBezTo>
                      <a:cubicBezTo>
                        <a:pt x="679" y="1129"/>
                        <a:pt x="683" y="1124"/>
                        <a:pt x="686" y="1121"/>
                      </a:cubicBezTo>
                      <a:cubicBezTo>
                        <a:pt x="687" y="1119"/>
                        <a:pt x="689" y="1118"/>
                        <a:pt x="690" y="1118"/>
                      </a:cubicBezTo>
                      <a:cubicBezTo>
                        <a:pt x="691" y="1117"/>
                        <a:pt x="691" y="1117"/>
                        <a:pt x="692" y="1117"/>
                      </a:cubicBezTo>
                      <a:cubicBezTo>
                        <a:pt x="692" y="1117"/>
                        <a:pt x="693" y="1117"/>
                        <a:pt x="694" y="1118"/>
                      </a:cubicBezTo>
                      <a:cubicBezTo>
                        <a:pt x="695" y="1119"/>
                        <a:pt x="697" y="1120"/>
                        <a:pt x="698" y="1122"/>
                      </a:cubicBezTo>
                      <a:cubicBezTo>
                        <a:pt x="701" y="1124"/>
                        <a:pt x="703" y="1126"/>
                        <a:pt x="706" y="1128"/>
                      </a:cubicBezTo>
                      <a:cubicBezTo>
                        <a:pt x="708" y="1129"/>
                        <a:pt x="711" y="1130"/>
                        <a:pt x="714" y="1130"/>
                      </a:cubicBezTo>
                      <a:cubicBezTo>
                        <a:pt x="717" y="1130"/>
                        <a:pt x="720" y="1130"/>
                        <a:pt x="723" y="1128"/>
                      </a:cubicBezTo>
                      <a:cubicBezTo>
                        <a:pt x="726" y="1126"/>
                        <a:pt x="728" y="1123"/>
                        <a:pt x="731" y="1120"/>
                      </a:cubicBezTo>
                      <a:cubicBezTo>
                        <a:pt x="735" y="1116"/>
                        <a:pt x="738" y="1112"/>
                        <a:pt x="740" y="1110"/>
                      </a:cubicBezTo>
                      <a:cubicBezTo>
                        <a:pt x="743" y="1108"/>
                        <a:pt x="745" y="1107"/>
                        <a:pt x="746" y="1107"/>
                      </a:cubicBezTo>
                      <a:cubicBezTo>
                        <a:pt x="746" y="1107"/>
                        <a:pt x="747" y="1107"/>
                        <a:pt x="747" y="1108"/>
                      </a:cubicBezTo>
                      <a:cubicBezTo>
                        <a:pt x="748" y="1108"/>
                        <a:pt x="748" y="1109"/>
                        <a:pt x="749" y="1110"/>
                      </a:cubicBezTo>
                      <a:cubicBezTo>
                        <a:pt x="750" y="1112"/>
                        <a:pt x="750" y="1114"/>
                        <a:pt x="751" y="1117"/>
                      </a:cubicBezTo>
                      <a:cubicBezTo>
                        <a:pt x="752" y="1121"/>
                        <a:pt x="752" y="1128"/>
                        <a:pt x="752" y="1137"/>
                      </a:cubicBezTo>
                      <a:cubicBezTo>
                        <a:pt x="753" y="1150"/>
                        <a:pt x="754" y="1166"/>
                        <a:pt x="756" y="1179"/>
                      </a:cubicBezTo>
                      <a:cubicBezTo>
                        <a:pt x="757" y="1185"/>
                        <a:pt x="759" y="1191"/>
                        <a:pt x="761" y="1195"/>
                      </a:cubicBezTo>
                      <a:cubicBezTo>
                        <a:pt x="762" y="1197"/>
                        <a:pt x="764" y="1199"/>
                        <a:pt x="765" y="1200"/>
                      </a:cubicBezTo>
                      <a:cubicBezTo>
                        <a:pt x="767" y="1202"/>
                        <a:pt x="769" y="1202"/>
                        <a:pt x="771" y="1202"/>
                      </a:cubicBezTo>
                      <a:cubicBezTo>
                        <a:pt x="772" y="1202"/>
                        <a:pt x="772" y="1202"/>
                        <a:pt x="772" y="1202"/>
                      </a:cubicBezTo>
                      <a:cubicBezTo>
                        <a:pt x="772" y="1202"/>
                        <a:pt x="772" y="1202"/>
                        <a:pt x="772" y="1202"/>
                      </a:cubicBezTo>
                      <a:cubicBezTo>
                        <a:pt x="772" y="1202"/>
                        <a:pt x="772" y="1202"/>
                        <a:pt x="772" y="1202"/>
                      </a:cubicBezTo>
                      <a:cubicBezTo>
                        <a:pt x="774" y="1202"/>
                        <a:pt x="775" y="1202"/>
                        <a:pt x="776" y="1201"/>
                      </a:cubicBezTo>
                      <a:cubicBezTo>
                        <a:pt x="779" y="1199"/>
                        <a:pt x="780" y="1196"/>
                        <a:pt x="781" y="1192"/>
                      </a:cubicBezTo>
                      <a:cubicBezTo>
                        <a:pt x="784" y="1186"/>
                        <a:pt x="785" y="1177"/>
                        <a:pt x="787" y="1167"/>
                      </a:cubicBezTo>
                      <a:cubicBezTo>
                        <a:pt x="789" y="1152"/>
                        <a:pt x="791" y="1135"/>
                        <a:pt x="796" y="1121"/>
                      </a:cubicBezTo>
                      <a:cubicBezTo>
                        <a:pt x="799" y="1115"/>
                        <a:pt x="801" y="1109"/>
                        <a:pt x="805" y="1104"/>
                      </a:cubicBezTo>
                      <a:cubicBezTo>
                        <a:pt x="809" y="1100"/>
                        <a:pt x="813" y="1097"/>
                        <a:pt x="819" y="1096"/>
                      </a:cubicBezTo>
                      <a:cubicBezTo>
                        <a:pt x="824" y="1096"/>
                        <a:pt x="829" y="1095"/>
                        <a:pt x="834" y="1095"/>
                      </a:cubicBezTo>
                      <a:cubicBezTo>
                        <a:pt x="850" y="1095"/>
                        <a:pt x="864" y="1100"/>
                        <a:pt x="878" y="1114"/>
                      </a:cubicBezTo>
                      <a:cubicBezTo>
                        <a:pt x="891" y="1129"/>
                        <a:pt x="903" y="1153"/>
                        <a:pt x="914" y="1191"/>
                      </a:cubicBezTo>
                      <a:cubicBezTo>
                        <a:pt x="920" y="1213"/>
                        <a:pt x="925" y="1245"/>
                        <a:pt x="929" y="1281"/>
                      </a:cubicBezTo>
                      <a:cubicBezTo>
                        <a:pt x="936" y="1336"/>
                        <a:pt x="941" y="1402"/>
                        <a:pt x="951" y="1459"/>
                      </a:cubicBezTo>
                      <a:cubicBezTo>
                        <a:pt x="956" y="1488"/>
                        <a:pt x="962" y="1515"/>
                        <a:pt x="969" y="1538"/>
                      </a:cubicBezTo>
                      <a:cubicBezTo>
                        <a:pt x="976" y="1560"/>
                        <a:pt x="985" y="1579"/>
                        <a:pt x="996" y="1591"/>
                      </a:cubicBezTo>
                      <a:cubicBezTo>
                        <a:pt x="1022" y="1618"/>
                        <a:pt x="1055" y="1632"/>
                        <a:pt x="1080" y="1632"/>
                      </a:cubicBezTo>
                      <a:cubicBezTo>
                        <a:pt x="1089" y="1632"/>
                        <a:pt x="1097" y="1630"/>
                        <a:pt x="1103" y="1626"/>
                      </a:cubicBezTo>
                      <a:cubicBezTo>
                        <a:pt x="1109" y="1621"/>
                        <a:pt x="1112" y="1614"/>
                        <a:pt x="1112" y="1605"/>
                      </a:cubicBezTo>
                      <a:cubicBezTo>
                        <a:pt x="1112" y="1592"/>
                        <a:pt x="1105" y="1573"/>
                        <a:pt x="1087" y="1550"/>
                      </a:cubicBezTo>
                      <a:cubicBezTo>
                        <a:pt x="1052" y="1503"/>
                        <a:pt x="1036" y="1444"/>
                        <a:pt x="1026" y="1384"/>
                      </a:cubicBezTo>
                      <a:cubicBezTo>
                        <a:pt x="1015" y="1324"/>
                        <a:pt x="1010" y="1265"/>
                        <a:pt x="997" y="1217"/>
                      </a:cubicBezTo>
                      <a:cubicBezTo>
                        <a:pt x="986" y="1180"/>
                        <a:pt x="975" y="1153"/>
                        <a:pt x="966" y="1131"/>
                      </a:cubicBezTo>
                      <a:cubicBezTo>
                        <a:pt x="957" y="1109"/>
                        <a:pt x="950" y="1093"/>
                        <a:pt x="950" y="1081"/>
                      </a:cubicBezTo>
                      <a:cubicBezTo>
                        <a:pt x="950" y="1074"/>
                        <a:pt x="953" y="1068"/>
                        <a:pt x="958" y="1063"/>
                      </a:cubicBezTo>
                      <a:cubicBezTo>
                        <a:pt x="968" y="1053"/>
                        <a:pt x="974" y="1043"/>
                        <a:pt x="979" y="1036"/>
                      </a:cubicBezTo>
                      <a:cubicBezTo>
                        <a:pt x="981" y="1032"/>
                        <a:pt x="984" y="1029"/>
                        <a:pt x="986" y="1028"/>
                      </a:cubicBezTo>
                      <a:cubicBezTo>
                        <a:pt x="989" y="1026"/>
                        <a:pt x="991" y="1025"/>
                        <a:pt x="995" y="1025"/>
                      </a:cubicBezTo>
                      <a:cubicBezTo>
                        <a:pt x="999" y="1025"/>
                        <a:pt x="1004" y="1026"/>
                        <a:pt x="1010" y="1028"/>
                      </a:cubicBezTo>
                      <a:cubicBezTo>
                        <a:pt x="1027" y="1035"/>
                        <a:pt x="1036" y="1038"/>
                        <a:pt x="1043" y="1043"/>
                      </a:cubicBezTo>
                      <a:cubicBezTo>
                        <a:pt x="1050" y="1048"/>
                        <a:pt x="1055" y="1053"/>
                        <a:pt x="1063" y="1065"/>
                      </a:cubicBezTo>
                      <a:cubicBezTo>
                        <a:pt x="1069" y="1074"/>
                        <a:pt x="1073" y="1080"/>
                        <a:pt x="1078" y="1085"/>
                      </a:cubicBezTo>
                      <a:cubicBezTo>
                        <a:pt x="1080" y="1087"/>
                        <a:pt x="1082" y="1088"/>
                        <a:pt x="1084" y="1090"/>
                      </a:cubicBezTo>
                      <a:cubicBezTo>
                        <a:pt x="1087" y="1091"/>
                        <a:pt x="1089" y="1091"/>
                        <a:pt x="1091" y="1091"/>
                      </a:cubicBezTo>
                      <a:cubicBezTo>
                        <a:pt x="1095" y="1091"/>
                        <a:pt x="1099" y="1089"/>
                        <a:pt x="1102" y="1086"/>
                      </a:cubicBezTo>
                      <a:cubicBezTo>
                        <a:pt x="1105" y="1083"/>
                        <a:pt x="1106" y="1080"/>
                        <a:pt x="1106" y="1076"/>
                      </a:cubicBezTo>
                      <a:cubicBezTo>
                        <a:pt x="1106" y="1069"/>
                        <a:pt x="1102" y="1061"/>
                        <a:pt x="1096" y="1052"/>
                      </a:cubicBezTo>
                      <a:cubicBezTo>
                        <a:pt x="1090" y="1043"/>
                        <a:pt x="1081" y="1033"/>
                        <a:pt x="1072" y="1023"/>
                      </a:cubicBezTo>
                      <a:cubicBezTo>
                        <a:pt x="1063" y="1013"/>
                        <a:pt x="1054" y="1004"/>
                        <a:pt x="1046" y="996"/>
                      </a:cubicBezTo>
                      <a:cubicBezTo>
                        <a:pt x="1039" y="987"/>
                        <a:pt x="1035" y="978"/>
                        <a:pt x="1035" y="968"/>
                      </a:cubicBezTo>
                      <a:cubicBezTo>
                        <a:pt x="1035" y="964"/>
                        <a:pt x="1036" y="958"/>
                        <a:pt x="1039" y="952"/>
                      </a:cubicBezTo>
                      <a:cubicBezTo>
                        <a:pt x="1046" y="936"/>
                        <a:pt x="1050" y="918"/>
                        <a:pt x="1057" y="903"/>
                      </a:cubicBezTo>
                      <a:cubicBezTo>
                        <a:pt x="1063" y="887"/>
                        <a:pt x="1072" y="873"/>
                        <a:pt x="1087" y="866"/>
                      </a:cubicBezTo>
                      <a:cubicBezTo>
                        <a:pt x="1094" y="862"/>
                        <a:pt x="1108" y="859"/>
                        <a:pt x="1125" y="857"/>
                      </a:cubicBezTo>
                      <a:cubicBezTo>
                        <a:pt x="1143" y="854"/>
                        <a:pt x="1164" y="853"/>
                        <a:pt x="1188" y="853"/>
                      </a:cubicBezTo>
                      <a:cubicBezTo>
                        <a:pt x="1233" y="853"/>
                        <a:pt x="1287" y="858"/>
                        <a:pt x="1337" y="873"/>
                      </a:cubicBezTo>
                      <a:cubicBezTo>
                        <a:pt x="1389" y="889"/>
                        <a:pt x="1426" y="899"/>
                        <a:pt x="1453" y="908"/>
                      </a:cubicBezTo>
                      <a:cubicBezTo>
                        <a:pt x="1480" y="918"/>
                        <a:pt x="1497" y="927"/>
                        <a:pt x="1508" y="940"/>
                      </a:cubicBezTo>
                      <a:cubicBezTo>
                        <a:pt x="1516" y="949"/>
                        <a:pt x="1530" y="958"/>
                        <a:pt x="1546" y="964"/>
                      </a:cubicBezTo>
                      <a:cubicBezTo>
                        <a:pt x="1562" y="971"/>
                        <a:pt x="1581" y="976"/>
                        <a:pt x="1597" y="976"/>
                      </a:cubicBezTo>
                      <a:cubicBezTo>
                        <a:pt x="1606" y="976"/>
                        <a:pt x="1614" y="975"/>
                        <a:pt x="1621" y="971"/>
                      </a:cubicBezTo>
                      <a:cubicBezTo>
                        <a:pt x="1628" y="967"/>
                        <a:pt x="1633" y="961"/>
                        <a:pt x="1636" y="952"/>
                      </a:cubicBezTo>
                      <a:cubicBezTo>
                        <a:pt x="1637" y="947"/>
                        <a:pt x="1637" y="943"/>
                        <a:pt x="1637" y="939"/>
                      </a:cubicBezTo>
                      <a:cubicBezTo>
                        <a:pt x="1637" y="917"/>
                        <a:pt x="1624" y="894"/>
                        <a:pt x="1606" y="877"/>
                      </a:cubicBezTo>
                      <a:cubicBezTo>
                        <a:pt x="1587" y="859"/>
                        <a:pt x="1562" y="846"/>
                        <a:pt x="1538" y="843"/>
                      </a:cubicBezTo>
                      <a:cubicBezTo>
                        <a:pt x="1513" y="841"/>
                        <a:pt x="1492" y="830"/>
                        <a:pt x="1471" y="820"/>
                      </a:cubicBezTo>
                      <a:cubicBezTo>
                        <a:pt x="1450" y="810"/>
                        <a:pt x="1429" y="801"/>
                        <a:pt x="1408" y="801"/>
                      </a:cubicBezTo>
                      <a:cubicBezTo>
                        <a:pt x="1406" y="801"/>
                        <a:pt x="1404" y="801"/>
                        <a:pt x="1403" y="801"/>
                      </a:cubicBezTo>
                      <a:cubicBezTo>
                        <a:pt x="1400" y="802"/>
                        <a:pt x="1397" y="802"/>
                        <a:pt x="1395" y="802"/>
                      </a:cubicBezTo>
                      <a:cubicBezTo>
                        <a:pt x="1375" y="802"/>
                        <a:pt x="1357" y="797"/>
                        <a:pt x="1339" y="792"/>
                      </a:cubicBezTo>
                      <a:cubicBezTo>
                        <a:pt x="1320" y="787"/>
                        <a:pt x="1301" y="782"/>
                        <a:pt x="1280" y="782"/>
                      </a:cubicBezTo>
                      <a:cubicBezTo>
                        <a:pt x="1279" y="782"/>
                        <a:pt x="1278" y="782"/>
                        <a:pt x="1277" y="782"/>
                      </a:cubicBezTo>
                      <a:cubicBezTo>
                        <a:pt x="1274" y="782"/>
                        <a:pt x="1272" y="782"/>
                        <a:pt x="1269" y="782"/>
                      </a:cubicBezTo>
                      <a:cubicBezTo>
                        <a:pt x="1242" y="782"/>
                        <a:pt x="1195" y="780"/>
                        <a:pt x="1155" y="775"/>
                      </a:cubicBezTo>
                      <a:cubicBezTo>
                        <a:pt x="1136" y="772"/>
                        <a:pt x="1117" y="769"/>
                        <a:pt x="1104" y="764"/>
                      </a:cubicBezTo>
                      <a:cubicBezTo>
                        <a:pt x="1098" y="762"/>
                        <a:pt x="1092" y="759"/>
                        <a:pt x="1089" y="757"/>
                      </a:cubicBezTo>
                      <a:cubicBezTo>
                        <a:pt x="1087" y="756"/>
                        <a:pt x="1086" y="754"/>
                        <a:pt x="1085" y="753"/>
                      </a:cubicBezTo>
                      <a:cubicBezTo>
                        <a:pt x="1084" y="752"/>
                        <a:pt x="1084" y="751"/>
                        <a:pt x="1084" y="749"/>
                      </a:cubicBezTo>
                      <a:cubicBezTo>
                        <a:pt x="1084" y="748"/>
                        <a:pt x="1084" y="747"/>
                        <a:pt x="1085" y="746"/>
                      </a:cubicBezTo>
                      <a:cubicBezTo>
                        <a:pt x="1087" y="743"/>
                        <a:pt x="1091" y="741"/>
                        <a:pt x="1097" y="738"/>
                      </a:cubicBezTo>
                      <a:cubicBezTo>
                        <a:pt x="1107" y="734"/>
                        <a:pt x="1122" y="731"/>
                        <a:pt x="1139" y="727"/>
                      </a:cubicBezTo>
                      <a:cubicBezTo>
                        <a:pt x="1164" y="722"/>
                        <a:pt x="1192" y="717"/>
                        <a:pt x="1215" y="710"/>
                      </a:cubicBezTo>
                      <a:cubicBezTo>
                        <a:pt x="1226" y="707"/>
                        <a:pt x="1236" y="703"/>
                        <a:pt x="1243" y="698"/>
                      </a:cubicBezTo>
                      <a:cubicBezTo>
                        <a:pt x="1247" y="696"/>
                        <a:pt x="1250" y="694"/>
                        <a:pt x="1252" y="691"/>
                      </a:cubicBezTo>
                      <a:cubicBezTo>
                        <a:pt x="1254" y="688"/>
                        <a:pt x="1255" y="685"/>
                        <a:pt x="1255" y="682"/>
                      </a:cubicBezTo>
                      <a:cubicBezTo>
                        <a:pt x="1255" y="681"/>
                        <a:pt x="1255" y="680"/>
                        <a:pt x="1255" y="679"/>
                      </a:cubicBezTo>
                      <a:cubicBezTo>
                        <a:pt x="1254" y="676"/>
                        <a:pt x="1253" y="674"/>
                        <a:pt x="1252" y="672"/>
                      </a:cubicBezTo>
                      <a:cubicBezTo>
                        <a:pt x="1249" y="669"/>
                        <a:pt x="1246" y="667"/>
                        <a:pt x="1241" y="666"/>
                      </a:cubicBezTo>
                      <a:cubicBezTo>
                        <a:pt x="1237" y="665"/>
                        <a:pt x="1232" y="665"/>
                        <a:pt x="1227" y="665"/>
                      </a:cubicBezTo>
                      <a:cubicBezTo>
                        <a:pt x="1210" y="665"/>
                        <a:pt x="1189" y="669"/>
                        <a:pt x="1167" y="673"/>
                      </a:cubicBezTo>
                      <a:cubicBezTo>
                        <a:pt x="1145" y="677"/>
                        <a:pt x="1124" y="681"/>
                        <a:pt x="1108" y="681"/>
                      </a:cubicBezTo>
                      <a:cubicBezTo>
                        <a:pt x="1101" y="681"/>
                        <a:pt x="1095" y="680"/>
                        <a:pt x="1091" y="678"/>
                      </a:cubicBezTo>
                      <a:cubicBezTo>
                        <a:pt x="1089" y="677"/>
                        <a:pt x="1088" y="676"/>
                        <a:pt x="1087" y="675"/>
                      </a:cubicBezTo>
                      <a:cubicBezTo>
                        <a:pt x="1086" y="673"/>
                        <a:pt x="1085" y="671"/>
                        <a:pt x="1085" y="669"/>
                      </a:cubicBezTo>
                      <a:cubicBezTo>
                        <a:pt x="1085" y="668"/>
                        <a:pt x="1085" y="668"/>
                        <a:pt x="1085" y="668"/>
                      </a:cubicBezTo>
                      <a:cubicBezTo>
                        <a:pt x="1085" y="664"/>
                        <a:pt x="1087" y="659"/>
                        <a:pt x="1091" y="655"/>
                      </a:cubicBezTo>
                      <a:cubicBezTo>
                        <a:pt x="1098" y="647"/>
                        <a:pt x="1112" y="639"/>
                        <a:pt x="1128" y="631"/>
                      </a:cubicBezTo>
                      <a:cubicBezTo>
                        <a:pt x="1153" y="620"/>
                        <a:pt x="1184" y="608"/>
                        <a:pt x="1213" y="594"/>
                      </a:cubicBezTo>
                      <a:cubicBezTo>
                        <a:pt x="1241" y="580"/>
                        <a:pt x="1267" y="565"/>
                        <a:pt x="1279" y="544"/>
                      </a:cubicBezTo>
                      <a:cubicBezTo>
                        <a:pt x="1292" y="525"/>
                        <a:pt x="1301" y="511"/>
                        <a:pt x="1307" y="501"/>
                      </a:cubicBezTo>
                      <a:cubicBezTo>
                        <a:pt x="1313" y="490"/>
                        <a:pt x="1316" y="484"/>
                        <a:pt x="1316" y="478"/>
                      </a:cubicBezTo>
                      <a:cubicBezTo>
                        <a:pt x="1316" y="476"/>
                        <a:pt x="1315" y="473"/>
                        <a:pt x="1314" y="471"/>
                      </a:cubicBezTo>
                      <a:cubicBezTo>
                        <a:pt x="1312" y="469"/>
                        <a:pt x="1310" y="467"/>
                        <a:pt x="1307" y="465"/>
                      </a:cubicBezTo>
                      <a:cubicBezTo>
                        <a:pt x="1304" y="462"/>
                        <a:pt x="1300" y="461"/>
                        <a:pt x="1296" y="461"/>
                      </a:cubicBezTo>
                      <a:cubicBezTo>
                        <a:pt x="1287" y="461"/>
                        <a:pt x="1276" y="466"/>
                        <a:pt x="1266" y="474"/>
                      </a:cubicBezTo>
                      <a:cubicBezTo>
                        <a:pt x="1257" y="482"/>
                        <a:pt x="1247" y="492"/>
                        <a:pt x="1240" y="503"/>
                      </a:cubicBezTo>
                      <a:cubicBezTo>
                        <a:pt x="1224" y="529"/>
                        <a:pt x="1191" y="549"/>
                        <a:pt x="1166" y="556"/>
                      </a:cubicBezTo>
                      <a:cubicBezTo>
                        <a:pt x="1154" y="560"/>
                        <a:pt x="1137" y="567"/>
                        <a:pt x="1121" y="573"/>
                      </a:cubicBezTo>
                      <a:cubicBezTo>
                        <a:pt x="1105" y="580"/>
                        <a:pt x="1091" y="587"/>
                        <a:pt x="1084" y="592"/>
                      </a:cubicBezTo>
                      <a:cubicBezTo>
                        <a:pt x="1079" y="595"/>
                        <a:pt x="1074" y="599"/>
                        <a:pt x="1067" y="602"/>
                      </a:cubicBezTo>
                      <a:cubicBezTo>
                        <a:pt x="1061" y="606"/>
                        <a:pt x="1054" y="608"/>
                        <a:pt x="1048" y="608"/>
                      </a:cubicBezTo>
                      <a:cubicBezTo>
                        <a:pt x="1044" y="608"/>
                        <a:pt x="1040" y="607"/>
                        <a:pt x="1036" y="605"/>
                      </a:cubicBezTo>
                      <a:cubicBezTo>
                        <a:pt x="1032" y="603"/>
                        <a:pt x="1029" y="599"/>
                        <a:pt x="1026" y="592"/>
                      </a:cubicBezTo>
                      <a:cubicBezTo>
                        <a:pt x="1024" y="588"/>
                        <a:pt x="1023" y="584"/>
                        <a:pt x="1023" y="579"/>
                      </a:cubicBezTo>
                      <a:cubicBezTo>
                        <a:pt x="1022" y="563"/>
                        <a:pt x="1034" y="542"/>
                        <a:pt x="1052" y="520"/>
                      </a:cubicBezTo>
                      <a:cubicBezTo>
                        <a:pt x="1071" y="497"/>
                        <a:pt x="1097" y="472"/>
                        <a:pt x="1125" y="447"/>
                      </a:cubicBezTo>
                      <a:cubicBezTo>
                        <a:pt x="1191" y="389"/>
                        <a:pt x="1234" y="335"/>
                        <a:pt x="1268" y="295"/>
                      </a:cubicBezTo>
                      <a:cubicBezTo>
                        <a:pt x="1282" y="278"/>
                        <a:pt x="1308" y="252"/>
                        <a:pt x="1331" y="225"/>
                      </a:cubicBezTo>
                      <a:cubicBezTo>
                        <a:pt x="1342" y="211"/>
                        <a:pt x="1353" y="196"/>
                        <a:pt x="1361" y="183"/>
                      </a:cubicBezTo>
                      <a:cubicBezTo>
                        <a:pt x="1368" y="169"/>
                        <a:pt x="1373" y="156"/>
                        <a:pt x="1373" y="144"/>
                      </a:cubicBezTo>
                      <a:cubicBezTo>
                        <a:pt x="1373" y="134"/>
                        <a:pt x="1369" y="125"/>
                        <a:pt x="1360" y="118"/>
                      </a:cubicBezTo>
                      <a:cubicBezTo>
                        <a:pt x="1354" y="113"/>
                        <a:pt x="1347" y="111"/>
                        <a:pt x="1340" y="111"/>
                      </a:cubicBezTo>
                      <a:cubicBezTo>
                        <a:pt x="1327" y="111"/>
                        <a:pt x="1313" y="118"/>
                        <a:pt x="1299" y="129"/>
                      </a:cubicBezTo>
                      <a:cubicBezTo>
                        <a:pt x="1279" y="146"/>
                        <a:pt x="1257" y="171"/>
                        <a:pt x="1239" y="195"/>
                      </a:cubicBezTo>
                      <a:cubicBezTo>
                        <a:pt x="1220" y="220"/>
                        <a:pt x="1204" y="244"/>
                        <a:pt x="1194" y="257"/>
                      </a:cubicBezTo>
                      <a:cubicBezTo>
                        <a:pt x="1179" y="278"/>
                        <a:pt x="1161" y="302"/>
                        <a:pt x="1143" y="324"/>
                      </a:cubicBezTo>
                      <a:cubicBezTo>
                        <a:pt x="1125" y="346"/>
                        <a:pt x="1106" y="366"/>
                        <a:pt x="1091" y="376"/>
                      </a:cubicBezTo>
                      <a:cubicBezTo>
                        <a:pt x="1083" y="381"/>
                        <a:pt x="1072" y="391"/>
                        <a:pt x="1060" y="404"/>
                      </a:cubicBezTo>
                      <a:cubicBezTo>
                        <a:pt x="1041" y="423"/>
                        <a:pt x="1019" y="448"/>
                        <a:pt x="998" y="468"/>
                      </a:cubicBezTo>
                      <a:cubicBezTo>
                        <a:pt x="988" y="478"/>
                        <a:pt x="978" y="487"/>
                        <a:pt x="970" y="493"/>
                      </a:cubicBezTo>
                      <a:cubicBezTo>
                        <a:pt x="966" y="497"/>
                        <a:pt x="962" y="499"/>
                        <a:pt x="959" y="501"/>
                      </a:cubicBezTo>
                      <a:cubicBezTo>
                        <a:pt x="955" y="502"/>
                        <a:pt x="952" y="503"/>
                        <a:pt x="950" y="503"/>
                      </a:cubicBezTo>
                      <a:cubicBezTo>
                        <a:pt x="948" y="503"/>
                        <a:pt x="947" y="503"/>
                        <a:pt x="946" y="502"/>
                      </a:cubicBezTo>
                      <a:cubicBezTo>
                        <a:pt x="945" y="500"/>
                        <a:pt x="944" y="498"/>
                        <a:pt x="944" y="495"/>
                      </a:cubicBezTo>
                      <a:cubicBezTo>
                        <a:pt x="944" y="489"/>
                        <a:pt x="947" y="479"/>
                        <a:pt x="952" y="469"/>
                      </a:cubicBezTo>
                      <a:cubicBezTo>
                        <a:pt x="959" y="453"/>
                        <a:pt x="970" y="434"/>
                        <a:pt x="980" y="416"/>
                      </a:cubicBezTo>
                      <a:cubicBezTo>
                        <a:pt x="984" y="407"/>
                        <a:pt x="988" y="399"/>
                        <a:pt x="991" y="391"/>
                      </a:cubicBezTo>
                      <a:cubicBezTo>
                        <a:pt x="995" y="383"/>
                        <a:pt x="996" y="376"/>
                        <a:pt x="996" y="370"/>
                      </a:cubicBezTo>
                      <a:cubicBezTo>
                        <a:pt x="996" y="367"/>
                        <a:pt x="996" y="365"/>
                        <a:pt x="995" y="362"/>
                      </a:cubicBezTo>
                      <a:cubicBezTo>
                        <a:pt x="994" y="360"/>
                        <a:pt x="993" y="358"/>
                        <a:pt x="991" y="357"/>
                      </a:cubicBezTo>
                      <a:cubicBezTo>
                        <a:pt x="989" y="355"/>
                        <a:pt x="987" y="354"/>
                        <a:pt x="985" y="354"/>
                      </a:cubicBezTo>
                      <a:cubicBezTo>
                        <a:pt x="981" y="354"/>
                        <a:pt x="977" y="357"/>
                        <a:pt x="973" y="360"/>
                      </a:cubicBezTo>
                      <a:cubicBezTo>
                        <a:pt x="966" y="366"/>
                        <a:pt x="958" y="375"/>
                        <a:pt x="950" y="386"/>
                      </a:cubicBezTo>
                      <a:cubicBezTo>
                        <a:pt x="938" y="403"/>
                        <a:pt x="925" y="424"/>
                        <a:pt x="911" y="440"/>
                      </a:cubicBezTo>
                      <a:cubicBezTo>
                        <a:pt x="904" y="449"/>
                        <a:pt x="897" y="456"/>
                        <a:pt x="890" y="461"/>
                      </a:cubicBezTo>
                      <a:cubicBezTo>
                        <a:pt x="882" y="466"/>
                        <a:pt x="875" y="469"/>
                        <a:pt x="868" y="469"/>
                      </a:cubicBezTo>
                      <a:cubicBezTo>
                        <a:pt x="865" y="469"/>
                        <a:pt x="863" y="468"/>
                        <a:pt x="860" y="467"/>
                      </a:cubicBezTo>
                      <a:cubicBezTo>
                        <a:pt x="834" y="459"/>
                        <a:pt x="813" y="453"/>
                        <a:pt x="796" y="439"/>
                      </a:cubicBezTo>
                      <a:cubicBezTo>
                        <a:pt x="778" y="425"/>
                        <a:pt x="762" y="402"/>
                        <a:pt x="746" y="361"/>
                      </a:cubicBezTo>
                      <a:cubicBezTo>
                        <a:pt x="733" y="328"/>
                        <a:pt x="717" y="297"/>
                        <a:pt x="704" y="267"/>
                      </a:cubicBezTo>
                      <a:cubicBezTo>
                        <a:pt x="691" y="238"/>
                        <a:pt x="682" y="210"/>
                        <a:pt x="682" y="186"/>
                      </a:cubicBezTo>
                      <a:cubicBezTo>
                        <a:pt x="682" y="171"/>
                        <a:pt x="685" y="158"/>
                        <a:pt x="692" y="146"/>
                      </a:cubicBezTo>
                      <a:cubicBezTo>
                        <a:pt x="706" y="125"/>
                        <a:pt x="724" y="105"/>
                        <a:pt x="738" y="86"/>
                      </a:cubicBezTo>
                      <a:cubicBezTo>
                        <a:pt x="752" y="67"/>
                        <a:pt x="763" y="48"/>
                        <a:pt x="763" y="31"/>
                      </a:cubicBezTo>
                      <a:cubicBezTo>
                        <a:pt x="763" y="22"/>
                        <a:pt x="760" y="13"/>
                        <a:pt x="752" y="5"/>
                      </a:cubicBezTo>
                      <a:cubicBezTo>
                        <a:pt x="750" y="6"/>
                        <a:pt x="750" y="6"/>
                        <a:pt x="750" y="6"/>
                      </a:cubicBezTo>
                      <a:cubicBezTo>
                        <a:pt x="749" y="7"/>
                        <a:pt x="749" y="7"/>
                        <a:pt x="749" y="7"/>
                      </a:cubicBezTo>
                      <a:cubicBezTo>
                        <a:pt x="756" y="15"/>
                        <a:pt x="759" y="23"/>
                        <a:pt x="759" y="31"/>
                      </a:cubicBezTo>
                      <a:cubicBezTo>
                        <a:pt x="759" y="47"/>
                        <a:pt x="749" y="64"/>
                        <a:pt x="735" y="83"/>
                      </a:cubicBezTo>
                      <a:cubicBezTo>
                        <a:pt x="721" y="102"/>
                        <a:pt x="703" y="123"/>
                        <a:pt x="689" y="144"/>
                      </a:cubicBezTo>
                      <a:cubicBezTo>
                        <a:pt x="681" y="157"/>
                        <a:pt x="678" y="171"/>
                        <a:pt x="678" y="186"/>
                      </a:cubicBezTo>
                      <a:cubicBezTo>
                        <a:pt x="678" y="211"/>
                        <a:pt x="687" y="239"/>
                        <a:pt x="700" y="269"/>
                      </a:cubicBezTo>
                      <a:cubicBezTo>
                        <a:pt x="713" y="299"/>
                        <a:pt x="729" y="330"/>
                        <a:pt x="742" y="362"/>
                      </a:cubicBezTo>
                      <a:cubicBezTo>
                        <a:pt x="759" y="404"/>
                        <a:pt x="774" y="427"/>
                        <a:pt x="793" y="442"/>
                      </a:cubicBezTo>
                      <a:cubicBezTo>
                        <a:pt x="812" y="457"/>
                        <a:pt x="833" y="463"/>
                        <a:pt x="859" y="471"/>
                      </a:cubicBezTo>
                      <a:cubicBezTo>
                        <a:pt x="862" y="472"/>
                        <a:pt x="865" y="473"/>
                        <a:pt x="868" y="473"/>
                      </a:cubicBezTo>
                      <a:cubicBezTo>
                        <a:pt x="881" y="473"/>
                        <a:pt x="892" y="465"/>
                        <a:pt x="904" y="454"/>
                      </a:cubicBezTo>
                      <a:cubicBezTo>
                        <a:pt x="921" y="438"/>
                        <a:pt x="936" y="414"/>
                        <a:pt x="950" y="394"/>
                      </a:cubicBezTo>
                      <a:cubicBezTo>
                        <a:pt x="957" y="384"/>
                        <a:pt x="964" y="375"/>
                        <a:pt x="970" y="368"/>
                      </a:cubicBezTo>
                      <a:cubicBezTo>
                        <a:pt x="973" y="365"/>
                        <a:pt x="975" y="363"/>
                        <a:pt x="978" y="361"/>
                      </a:cubicBezTo>
                      <a:cubicBezTo>
                        <a:pt x="980" y="359"/>
                        <a:pt x="983" y="358"/>
                        <a:pt x="985" y="358"/>
                      </a:cubicBezTo>
                      <a:cubicBezTo>
                        <a:pt x="986" y="358"/>
                        <a:pt x="987" y="359"/>
                        <a:pt x="989" y="360"/>
                      </a:cubicBezTo>
                      <a:cubicBezTo>
                        <a:pt x="990" y="361"/>
                        <a:pt x="991" y="362"/>
                        <a:pt x="992" y="364"/>
                      </a:cubicBezTo>
                      <a:cubicBezTo>
                        <a:pt x="992" y="365"/>
                        <a:pt x="992" y="367"/>
                        <a:pt x="992" y="370"/>
                      </a:cubicBezTo>
                      <a:cubicBezTo>
                        <a:pt x="992" y="377"/>
                        <a:pt x="989" y="386"/>
                        <a:pt x="984" y="397"/>
                      </a:cubicBezTo>
                      <a:cubicBezTo>
                        <a:pt x="977" y="414"/>
                        <a:pt x="966" y="433"/>
                        <a:pt x="957" y="450"/>
                      </a:cubicBezTo>
                      <a:cubicBezTo>
                        <a:pt x="952" y="459"/>
                        <a:pt x="948" y="467"/>
                        <a:pt x="945" y="475"/>
                      </a:cubicBezTo>
                      <a:cubicBezTo>
                        <a:pt x="942" y="483"/>
                        <a:pt x="940" y="489"/>
                        <a:pt x="940" y="495"/>
                      </a:cubicBezTo>
                      <a:cubicBezTo>
                        <a:pt x="940" y="499"/>
                        <a:pt x="941" y="502"/>
                        <a:pt x="943" y="505"/>
                      </a:cubicBezTo>
                      <a:cubicBezTo>
                        <a:pt x="945" y="507"/>
                        <a:pt x="948" y="507"/>
                        <a:pt x="950" y="507"/>
                      </a:cubicBezTo>
                      <a:cubicBezTo>
                        <a:pt x="954" y="507"/>
                        <a:pt x="959" y="505"/>
                        <a:pt x="964" y="502"/>
                      </a:cubicBezTo>
                      <a:cubicBezTo>
                        <a:pt x="973" y="497"/>
                        <a:pt x="984" y="487"/>
                        <a:pt x="996" y="476"/>
                      </a:cubicBezTo>
                      <a:cubicBezTo>
                        <a:pt x="1014" y="459"/>
                        <a:pt x="1033" y="438"/>
                        <a:pt x="1050" y="419"/>
                      </a:cubicBezTo>
                      <a:cubicBezTo>
                        <a:pt x="1059" y="410"/>
                        <a:pt x="1067" y="401"/>
                        <a:pt x="1075" y="394"/>
                      </a:cubicBezTo>
                      <a:cubicBezTo>
                        <a:pt x="1082" y="387"/>
                        <a:pt x="1088" y="382"/>
                        <a:pt x="1093" y="379"/>
                      </a:cubicBezTo>
                      <a:cubicBezTo>
                        <a:pt x="1109" y="369"/>
                        <a:pt x="1128" y="349"/>
                        <a:pt x="1146" y="327"/>
                      </a:cubicBezTo>
                      <a:cubicBezTo>
                        <a:pt x="1164" y="305"/>
                        <a:pt x="1182" y="280"/>
                        <a:pt x="1197" y="260"/>
                      </a:cubicBezTo>
                      <a:cubicBezTo>
                        <a:pt x="1211" y="241"/>
                        <a:pt x="1234" y="205"/>
                        <a:pt x="1261" y="173"/>
                      </a:cubicBezTo>
                      <a:cubicBezTo>
                        <a:pt x="1274" y="158"/>
                        <a:pt x="1288" y="143"/>
                        <a:pt x="1302" y="132"/>
                      </a:cubicBezTo>
                      <a:cubicBezTo>
                        <a:pt x="1316" y="122"/>
                        <a:pt x="1329" y="115"/>
                        <a:pt x="1340" y="115"/>
                      </a:cubicBezTo>
                      <a:cubicBezTo>
                        <a:pt x="1347" y="115"/>
                        <a:pt x="1352" y="117"/>
                        <a:pt x="1358" y="121"/>
                      </a:cubicBezTo>
                      <a:cubicBezTo>
                        <a:pt x="1366" y="127"/>
                        <a:pt x="1369" y="135"/>
                        <a:pt x="1369" y="144"/>
                      </a:cubicBezTo>
                      <a:cubicBezTo>
                        <a:pt x="1369" y="155"/>
                        <a:pt x="1365" y="167"/>
                        <a:pt x="1357" y="181"/>
                      </a:cubicBezTo>
                      <a:cubicBezTo>
                        <a:pt x="1346" y="201"/>
                        <a:pt x="1328" y="223"/>
                        <a:pt x="1311" y="242"/>
                      </a:cubicBezTo>
                      <a:cubicBezTo>
                        <a:pt x="1293" y="262"/>
                        <a:pt x="1276" y="280"/>
                        <a:pt x="1265" y="292"/>
                      </a:cubicBezTo>
                      <a:cubicBezTo>
                        <a:pt x="1231" y="332"/>
                        <a:pt x="1188" y="386"/>
                        <a:pt x="1122" y="444"/>
                      </a:cubicBezTo>
                      <a:cubicBezTo>
                        <a:pt x="1094" y="469"/>
                        <a:pt x="1068" y="494"/>
                        <a:pt x="1049" y="517"/>
                      </a:cubicBezTo>
                      <a:cubicBezTo>
                        <a:pt x="1030" y="540"/>
                        <a:pt x="1019" y="561"/>
                        <a:pt x="1019" y="579"/>
                      </a:cubicBezTo>
                      <a:cubicBezTo>
                        <a:pt x="1019" y="584"/>
                        <a:pt x="1020" y="590"/>
                        <a:pt x="1022" y="594"/>
                      </a:cubicBezTo>
                      <a:cubicBezTo>
                        <a:pt x="1025" y="601"/>
                        <a:pt x="1029" y="605"/>
                        <a:pt x="1034" y="608"/>
                      </a:cubicBezTo>
                      <a:cubicBezTo>
                        <a:pt x="1038" y="611"/>
                        <a:pt x="1043" y="612"/>
                        <a:pt x="1048" y="612"/>
                      </a:cubicBezTo>
                      <a:cubicBezTo>
                        <a:pt x="1055" y="612"/>
                        <a:pt x="1063" y="610"/>
                        <a:pt x="1069" y="606"/>
                      </a:cubicBezTo>
                      <a:cubicBezTo>
                        <a:pt x="1076" y="602"/>
                        <a:pt x="1082" y="598"/>
                        <a:pt x="1086" y="595"/>
                      </a:cubicBezTo>
                      <a:cubicBezTo>
                        <a:pt x="1093" y="590"/>
                        <a:pt x="1107" y="583"/>
                        <a:pt x="1122" y="577"/>
                      </a:cubicBezTo>
                      <a:cubicBezTo>
                        <a:pt x="1138" y="570"/>
                        <a:pt x="1155" y="564"/>
                        <a:pt x="1167" y="560"/>
                      </a:cubicBezTo>
                      <a:cubicBezTo>
                        <a:pt x="1193" y="552"/>
                        <a:pt x="1226" y="532"/>
                        <a:pt x="1243" y="505"/>
                      </a:cubicBezTo>
                      <a:cubicBezTo>
                        <a:pt x="1250" y="495"/>
                        <a:pt x="1259" y="485"/>
                        <a:pt x="1269" y="477"/>
                      </a:cubicBezTo>
                      <a:cubicBezTo>
                        <a:pt x="1278" y="470"/>
                        <a:pt x="1288" y="465"/>
                        <a:pt x="1296" y="465"/>
                      </a:cubicBezTo>
                      <a:cubicBezTo>
                        <a:pt x="1299" y="465"/>
                        <a:pt x="1302" y="466"/>
                        <a:pt x="1305" y="468"/>
                      </a:cubicBezTo>
                      <a:cubicBezTo>
                        <a:pt x="1307" y="470"/>
                        <a:pt x="1309" y="472"/>
                        <a:pt x="1310" y="473"/>
                      </a:cubicBezTo>
                      <a:cubicBezTo>
                        <a:pt x="1312" y="475"/>
                        <a:pt x="1312" y="476"/>
                        <a:pt x="1312" y="478"/>
                      </a:cubicBezTo>
                      <a:cubicBezTo>
                        <a:pt x="1312" y="482"/>
                        <a:pt x="1310" y="489"/>
                        <a:pt x="1304" y="499"/>
                      </a:cubicBezTo>
                      <a:cubicBezTo>
                        <a:pt x="1298" y="509"/>
                        <a:pt x="1289" y="522"/>
                        <a:pt x="1276" y="542"/>
                      </a:cubicBezTo>
                      <a:cubicBezTo>
                        <a:pt x="1267" y="557"/>
                        <a:pt x="1250" y="569"/>
                        <a:pt x="1230" y="580"/>
                      </a:cubicBezTo>
                      <a:cubicBezTo>
                        <a:pt x="1201" y="597"/>
                        <a:pt x="1163" y="611"/>
                        <a:pt x="1134" y="624"/>
                      </a:cubicBezTo>
                      <a:cubicBezTo>
                        <a:pt x="1119" y="631"/>
                        <a:pt x="1106" y="638"/>
                        <a:pt x="1096" y="645"/>
                      </a:cubicBezTo>
                      <a:cubicBezTo>
                        <a:pt x="1092" y="648"/>
                        <a:pt x="1088" y="652"/>
                        <a:pt x="1085" y="656"/>
                      </a:cubicBezTo>
                      <a:cubicBezTo>
                        <a:pt x="1082" y="660"/>
                        <a:pt x="1081" y="664"/>
                        <a:pt x="1081" y="668"/>
                      </a:cubicBezTo>
                      <a:cubicBezTo>
                        <a:pt x="1081" y="669"/>
                        <a:pt x="1081" y="669"/>
                        <a:pt x="1081" y="669"/>
                      </a:cubicBezTo>
                      <a:cubicBezTo>
                        <a:pt x="1081" y="672"/>
                        <a:pt x="1082" y="675"/>
                        <a:pt x="1083" y="677"/>
                      </a:cubicBezTo>
                      <a:cubicBezTo>
                        <a:pt x="1086" y="680"/>
                        <a:pt x="1089" y="682"/>
                        <a:pt x="1093" y="683"/>
                      </a:cubicBezTo>
                      <a:cubicBezTo>
                        <a:pt x="1098" y="685"/>
                        <a:pt x="1103" y="685"/>
                        <a:pt x="1108" y="685"/>
                      </a:cubicBezTo>
                      <a:cubicBezTo>
                        <a:pt x="1125" y="685"/>
                        <a:pt x="1146" y="681"/>
                        <a:pt x="1168" y="677"/>
                      </a:cubicBezTo>
                      <a:cubicBezTo>
                        <a:pt x="1189" y="673"/>
                        <a:pt x="1211" y="669"/>
                        <a:pt x="1227" y="669"/>
                      </a:cubicBezTo>
                      <a:cubicBezTo>
                        <a:pt x="1234" y="669"/>
                        <a:pt x="1240" y="670"/>
                        <a:pt x="1244" y="671"/>
                      </a:cubicBezTo>
                      <a:cubicBezTo>
                        <a:pt x="1246" y="672"/>
                        <a:pt x="1247" y="673"/>
                        <a:pt x="1249" y="675"/>
                      </a:cubicBezTo>
                      <a:cubicBezTo>
                        <a:pt x="1250" y="676"/>
                        <a:pt x="1250" y="678"/>
                        <a:pt x="1251" y="680"/>
                      </a:cubicBezTo>
                      <a:cubicBezTo>
                        <a:pt x="1251" y="680"/>
                        <a:pt x="1251" y="681"/>
                        <a:pt x="1251" y="682"/>
                      </a:cubicBezTo>
                      <a:cubicBezTo>
                        <a:pt x="1251" y="686"/>
                        <a:pt x="1249" y="689"/>
                        <a:pt x="1244" y="693"/>
                      </a:cubicBezTo>
                      <a:cubicBezTo>
                        <a:pt x="1237" y="699"/>
                        <a:pt x="1222" y="704"/>
                        <a:pt x="1206" y="709"/>
                      </a:cubicBezTo>
                      <a:cubicBezTo>
                        <a:pt x="1181" y="715"/>
                        <a:pt x="1149" y="721"/>
                        <a:pt x="1125" y="726"/>
                      </a:cubicBezTo>
                      <a:cubicBezTo>
                        <a:pt x="1112" y="729"/>
                        <a:pt x="1101" y="732"/>
                        <a:pt x="1093" y="736"/>
                      </a:cubicBezTo>
                      <a:cubicBezTo>
                        <a:pt x="1089" y="738"/>
                        <a:pt x="1086" y="739"/>
                        <a:pt x="1084" y="742"/>
                      </a:cubicBezTo>
                      <a:cubicBezTo>
                        <a:pt x="1081" y="744"/>
                        <a:pt x="1080" y="746"/>
                        <a:pt x="1080" y="749"/>
                      </a:cubicBezTo>
                      <a:cubicBezTo>
                        <a:pt x="1080" y="751"/>
                        <a:pt x="1080" y="753"/>
                        <a:pt x="1082" y="755"/>
                      </a:cubicBezTo>
                      <a:cubicBezTo>
                        <a:pt x="1084" y="759"/>
                        <a:pt x="1088" y="761"/>
                        <a:pt x="1093" y="764"/>
                      </a:cubicBezTo>
                      <a:cubicBezTo>
                        <a:pt x="1101" y="768"/>
                        <a:pt x="1114" y="772"/>
                        <a:pt x="1129" y="774"/>
                      </a:cubicBezTo>
                      <a:cubicBezTo>
                        <a:pt x="1172" y="783"/>
                        <a:pt x="1236" y="786"/>
                        <a:pt x="1269" y="786"/>
                      </a:cubicBezTo>
                      <a:cubicBezTo>
                        <a:pt x="1272" y="786"/>
                        <a:pt x="1274" y="786"/>
                        <a:pt x="1277" y="786"/>
                      </a:cubicBezTo>
                      <a:cubicBezTo>
                        <a:pt x="1278" y="786"/>
                        <a:pt x="1279" y="786"/>
                        <a:pt x="1280" y="786"/>
                      </a:cubicBezTo>
                      <a:cubicBezTo>
                        <a:pt x="1300" y="786"/>
                        <a:pt x="1319" y="791"/>
                        <a:pt x="1338" y="796"/>
                      </a:cubicBezTo>
                      <a:cubicBezTo>
                        <a:pt x="1356" y="801"/>
                        <a:pt x="1375" y="806"/>
                        <a:pt x="1395" y="806"/>
                      </a:cubicBezTo>
                      <a:cubicBezTo>
                        <a:pt x="1397" y="806"/>
                        <a:pt x="1400" y="806"/>
                        <a:pt x="1403" y="805"/>
                      </a:cubicBezTo>
                      <a:cubicBezTo>
                        <a:pt x="1405" y="805"/>
                        <a:pt x="1406" y="805"/>
                        <a:pt x="1408" y="805"/>
                      </a:cubicBezTo>
                      <a:cubicBezTo>
                        <a:pt x="1428" y="805"/>
                        <a:pt x="1448" y="814"/>
                        <a:pt x="1469" y="824"/>
                      </a:cubicBezTo>
                      <a:cubicBezTo>
                        <a:pt x="1490" y="834"/>
                        <a:pt x="1512" y="844"/>
                        <a:pt x="1538" y="847"/>
                      </a:cubicBezTo>
                      <a:cubicBezTo>
                        <a:pt x="1561" y="850"/>
                        <a:pt x="1585" y="863"/>
                        <a:pt x="1603" y="880"/>
                      </a:cubicBezTo>
                      <a:cubicBezTo>
                        <a:pt x="1621" y="897"/>
                        <a:pt x="1633" y="918"/>
                        <a:pt x="1633" y="939"/>
                      </a:cubicBezTo>
                      <a:cubicBezTo>
                        <a:pt x="1633" y="943"/>
                        <a:pt x="1633" y="947"/>
                        <a:pt x="1632" y="951"/>
                      </a:cubicBezTo>
                      <a:cubicBezTo>
                        <a:pt x="1630" y="959"/>
                        <a:pt x="1625" y="964"/>
                        <a:pt x="1619" y="967"/>
                      </a:cubicBezTo>
                      <a:cubicBezTo>
                        <a:pt x="1613" y="971"/>
                        <a:pt x="1605" y="972"/>
                        <a:pt x="1597" y="972"/>
                      </a:cubicBezTo>
                      <a:cubicBezTo>
                        <a:pt x="1581" y="972"/>
                        <a:pt x="1564" y="968"/>
                        <a:pt x="1548" y="961"/>
                      </a:cubicBezTo>
                      <a:cubicBezTo>
                        <a:pt x="1532" y="954"/>
                        <a:pt x="1518" y="945"/>
                        <a:pt x="1511" y="937"/>
                      </a:cubicBezTo>
                      <a:cubicBezTo>
                        <a:pt x="1499" y="923"/>
                        <a:pt x="1482" y="914"/>
                        <a:pt x="1454" y="904"/>
                      </a:cubicBezTo>
                      <a:cubicBezTo>
                        <a:pt x="1427" y="895"/>
                        <a:pt x="1390" y="885"/>
                        <a:pt x="1338" y="869"/>
                      </a:cubicBezTo>
                      <a:cubicBezTo>
                        <a:pt x="1288" y="854"/>
                        <a:pt x="1234" y="849"/>
                        <a:pt x="1188" y="849"/>
                      </a:cubicBezTo>
                      <a:cubicBezTo>
                        <a:pt x="1164" y="849"/>
                        <a:pt x="1142" y="850"/>
                        <a:pt x="1125" y="853"/>
                      </a:cubicBezTo>
                      <a:cubicBezTo>
                        <a:pt x="1107" y="855"/>
                        <a:pt x="1093" y="859"/>
                        <a:pt x="1085" y="863"/>
                      </a:cubicBezTo>
                      <a:cubicBezTo>
                        <a:pt x="1069" y="870"/>
                        <a:pt x="1060" y="885"/>
                        <a:pt x="1053" y="901"/>
                      </a:cubicBezTo>
                      <a:cubicBezTo>
                        <a:pt x="1046" y="917"/>
                        <a:pt x="1042" y="935"/>
                        <a:pt x="1035" y="951"/>
                      </a:cubicBezTo>
                      <a:cubicBezTo>
                        <a:pt x="1032" y="957"/>
                        <a:pt x="1031" y="963"/>
                        <a:pt x="1031" y="968"/>
                      </a:cubicBezTo>
                      <a:cubicBezTo>
                        <a:pt x="1031" y="980"/>
                        <a:pt x="1036" y="989"/>
                        <a:pt x="1043" y="998"/>
                      </a:cubicBezTo>
                      <a:cubicBezTo>
                        <a:pt x="1051" y="1007"/>
                        <a:pt x="1060" y="1016"/>
                        <a:pt x="1069" y="1026"/>
                      </a:cubicBezTo>
                      <a:cubicBezTo>
                        <a:pt x="1078" y="1036"/>
                        <a:pt x="1087" y="1045"/>
                        <a:pt x="1093" y="1054"/>
                      </a:cubicBezTo>
                      <a:cubicBezTo>
                        <a:pt x="1099" y="1063"/>
                        <a:pt x="1102" y="1070"/>
                        <a:pt x="1102" y="1076"/>
                      </a:cubicBezTo>
                      <a:cubicBezTo>
                        <a:pt x="1102" y="1079"/>
                        <a:pt x="1101" y="1081"/>
                        <a:pt x="1099" y="1083"/>
                      </a:cubicBezTo>
                      <a:cubicBezTo>
                        <a:pt x="1096" y="1086"/>
                        <a:pt x="1093" y="1087"/>
                        <a:pt x="1091" y="1087"/>
                      </a:cubicBezTo>
                      <a:cubicBezTo>
                        <a:pt x="1089" y="1087"/>
                        <a:pt x="1088" y="1087"/>
                        <a:pt x="1086" y="1086"/>
                      </a:cubicBezTo>
                      <a:cubicBezTo>
                        <a:pt x="1081" y="1083"/>
                        <a:pt x="1075" y="1076"/>
                        <a:pt x="1066" y="1063"/>
                      </a:cubicBezTo>
                      <a:cubicBezTo>
                        <a:pt x="1058" y="1051"/>
                        <a:pt x="1053" y="1045"/>
                        <a:pt x="1045" y="1040"/>
                      </a:cubicBezTo>
                      <a:cubicBezTo>
                        <a:pt x="1038" y="1034"/>
                        <a:pt x="1028" y="1031"/>
                        <a:pt x="1012" y="1024"/>
                      </a:cubicBezTo>
                      <a:cubicBezTo>
                        <a:pt x="1005" y="1022"/>
                        <a:pt x="1000" y="1021"/>
                        <a:pt x="995" y="1021"/>
                      </a:cubicBezTo>
                      <a:cubicBezTo>
                        <a:pt x="991" y="1021"/>
                        <a:pt x="987" y="1022"/>
                        <a:pt x="984" y="1024"/>
                      </a:cubicBezTo>
                      <a:cubicBezTo>
                        <a:pt x="979" y="1028"/>
                        <a:pt x="976" y="1033"/>
                        <a:pt x="972" y="1040"/>
                      </a:cubicBezTo>
                      <a:cubicBezTo>
                        <a:pt x="968" y="1046"/>
                        <a:pt x="963" y="1053"/>
                        <a:pt x="955" y="1060"/>
                      </a:cubicBezTo>
                      <a:cubicBezTo>
                        <a:pt x="949" y="1066"/>
                        <a:pt x="946" y="1073"/>
                        <a:pt x="946" y="1081"/>
                      </a:cubicBezTo>
                      <a:cubicBezTo>
                        <a:pt x="946" y="1094"/>
                        <a:pt x="953" y="1110"/>
                        <a:pt x="962" y="1132"/>
                      </a:cubicBezTo>
                      <a:cubicBezTo>
                        <a:pt x="971" y="1154"/>
                        <a:pt x="983" y="1182"/>
                        <a:pt x="993" y="1218"/>
                      </a:cubicBezTo>
                      <a:cubicBezTo>
                        <a:pt x="1006" y="1265"/>
                        <a:pt x="1011" y="1325"/>
                        <a:pt x="1022" y="1385"/>
                      </a:cubicBezTo>
                      <a:cubicBezTo>
                        <a:pt x="1032" y="1445"/>
                        <a:pt x="1048" y="1505"/>
                        <a:pt x="1084" y="1553"/>
                      </a:cubicBezTo>
                      <a:cubicBezTo>
                        <a:pt x="1101" y="1575"/>
                        <a:pt x="1108" y="1593"/>
                        <a:pt x="1108" y="1605"/>
                      </a:cubicBezTo>
                      <a:cubicBezTo>
                        <a:pt x="1108" y="1613"/>
                        <a:pt x="1105" y="1619"/>
                        <a:pt x="1100" y="1623"/>
                      </a:cubicBezTo>
                      <a:cubicBezTo>
                        <a:pt x="1095" y="1626"/>
                        <a:pt x="1088" y="1628"/>
                        <a:pt x="1080" y="1628"/>
                      </a:cubicBezTo>
                      <a:cubicBezTo>
                        <a:pt x="1057" y="1628"/>
                        <a:pt x="1024" y="1614"/>
                        <a:pt x="999" y="1588"/>
                      </a:cubicBezTo>
                      <a:cubicBezTo>
                        <a:pt x="985" y="1573"/>
                        <a:pt x="974" y="1546"/>
                        <a:pt x="966" y="1513"/>
                      </a:cubicBezTo>
                      <a:cubicBezTo>
                        <a:pt x="953" y="1463"/>
                        <a:pt x="946" y="1399"/>
                        <a:pt x="939" y="1339"/>
                      </a:cubicBezTo>
                      <a:cubicBezTo>
                        <a:pt x="933" y="1279"/>
                        <a:pt x="927" y="1223"/>
                        <a:pt x="918" y="1190"/>
                      </a:cubicBezTo>
                      <a:cubicBezTo>
                        <a:pt x="907" y="1151"/>
                        <a:pt x="894" y="1127"/>
                        <a:pt x="880" y="1112"/>
                      </a:cubicBezTo>
                      <a:cubicBezTo>
                        <a:pt x="867" y="1096"/>
                        <a:pt x="851" y="1091"/>
                        <a:pt x="834" y="1091"/>
                      </a:cubicBezTo>
                      <a:cubicBezTo>
                        <a:pt x="829" y="1091"/>
                        <a:pt x="824" y="1092"/>
                        <a:pt x="819" y="1092"/>
                      </a:cubicBezTo>
                      <a:cubicBezTo>
                        <a:pt x="813" y="1093"/>
                        <a:pt x="809" y="1096"/>
                        <a:pt x="805" y="1099"/>
                      </a:cubicBezTo>
                      <a:cubicBezTo>
                        <a:pt x="798" y="1105"/>
                        <a:pt x="794" y="1115"/>
                        <a:pt x="791" y="1125"/>
                      </a:cubicBezTo>
                      <a:cubicBezTo>
                        <a:pt x="786" y="1141"/>
                        <a:pt x="784" y="1160"/>
                        <a:pt x="781" y="1174"/>
                      </a:cubicBezTo>
                      <a:cubicBezTo>
                        <a:pt x="780" y="1181"/>
                        <a:pt x="779" y="1188"/>
                        <a:pt x="777" y="1192"/>
                      </a:cubicBezTo>
                      <a:cubicBezTo>
                        <a:pt x="776" y="1194"/>
                        <a:pt x="775" y="1196"/>
                        <a:pt x="774" y="1197"/>
                      </a:cubicBezTo>
                      <a:cubicBezTo>
                        <a:pt x="773" y="1198"/>
                        <a:pt x="773" y="1198"/>
                        <a:pt x="772" y="1198"/>
                      </a:cubicBezTo>
                      <a:cubicBezTo>
                        <a:pt x="772" y="1198"/>
                        <a:pt x="772" y="1198"/>
                        <a:pt x="772" y="1198"/>
                      </a:cubicBezTo>
                      <a:cubicBezTo>
                        <a:pt x="771" y="1198"/>
                        <a:pt x="771" y="1198"/>
                        <a:pt x="771" y="1198"/>
                      </a:cubicBezTo>
                      <a:cubicBezTo>
                        <a:pt x="770" y="1198"/>
                        <a:pt x="768" y="1198"/>
                        <a:pt x="767" y="1196"/>
                      </a:cubicBezTo>
                      <a:cubicBezTo>
                        <a:pt x="764" y="1193"/>
                        <a:pt x="762" y="1188"/>
                        <a:pt x="761" y="1181"/>
                      </a:cubicBezTo>
                      <a:cubicBezTo>
                        <a:pt x="758" y="1171"/>
                        <a:pt x="757" y="1157"/>
                        <a:pt x="757" y="1145"/>
                      </a:cubicBezTo>
                      <a:cubicBezTo>
                        <a:pt x="756" y="1133"/>
                        <a:pt x="756" y="1122"/>
                        <a:pt x="755" y="1116"/>
                      </a:cubicBezTo>
                      <a:cubicBezTo>
                        <a:pt x="754" y="1112"/>
                        <a:pt x="753" y="1109"/>
                        <a:pt x="752" y="1107"/>
                      </a:cubicBezTo>
                      <a:cubicBezTo>
                        <a:pt x="751" y="1106"/>
                        <a:pt x="750" y="1105"/>
                        <a:pt x="749" y="1104"/>
                      </a:cubicBezTo>
                      <a:cubicBezTo>
                        <a:pt x="748" y="1104"/>
                        <a:pt x="747" y="1103"/>
                        <a:pt x="746" y="1103"/>
                      </a:cubicBezTo>
                      <a:cubicBezTo>
                        <a:pt x="743" y="1103"/>
                        <a:pt x="740" y="1105"/>
                        <a:pt x="737" y="1107"/>
                      </a:cubicBezTo>
                      <a:cubicBezTo>
                        <a:pt x="735" y="1110"/>
                        <a:pt x="732" y="1113"/>
                        <a:pt x="728" y="1117"/>
                      </a:cubicBezTo>
                      <a:cubicBezTo>
                        <a:pt x="725" y="1121"/>
                        <a:pt x="723" y="1123"/>
                        <a:pt x="721" y="1124"/>
                      </a:cubicBezTo>
                      <a:cubicBezTo>
                        <a:pt x="718" y="1126"/>
                        <a:pt x="716" y="1126"/>
                        <a:pt x="714" y="1126"/>
                      </a:cubicBezTo>
                      <a:cubicBezTo>
                        <a:pt x="712" y="1126"/>
                        <a:pt x="710" y="1126"/>
                        <a:pt x="708" y="1124"/>
                      </a:cubicBezTo>
                      <a:cubicBezTo>
                        <a:pt x="706" y="1123"/>
                        <a:pt x="703" y="1121"/>
                        <a:pt x="701" y="1119"/>
                      </a:cubicBezTo>
                      <a:cubicBezTo>
                        <a:pt x="700" y="1117"/>
                        <a:pt x="698" y="1116"/>
                        <a:pt x="697" y="1115"/>
                      </a:cubicBezTo>
                      <a:cubicBezTo>
                        <a:pt x="695" y="1114"/>
                        <a:pt x="694" y="1113"/>
                        <a:pt x="692" y="1113"/>
                      </a:cubicBezTo>
                      <a:cubicBezTo>
                        <a:pt x="690" y="1113"/>
                        <a:pt x="689" y="1114"/>
                        <a:pt x="687" y="1114"/>
                      </a:cubicBezTo>
                      <a:cubicBezTo>
                        <a:pt x="683" y="1117"/>
                        <a:pt x="679" y="1123"/>
                        <a:pt x="670" y="1133"/>
                      </a:cubicBezTo>
                      <a:cubicBezTo>
                        <a:pt x="667" y="1137"/>
                        <a:pt x="664" y="1139"/>
                        <a:pt x="662" y="1141"/>
                      </a:cubicBezTo>
                      <a:cubicBezTo>
                        <a:pt x="660" y="1143"/>
                        <a:pt x="658" y="1143"/>
                        <a:pt x="656" y="1143"/>
                      </a:cubicBezTo>
                      <a:cubicBezTo>
                        <a:pt x="654" y="1143"/>
                        <a:pt x="652" y="1143"/>
                        <a:pt x="651" y="1142"/>
                      </a:cubicBezTo>
                      <a:cubicBezTo>
                        <a:pt x="648" y="1140"/>
                        <a:pt x="645" y="1137"/>
                        <a:pt x="641" y="1133"/>
                      </a:cubicBezTo>
                      <a:cubicBezTo>
                        <a:pt x="638" y="1129"/>
                        <a:pt x="635" y="1124"/>
                        <a:pt x="630" y="1119"/>
                      </a:cubicBezTo>
                      <a:cubicBezTo>
                        <a:pt x="625" y="1113"/>
                        <a:pt x="619" y="1107"/>
                        <a:pt x="612" y="1102"/>
                      </a:cubicBezTo>
                      <a:cubicBezTo>
                        <a:pt x="605" y="1098"/>
                        <a:pt x="596" y="1095"/>
                        <a:pt x="588" y="1095"/>
                      </a:cubicBezTo>
                      <a:cubicBezTo>
                        <a:pt x="581" y="1095"/>
                        <a:pt x="575" y="1097"/>
                        <a:pt x="568" y="1101"/>
                      </a:cubicBezTo>
                      <a:cubicBezTo>
                        <a:pt x="562" y="1105"/>
                        <a:pt x="556" y="1112"/>
                        <a:pt x="550" y="1122"/>
                      </a:cubicBezTo>
                      <a:cubicBezTo>
                        <a:pt x="538" y="1145"/>
                        <a:pt x="530" y="1155"/>
                        <a:pt x="520" y="1166"/>
                      </a:cubicBezTo>
                      <a:cubicBezTo>
                        <a:pt x="509" y="1177"/>
                        <a:pt x="494" y="1189"/>
                        <a:pt x="466" y="1214"/>
                      </a:cubicBezTo>
                      <a:cubicBezTo>
                        <a:pt x="453" y="1226"/>
                        <a:pt x="440" y="1248"/>
                        <a:pt x="427" y="1275"/>
                      </a:cubicBezTo>
                      <a:cubicBezTo>
                        <a:pt x="406" y="1316"/>
                        <a:pt x="386" y="1367"/>
                        <a:pt x="365" y="1408"/>
                      </a:cubicBezTo>
                      <a:cubicBezTo>
                        <a:pt x="355" y="1428"/>
                        <a:pt x="345" y="1446"/>
                        <a:pt x="335" y="1458"/>
                      </a:cubicBezTo>
                      <a:cubicBezTo>
                        <a:pt x="330" y="1465"/>
                        <a:pt x="325" y="1470"/>
                        <a:pt x="320" y="1473"/>
                      </a:cubicBezTo>
                      <a:cubicBezTo>
                        <a:pt x="315" y="1476"/>
                        <a:pt x="310" y="1478"/>
                        <a:pt x="306" y="1478"/>
                      </a:cubicBezTo>
                      <a:cubicBezTo>
                        <a:pt x="302" y="1478"/>
                        <a:pt x="299" y="1477"/>
                        <a:pt x="295" y="1475"/>
                      </a:cubicBezTo>
                      <a:cubicBezTo>
                        <a:pt x="271" y="1459"/>
                        <a:pt x="263" y="1438"/>
                        <a:pt x="263" y="1418"/>
                      </a:cubicBezTo>
                      <a:cubicBezTo>
                        <a:pt x="263" y="1389"/>
                        <a:pt x="279" y="1361"/>
                        <a:pt x="295" y="1349"/>
                      </a:cubicBezTo>
                      <a:cubicBezTo>
                        <a:pt x="310" y="1338"/>
                        <a:pt x="321" y="1326"/>
                        <a:pt x="332" y="1310"/>
                      </a:cubicBezTo>
                      <a:cubicBezTo>
                        <a:pt x="343" y="1295"/>
                        <a:pt x="354" y="1275"/>
                        <a:pt x="368" y="1247"/>
                      </a:cubicBezTo>
                      <a:cubicBezTo>
                        <a:pt x="396" y="1192"/>
                        <a:pt x="415" y="1170"/>
                        <a:pt x="450" y="1143"/>
                      </a:cubicBezTo>
                      <a:cubicBezTo>
                        <a:pt x="465" y="1132"/>
                        <a:pt x="479" y="1120"/>
                        <a:pt x="490" y="1108"/>
                      </a:cubicBezTo>
                      <a:cubicBezTo>
                        <a:pt x="496" y="1102"/>
                        <a:pt x="501" y="1097"/>
                        <a:pt x="504" y="1091"/>
                      </a:cubicBezTo>
                      <a:cubicBezTo>
                        <a:pt x="507" y="1086"/>
                        <a:pt x="509" y="1080"/>
                        <a:pt x="509" y="1075"/>
                      </a:cubicBezTo>
                      <a:cubicBezTo>
                        <a:pt x="509" y="1071"/>
                        <a:pt x="508" y="1067"/>
                        <a:pt x="505" y="1064"/>
                      </a:cubicBezTo>
                      <a:cubicBezTo>
                        <a:pt x="501" y="1058"/>
                        <a:pt x="494" y="1054"/>
                        <a:pt x="487" y="1054"/>
                      </a:cubicBezTo>
                      <a:cubicBezTo>
                        <a:pt x="480" y="1054"/>
                        <a:pt x="473" y="1058"/>
                        <a:pt x="465" y="1064"/>
                      </a:cubicBezTo>
                      <a:cubicBezTo>
                        <a:pt x="458" y="1070"/>
                        <a:pt x="450" y="1078"/>
                        <a:pt x="443" y="1089"/>
                      </a:cubicBezTo>
                      <a:cubicBezTo>
                        <a:pt x="437" y="1099"/>
                        <a:pt x="427" y="1107"/>
                        <a:pt x="417" y="1112"/>
                      </a:cubicBezTo>
                      <a:cubicBezTo>
                        <a:pt x="406" y="1118"/>
                        <a:pt x="394" y="1121"/>
                        <a:pt x="384" y="1121"/>
                      </a:cubicBezTo>
                      <a:cubicBezTo>
                        <a:pt x="378" y="1121"/>
                        <a:pt x="372" y="1120"/>
                        <a:pt x="367" y="1117"/>
                      </a:cubicBezTo>
                      <a:cubicBezTo>
                        <a:pt x="362" y="1115"/>
                        <a:pt x="359" y="1111"/>
                        <a:pt x="357" y="1106"/>
                      </a:cubicBezTo>
                      <a:cubicBezTo>
                        <a:pt x="355" y="1103"/>
                        <a:pt x="355" y="1100"/>
                        <a:pt x="355" y="1097"/>
                      </a:cubicBezTo>
                      <a:cubicBezTo>
                        <a:pt x="355" y="1091"/>
                        <a:pt x="357" y="1085"/>
                        <a:pt x="361" y="1079"/>
                      </a:cubicBezTo>
                      <a:cubicBezTo>
                        <a:pt x="367" y="1071"/>
                        <a:pt x="377" y="1063"/>
                        <a:pt x="387" y="1057"/>
                      </a:cubicBezTo>
                      <a:cubicBezTo>
                        <a:pt x="397" y="1052"/>
                        <a:pt x="407" y="1048"/>
                        <a:pt x="414" y="1046"/>
                      </a:cubicBezTo>
                      <a:cubicBezTo>
                        <a:pt x="421" y="1045"/>
                        <a:pt x="426" y="1042"/>
                        <a:pt x="429" y="1038"/>
                      </a:cubicBezTo>
                      <a:cubicBezTo>
                        <a:pt x="432" y="1034"/>
                        <a:pt x="434" y="1029"/>
                        <a:pt x="434" y="1023"/>
                      </a:cubicBezTo>
                      <a:cubicBezTo>
                        <a:pt x="434" y="1016"/>
                        <a:pt x="431" y="1008"/>
                        <a:pt x="428" y="1001"/>
                      </a:cubicBezTo>
                      <a:cubicBezTo>
                        <a:pt x="423" y="993"/>
                        <a:pt x="420" y="988"/>
                        <a:pt x="417" y="978"/>
                      </a:cubicBezTo>
                      <a:cubicBezTo>
                        <a:pt x="413" y="968"/>
                        <a:pt x="408" y="953"/>
                        <a:pt x="400" y="925"/>
                      </a:cubicBezTo>
                      <a:cubicBezTo>
                        <a:pt x="394" y="906"/>
                        <a:pt x="389" y="895"/>
                        <a:pt x="385" y="888"/>
                      </a:cubicBezTo>
                      <a:cubicBezTo>
                        <a:pt x="382" y="885"/>
                        <a:pt x="380" y="882"/>
                        <a:pt x="377" y="881"/>
                      </a:cubicBezTo>
                      <a:cubicBezTo>
                        <a:pt x="375" y="879"/>
                        <a:pt x="372" y="879"/>
                        <a:pt x="370" y="879"/>
                      </a:cubicBezTo>
                      <a:cubicBezTo>
                        <a:pt x="365" y="879"/>
                        <a:pt x="360" y="881"/>
                        <a:pt x="354" y="882"/>
                      </a:cubicBezTo>
                      <a:cubicBezTo>
                        <a:pt x="351" y="883"/>
                        <a:pt x="347" y="884"/>
                        <a:pt x="342" y="884"/>
                      </a:cubicBezTo>
                      <a:cubicBezTo>
                        <a:pt x="329" y="884"/>
                        <a:pt x="315" y="879"/>
                        <a:pt x="305" y="874"/>
                      </a:cubicBezTo>
                      <a:cubicBezTo>
                        <a:pt x="297" y="869"/>
                        <a:pt x="287" y="868"/>
                        <a:pt x="276" y="867"/>
                      </a:cubicBezTo>
                      <a:cubicBezTo>
                        <a:pt x="265" y="866"/>
                        <a:pt x="253" y="865"/>
                        <a:pt x="242" y="864"/>
                      </a:cubicBezTo>
                      <a:cubicBezTo>
                        <a:pt x="231" y="863"/>
                        <a:pt x="219" y="862"/>
                        <a:pt x="210" y="858"/>
                      </a:cubicBezTo>
                      <a:cubicBezTo>
                        <a:pt x="206" y="857"/>
                        <a:pt x="202" y="855"/>
                        <a:pt x="200" y="852"/>
                      </a:cubicBezTo>
                      <a:cubicBezTo>
                        <a:pt x="197" y="849"/>
                        <a:pt x="196" y="846"/>
                        <a:pt x="196" y="842"/>
                      </a:cubicBezTo>
                      <a:cubicBezTo>
                        <a:pt x="196" y="836"/>
                        <a:pt x="198" y="832"/>
                        <a:pt x="201" y="829"/>
                      </a:cubicBezTo>
                      <a:cubicBezTo>
                        <a:pt x="204" y="826"/>
                        <a:pt x="209" y="824"/>
                        <a:pt x="215" y="824"/>
                      </a:cubicBezTo>
                      <a:cubicBezTo>
                        <a:pt x="220" y="824"/>
                        <a:pt x="225" y="826"/>
                        <a:pt x="231" y="828"/>
                      </a:cubicBezTo>
                      <a:cubicBezTo>
                        <a:pt x="236" y="831"/>
                        <a:pt x="243" y="832"/>
                        <a:pt x="250" y="832"/>
                      </a:cubicBezTo>
                      <a:cubicBezTo>
                        <a:pt x="261" y="833"/>
                        <a:pt x="274" y="832"/>
                        <a:pt x="286" y="833"/>
                      </a:cubicBezTo>
                      <a:cubicBezTo>
                        <a:pt x="297" y="833"/>
                        <a:pt x="308" y="835"/>
                        <a:pt x="315" y="839"/>
                      </a:cubicBezTo>
                      <a:cubicBezTo>
                        <a:pt x="322" y="843"/>
                        <a:pt x="330" y="846"/>
                        <a:pt x="338" y="846"/>
                      </a:cubicBezTo>
                      <a:cubicBezTo>
                        <a:pt x="346" y="846"/>
                        <a:pt x="353" y="844"/>
                        <a:pt x="359" y="838"/>
                      </a:cubicBezTo>
                      <a:cubicBezTo>
                        <a:pt x="365" y="833"/>
                        <a:pt x="369" y="824"/>
                        <a:pt x="371" y="813"/>
                      </a:cubicBezTo>
                      <a:cubicBezTo>
                        <a:pt x="371" y="809"/>
                        <a:pt x="371" y="806"/>
                        <a:pt x="371" y="803"/>
                      </a:cubicBezTo>
                      <a:cubicBezTo>
                        <a:pt x="371" y="796"/>
                        <a:pt x="370" y="789"/>
                        <a:pt x="367" y="783"/>
                      </a:cubicBezTo>
                      <a:cubicBezTo>
                        <a:pt x="362" y="775"/>
                        <a:pt x="353" y="768"/>
                        <a:pt x="341" y="762"/>
                      </a:cubicBezTo>
                      <a:cubicBezTo>
                        <a:pt x="328" y="756"/>
                        <a:pt x="311" y="751"/>
                        <a:pt x="290" y="746"/>
                      </a:cubicBezTo>
                      <a:cubicBezTo>
                        <a:pt x="260" y="739"/>
                        <a:pt x="229" y="722"/>
                        <a:pt x="204" y="701"/>
                      </a:cubicBezTo>
                      <a:cubicBezTo>
                        <a:pt x="179" y="681"/>
                        <a:pt x="160" y="658"/>
                        <a:pt x="155" y="640"/>
                      </a:cubicBezTo>
                      <a:cubicBezTo>
                        <a:pt x="149" y="621"/>
                        <a:pt x="145" y="611"/>
                        <a:pt x="138" y="601"/>
                      </a:cubicBezTo>
                      <a:cubicBezTo>
                        <a:pt x="131" y="592"/>
                        <a:pt x="121" y="584"/>
                        <a:pt x="103" y="571"/>
                      </a:cubicBezTo>
                      <a:cubicBezTo>
                        <a:pt x="96" y="566"/>
                        <a:pt x="87" y="555"/>
                        <a:pt x="76" y="541"/>
                      </a:cubicBezTo>
                      <a:cubicBezTo>
                        <a:pt x="60" y="519"/>
                        <a:pt x="42" y="488"/>
                        <a:pt x="28" y="458"/>
                      </a:cubicBezTo>
                      <a:cubicBezTo>
                        <a:pt x="14" y="427"/>
                        <a:pt x="4" y="396"/>
                        <a:pt x="4" y="372"/>
                      </a:cubicBezTo>
                      <a:cubicBezTo>
                        <a:pt x="4" y="362"/>
                        <a:pt x="6" y="353"/>
                        <a:pt x="10" y="346"/>
                      </a:cubicBezTo>
                      <a:cubicBezTo>
                        <a:pt x="14" y="339"/>
                        <a:pt x="20" y="335"/>
                        <a:pt x="29" y="332"/>
                      </a:cubicBezTo>
                      <a:cubicBezTo>
                        <a:pt x="29" y="332"/>
                        <a:pt x="29" y="332"/>
                        <a:pt x="29" y="332"/>
                      </a:cubicBezTo>
                      <a:cubicBezTo>
                        <a:pt x="34" y="331"/>
                        <a:pt x="38" y="331"/>
                        <a:pt x="42" y="331"/>
                      </a:cubicBezTo>
                      <a:cubicBezTo>
                        <a:pt x="50" y="331"/>
                        <a:pt x="57" y="333"/>
                        <a:pt x="63" y="337"/>
                      </a:cubicBezTo>
                      <a:cubicBezTo>
                        <a:pt x="75" y="344"/>
                        <a:pt x="84" y="358"/>
                        <a:pt x="93" y="376"/>
                      </a:cubicBezTo>
                      <a:cubicBezTo>
                        <a:pt x="106" y="402"/>
                        <a:pt x="116" y="438"/>
                        <a:pt x="128" y="477"/>
                      </a:cubicBezTo>
                      <a:cubicBezTo>
                        <a:pt x="140" y="516"/>
                        <a:pt x="153" y="558"/>
                        <a:pt x="170" y="596"/>
                      </a:cubicBezTo>
                      <a:cubicBezTo>
                        <a:pt x="186" y="630"/>
                        <a:pt x="209" y="653"/>
                        <a:pt x="233" y="666"/>
                      </a:cubicBezTo>
                      <a:cubicBezTo>
                        <a:pt x="257" y="680"/>
                        <a:pt x="283" y="685"/>
                        <a:pt x="306" y="685"/>
                      </a:cubicBezTo>
                      <a:cubicBezTo>
                        <a:pt x="324" y="685"/>
                        <a:pt x="341" y="682"/>
                        <a:pt x="354" y="678"/>
                      </a:cubicBezTo>
                      <a:cubicBezTo>
                        <a:pt x="360" y="676"/>
                        <a:pt x="366" y="674"/>
                        <a:pt x="370" y="671"/>
                      </a:cubicBezTo>
                      <a:cubicBezTo>
                        <a:pt x="375" y="669"/>
                        <a:pt x="378" y="666"/>
                        <a:pt x="381" y="664"/>
                      </a:cubicBezTo>
                      <a:cubicBezTo>
                        <a:pt x="390" y="654"/>
                        <a:pt x="398" y="648"/>
                        <a:pt x="406" y="642"/>
                      </a:cubicBezTo>
                      <a:cubicBezTo>
                        <a:pt x="414" y="636"/>
                        <a:pt x="422" y="630"/>
                        <a:pt x="430" y="619"/>
                      </a:cubicBezTo>
                      <a:cubicBezTo>
                        <a:pt x="437" y="608"/>
                        <a:pt x="441" y="601"/>
                        <a:pt x="446" y="594"/>
                      </a:cubicBezTo>
                      <a:cubicBezTo>
                        <a:pt x="451" y="587"/>
                        <a:pt x="458" y="580"/>
                        <a:pt x="473" y="569"/>
                      </a:cubicBezTo>
                      <a:cubicBezTo>
                        <a:pt x="477" y="566"/>
                        <a:pt x="480" y="561"/>
                        <a:pt x="482" y="556"/>
                      </a:cubicBezTo>
                      <a:cubicBezTo>
                        <a:pt x="483" y="551"/>
                        <a:pt x="484" y="545"/>
                        <a:pt x="484" y="538"/>
                      </a:cubicBezTo>
                      <a:cubicBezTo>
                        <a:pt x="484" y="524"/>
                        <a:pt x="481" y="508"/>
                        <a:pt x="479" y="492"/>
                      </a:cubicBezTo>
                      <a:cubicBezTo>
                        <a:pt x="476" y="475"/>
                        <a:pt x="473" y="459"/>
                        <a:pt x="473" y="446"/>
                      </a:cubicBezTo>
                      <a:cubicBezTo>
                        <a:pt x="473" y="439"/>
                        <a:pt x="474" y="433"/>
                        <a:pt x="476" y="429"/>
                      </a:cubicBezTo>
                      <a:cubicBezTo>
                        <a:pt x="478" y="425"/>
                        <a:pt x="481" y="422"/>
                        <a:pt x="485" y="421"/>
                      </a:cubicBezTo>
                      <a:cubicBezTo>
                        <a:pt x="486" y="420"/>
                        <a:pt x="488" y="420"/>
                        <a:pt x="489" y="420"/>
                      </a:cubicBezTo>
                      <a:cubicBezTo>
                        <a:pt x="492" y="420"/>
                        <a:pt x="494" y="421"/>
                        <a:pt x="497" y="423"/>
                      </a:cubicBezTo>
                      <a:cubicBezTo>
                        <a:pt x="502" y="427"/>
                        <a:pt x="506" y="435"/>
                        <a:pt x="510" y="444"/>
                      </a:cubicBezTo>
                      <a:cubicBezTo>
                        <a:pt x="516" y="457"/>
                        <a:pt x="521" y="474"/>
                        <a:pt x="528" y="487"/>
                      </a:cubicBezTo>
                      <a:cubicBezTo>
                        <a:pt x="531" y="494"/>
                        <a:pt x="535" y="500"/>
                        <a:pt x="539" y="504"/>
                      </a:cubicBezTo>
                      <a:cubicBezTo>
                        <a:pt x="543" y="508"/>
                        <a:pt x="548" y="511"/>
                        <a:pt x="554" y="511"/>
                      </a:cubicBezTo>
                      <a:cubicBezTo>
                        <a:pt x="559" y="511"/>
                        <a:pt x="563" y="509"/>
                        <a:pt x="569" y="506"/>
                      </a:cubicBezTo>
                      <a:cubicBezTo>
                        <a:pt x="593" y="491"/>
                        <a:pt x="602" y="469"/>
                        <a:pt x="602" y="446"/>
                      </a:cubicBezTo>
                      <a:cubicBezTo>
                        <a:pt x="601" y="410"/>
                        <a:pt x="580" y="370"/>
                        <a:pt x="566" y="348"/>
                      </a:cubicBezTo>
                      <a:cubicBezTo>
                        <a:pt x="555" y="330"/>
                        <a:pt x="549" y="307"/>
                        <a:pt x="549" y="285"/>
                      </a:cubicBezTo>
                      <a:cubicBezTo>
                        <a:pt x="549" y="262"/>
                        <a:pt x="556" y="241"/>
                        <a:pt x="569" y="228"/>
                      </a:cubicBezTo>
                      <a:cubicBezTo>
                        <a:pt x="576" y="222"/>
                        <a:pt x="582" y="220"/>
                        <a:pt x="586" y="220"/>
                      </a:cubicBezTo>
                      <a:cubicBezTo>
                        <a:pt x="588" y="220"/>
                        <a:pt x="590" y="221"/>
                        <a:pt x="591" y="222"/>
                      </a:cubicBezTo>
                      <a:cubicBezTo>
                        <a:pt x="594" y="223"/>
                        <a:pt x="596" y="226"/>
                        <a:pt x="597" y="230"/>
                      </a:cubicBezTo>
                      <a:cubicBezTo>
                        <a:pt x="598" y="234"/>
                        <a:pt x="599" y="238"/>
                        <a:pt x="599" y="242"/>
                      </a:cubicBezTo>
                      <a:cubicBezTo>
                        <a:pt x="599" y="246"/>
                        <a:pt x="599" y="250"/>
                        <a:pt x="598" y="253"/>
                      </a:cubicBezTo>
                      <a:cubicBezTo>
                        <a:pt x="596" y="259"/>
                        <a:pt x="595" y="266"/>
                        <a:pt x="595" y="272"/>
                      </a:cubicBezTo>
                      <a:cubicBezTo>
                        <a:pt x="595" y="284"/>
                        <a:pt x="598" y="295"/>
                        <a:pt x="604" y="305"/>
                      </a:cubicBezTo>
                      <a:cubicBezTo>
                        <a:pt x="613" y="316"/>
                        <a:pt x="621" y="335"/>
                        <a:pt x="621" y="359"/>
                      </a:cubicBezTo>
                      <a:cubicBezTo>
                        <a:pt x="621" y="363"/>
                        <a:pt x="621" y="367"/>
                        <a:pt x="620" y="372"/>
                      </a:cubicBezTo>
                      <a:cubicBezTo>
                        <a:pt x="620" y="375"/>
                        <a:pt x="619" y="380"/>
                        <a:pt x="619" y="384"/>
                      </a:cubicBezTo>
                      <a:cubicBezTo>
                        <a:pt x="619" y="400"/>
                        <a:pt x="622" y="419"/>
                        <a:pt x="628" y="434"/>
                      </a:cubicBezTo>
                      <a:cubicBezTo>
                        <a:pt x="630" y="441"/>
                        <a:pt x="634" y="448"/>
                        <a:pt x="638" y="453"/>
                      </a:cubicBezTo>
                      <a:cubicBezTo>
                        <a:pt x="643" y="458"/>
                        <a:pt x="648" y="461"/>
                        <a:pt x="655" y="461"/>
                      </a:cubicBezTo>
                      <a:cubicBezTo>
                        <a:pt x="655" y="461"/>
                        <a:pt x="655" y="461"/>
                        <a:pt x="656" y="461"/>
                      </a:cubicBezTo>
                      <a:cubicBezTo>
                        <a:pt x="662" y="460"/>
                        <a:pt x="666" y="460"/>
                        <a:pt x="670" y="458"/>
                      </a:cubicBezTo>
                      <a:cubicBezTo>
                        <a:pt x="673" y="456"/>
                        <a:pt x="676" y="454"/>
                        <a:pt x="678" y="451"/>
                      </a:cubicBezTo>
                      <a:cubicBezTo>
                        <a:pt x="680" y="446"/>
                        <a:pt x="682" y="439"/>
                        <a:pt x="683" y="430"/>
                      </a:cubicBezTo>
                      <a:cubicBezTo>
                        <a:pt x="683" y="421"/>
                        <a:pt x="684" y="408"/>
                        <a:pt x="684" y="392"/>
                      </a:cubicBezTo>
                      <a:cubicBezTo>
                        <a:pt x="684" y="383"/>
                        <a:pt x="684" y="372"/>
                        <a:pt x="684" y="360"/>
                      </a:cubicBezTo>
                      <a:cubicBezTo>
                        <a:pt x="683" y="338"/>
                        <a:pt x="681" y="324"/>
                        <a:pt x="678" y="312"/>
                      </a:cubicBezTo>
                      <a:cubicBezTo>
                        <a:pt x="673" y="294"/>
                        <a:pt x="665" y="283"/>
                        <a:pt x="657" y="263"/>
                      </a:cubicBezTo>
                      <a:cubicBezTo>
                        <a:pt x="649" y="244"/>
                        <a:pt x="641" y="216"/>
                        <a:pt x="635" y="164"/>
                      </a:cubicBezTo>
                      <a:cubicBezTo>
                        <a:pt x="634" y="156"/>
                        <a:pt x="634" y="147"/>
                        <a:pt x="634" y="140"/>
                      </a:cubicBezTo>
                      <a:cubicBezTo>
                        <a:pt x="634" y="91"/>
                        <a:pt x="652" y="57"/>
                        <a:pt x="674" y="35"/>
                      </a:cubicBezTo>
                      <a:cubicBezTo>
                        <a:pt x="685" y="24"/>
                        <a:pt x="697" y="17"/>
                        <a:pt x="708" y="12"/>
                      </a:cubicBezTo>
                      <a:cubicBezTo>
                        <a:pt x="719" y="6"/>
                        <a:pt x="730" y="4"/>
                        <a:pt x="737" y="4"/>
                      </a:cubicBezTo>
                      <a:cubicBezTo>
                        <a:pt x="743" y="4"/>
                        <a:pt x="747" y="6"/>
                        <a:pt x="749" y="7"/>
                      </a:cubicBezTo>
                      <a:lnTo>
                        <a:pt x="750" y="6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0" name="Freeform 2299"/>
                <p:cNvSpPr>
                  <a:spLocks/>
                </p:cNvSpPr>
                <p:nvPr/>
              </p:nvSpPr>
              <p:spPr bwMode="auto">
                <a:xfrm>
                  <a:off x="3442" y="2095"/>
                  <a:ext cx="506" cy="500"/>
                </a:xfrm>
                <a:custGeom>
                  <a:avLst/>
                  <a:gdLst>
                    <a:gd name="T0" fmla="*/ 617 w 355"/>
                    <a:gd name="T1" fmla="*/ 91 h 351"/>
                    <a:gd name="T2" fmla="*/ 577 w 355"/>
                    <a:gd name="T3" fmla="*/ 506 h 351"/>
                    <a:gd name="T4" fmla="*/ 87 w 355"/>
                    <a:gd name="T5" fmla="*/ 623 h 351"/>
                    <a:gd name="T6" fmla="*/ 177 w 355"/>
                    <a:gd name="T7" fmla="*/ 175 h 351"/>
                    <a:gd name="T8" fmla="*/ 617 w 355"/>
                    <a:gd name="T9" fmla="*/ 91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5" h="351">
                      <a:moveTo>
                        <a:pt x="304" y="45"/>
                      </a:moveTo>
                      <a:cubicBezTo>
                        <a:pt x="348" y="89"/>
                        <a:pt x="355" y="180"/>
                        <a:pt x="284" y="249"/>
                      </a:cubicBezTo>
                      <a:cubicBezTo>
                        <a:pt x="213" y="318"/>
                        <a:pt x="87" y="351"/>
                        <a:pt x="43" y="307"/>
                      </a:cubicBezTo>
                      <a:cubicBezTo>
                        <a:pt x="0" y="262"/>
                        <a:pt x="16" y="155"/>
                        <a:pt x="87" y="86"/>
                      </a:cubicBezTo>
                      <a:cubicBezTo>
                        <a:pt x="158" y="17"/>
                        <a:pt x="261" y="0"/>
                        <a:pt x="304" y="45"/>
                      </a:cubicBezTo>
                      <a:close/>
                    </a:path>
                  </a:pathLst>
                </a:custGeom>
                <a:solidFill>
                  <a:srgbClr val="6EBF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1" name="Freeform 2300"/>
                <p:cNvSpPr>
                  <a:spLocks/>
                </p:cNvSpPr>
                <p:nvPr/>
              </p:nvSpPr>
              <p:spPr bwMode="auto">
                <a:xfrm>
                  <a:off x="3328" y="2069"/>
                  <a:ext cx="513" cy="459"/>
                </a:xfrm>
                <a:custGeom>
                  <a:avLst/>
                  <a:gdLst>
                    <a:gd name="T0" fmla="*/ 660 w 360"/>
                    <a:gd name="T1" fmla="*/ 94 h 322"/>
                    <a:gd name="T2" fmla="*/ 559 w 360"/>
                    <a:gd name="T3" fmla="*/ 488 h 322"/>
                    <a:gd name="T4" fmla="*/ 71 w 360"/>
                    <a:gd name="T5" fmla="*/ 563 h 322"/>
                    <a:gd name="T6" fmla="*/ 224 w 360"/>
                    <a:gd name="T7" fmla="*/ 140 h 322"/>
                    <a:gd name="T8" fmla="*/ 660 w 360"/>
                    <a:gd name="T9" fmla="*/ 94 h 3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0" h="322">
                      <a:moveTo>
                        <a:pt x="325" y="46"/>
                      </a:moveTo>
                      <a:cubicBezTo>
                        <a:pt x="360" y="92"/>
                        <a:pt x="353" y="179"/>
                        <a:pt x="275" y="240"/>
                      </a:cubicBezTo>
                      <a:cubicBezTo>
                        <a:pt x="197" y="300"/>
                        <a:pt x="71" y="322"/>
                        <a:pt x="35" y="277"/>
                      </a:cubicBezTo>
                      <a:cubicBezTo>
                        <a:pt x="0" y="231"/>
                        <a:pt x="31" y="130"/>
                        <a:pt x="110" y="69"/>
                      </a:cubicBezTo>
                      <a:cubicBezTo>
                        <a:pt x="188" y="9"/>
                        <a:pt x="289" y="0"/>
                        <a:pt x="325" y="46"/>
                      </a:cubicBezTo>
                    </a:path>
                  </a:pathLst>
                </a:custGeom>
                <a:solidFill>
                  <a:srgbClr val="AB72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2" name="Freeform 2301"/>
                <p:cNvSpPr>
                  <a:spLocks/>
                </p:cNvSpPr>
                <p:nvPr/>
              </p:nvSpPr>
              <p:spPr bwMode="auto">
                <a:xfrm>
                  <a:off x="3337" y="2213"/>
                  <a:ext cx="482" cy="317"/>
                </a:xfrm>
                <a:custGeom>
                  <a:avLst/>
                  <a:gdLst>
                    <a:gd name="T0" fmla="*/ 165 w 338"/>
                    <a:gd name="T1" fmla="*/ 173 h 222"/>
                    <a:gd name="T2" fmla="*/ 147 w 338"/>
                    <a:gd name="T3" fmla="*/ 0 h 222"/>
                    <a:gd name="T4" fmla="*/ 61 w 338"/>
                    <a:gd name="T5" fmla="*/ 361 h 222"/>
                    <a:gd name="T6" fmla="*/ 549 w 338"/>
                    <a:gd name="T7" fmla="*/ 286 h 222"/>
                    <a:gd name="T8" fmla="*/ 687 w 338"/>
                    <a:gd name="T9" fmla="*/ 70 h 222"/>
                    <a:gd name="T10" fmla="*/ 165 w 338"/>
                    <a:gd name="T11" fmla="*/ 173 h 2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38" h="222">
                      <a:moveTo>
                        <a:pt x="81" y="85"/>
                      </a:moveTo>
                      <a:cubicBezTo>
                        <a:pt x="68" y="71"/>
                        <a:pt x="63" y="34"/>
                        <a:pt x="72" y="0"/>
                      </a:cubicBezTo>
                      <a:cubicBezTo>
                        <a:pt x="18" y="60"/>
                        <a:pt x="0" y="138"/>
                        <a:pt x="30" y="177"/>
                      </a:cubicBezTo>
                      <a:cubicBezTo>
                        <a:pt x="65" y="222"/>
                        <a:pt x="192" y="200"/>
                        <a:pt x="270" y="140"/>
                      </a:cubicBezTo>
                      <a:cubicBezTo>
                        <a:pt x="311" y="108"/>
                        <a:pt x="332" y="70"/>
                        <a:pt x="338" y="34"/>
                      </a:cubicBezTo>
                      <a:cubicBezTo>
                        <a:pt x="322" y="112"/>
                        <a:pt x="158" y="170"/>
                        <a:pt x="81" y="85"/>
                      </a:cubicBezTo>
                    </a:path>
                  </a:pathLst>
                </a:custGeom>
                <a:solidFill>
                  <a:srgbClr val="9A60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3" name="Freeform 2302"/>
                <p:cNvSpPr>
                  <a:spLocks/>
                </p:cNvSpPr>
                <p:nvPr/>
              </p:nvSpPr>
              <p:spPr bwMode="auto">
                <a:xfrm>
                  <a:off x="3355" y="2090"/>
                  <a:ext cx="468" cy="411"/>
                </a:xfrm>
                <a:custGeom>
                  <a:avLst/>
                  <a:gdLst>
                    <a:gd name="T0" fmla="*/ 624 w 328"/>
                    <a:gd name="T1" fmla="*/ 63 h 288"/>
                    <a:gd name="T2" fmla="*/ 619 w 328"/>
                    <a:gd name="T3" fmla="*/ 66 h 288"/>
                    <a:gd name="T4" fmla="*/ 659 w 328"/>
                    <a:gd name="T5" fmla="*/ 196 h 288"/>
                    <a:gd name="T6" fmla="*/ 519 w 328"/>
                    <a:gd name="T7" fmla="*/ 454 h 288"/>
                    <a:gd name="T8" fmla="*/ 173 w 328"/>
                    <a:gd name="T9" fmla="*/ 578 h 288"/>
                    <a:gd name="T10" fmla="*/ 37 w 328"/>
                    <a:gd name="T11" fmla="*/ 529 h 288"/>
                    <a:gd name="T12" fmla="*/ 9 w 328"/>
                    <a:gd name="T13" fmla="*/ 434 h 288"/>
                    <a:gd name="T14" fmla="*/ 187 w 328"/>
                    <a:gd name="T15" fmla="*/ 114 h 288"/>
                    <a:gd name="T16" fmla="*/ 471 w 328"/>
                    <a:gd name="T17" fmla="*/ 9 h 288"/>
                    <a:gd name="T18" fmla="*/ 619 w 328"/>
                    <a:gd name="T19" fmla="*/ 66 h 288"/>
                    <a:gd name="T20" fmla="*/ 624 w 328"/>
                    <a:gd name="T21" fmla="*/ 63 h 288"/>
                    <a:gd name="T22" fmla="*/ 625 w 328"/>
                    <a:gd name="T23" fmla="*/ 61 h 288"/>
                    <a:gd name="T24" fmla="*/ 471 w 328"/>
                    <a:gd name="T25" fmla="*/ 0 h 288"/>
                    <a:gd name="T26" fmla="*/ 181 w 328"/>
                    <a:gd name="T27" fmla="*/ 108 h 288"/>
                    <a:gd name="T28" fmla="*/ 0 w 328"/>
                    <a:gd name="T29" fmla="*/ 434 h 288"/>
                    <a:gd name="T30" fmla="*/ 30 w 328"/>
                    <a:gd name="T31" fmla="*/ 535 h 288"/>
                    <a:gd name="T32" fmla="*/ 173 w 328"/>
                    <a:gd name="T33" fmla="*/ 587 h 288"/>
                    <a:gd name="T34" fmla="*/ 525 w 328"/>
                    <a:gd name="T35" fmla="*/ 461 h 288"/>
                    <a:gd name="T36" fmla="*/ 668 w 328"/>
                    <a:gd name="T37" fmla="*/ 196 h 288"/>
                    <a:gd name="T38" fmla="*/ 625 w 328"/>
                    <a:gd name="T39" fmla="*/ 61 h 288"/>
                    <a:gd name="T40" fmla="*/ 624 w 328"/>
                    <a:gd name="T41" fmla="*/ 63 h 2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28" h="288">
                      <a:moveTo>
                        <a:pt x="306" y="31"/>
                      </a:moveTo>
                      <a:cubicBezTo>
                        <a:pt x="304" y="32"/>
                        <a:pt x="304" y="32"/>
                        <a:pt x="304" y="32"/>
                      </a:cubicBezTo>
                      <a:cubicBezTo>
                        <a:pt x="317" y="49"/>
                        <a:pt x="324" y="71"/>
                        <a:pt x="324" y="96"/>
                      </a:cubicBezTo>
                      <a:cubicBezTo>
                        <a:pt x="324" y="137"/>
                        <a:pt x="304" y="185"/>
                        <a:pt x="255" y="223"/>
                      </a:cubicBezTo>
                      <a:cubicBezTo>
                        <a:pt x="206" y="261"/>
                        <a:pt x="137" y="284"/>
                        <a:pt x="85" y="284"/>
                      </a:cubicBezTo>
                      <a:cubicBezTo>
                        <a:pt x="55" y="284"/>
                        <a:pt x="30" y="276"/>
                        <a:pt x="18" y="260"/>
                      </a:cubicBezTo>
                      <a:cubicBezTo>
                        <a:pt x="8" y="248"/>
                        <a:pt x="4" y="232"/>
                        <a:pt x="4" y="213"/>
                      </a:cubicBezTo>
                      <a:cubicBezTo>
                        <a:pt x="4" y="164"/>
                        <a:pt x="36" y="100"/>
                        <a:pt x="92" y="56"/>
                      </a:cubicBezTo>
                      <a:cubicBezTo>
                        <a:pt x="136" y="21"/>
                        <a:pt x="189" y="4"/>
                        <a:pt x="231" y="4"/>
                      </a:cubicBezTo>
                      <a:cubicBezTo>
                        <a:pt x="263" y="4"/>
                        <a:pt x="290" y="14"/>
                        <a:pt x="304" y="32"/>
                      </a:cubicBezTo>
                      <a:cubicBezTo>
                        <a:pt x="306" y="31"/>
                        <a:pt x="306" y="31"/>
                        <a:pt x="306" y="31"/>
                      </a:cubicBezTo>
                      <a:cubicBezTo>
                        <a:pt x="307" y="30"/>
                        <a:pt x="307" y="30"/>
                        <a:pt x="307" y="30"/>
                      </a:cubicBezTo>
                      <a:cubicBezTo>
                        <a:pt x="292" y="10"/>
                        <a:pt x="264" y="0"/>
                        <a:pt x="231" y="0"/>
                      </a:cubicBezTo>
                      <a:cubicBezTo>
                        <a:pt x="187" y="0"/>
                        <a:pt x="134" y="18"/>
                        <a:pt x="89" y="53"/>
                      </a:cubicBezTo>
                      <a:cubicBezTo>
                        <a:pt x="32" y="97"/>
                        <a:pt x="0" y="163"/>
                        <a:pt x="0" y="213"/>
                      </a:cubicBezTo>
                      <a:cubicBezTo>
                        <a:pt x="0" y="233"/>
                        <a:pt x="4" y="250"/>
                        <a:pt x="15" y="263"/>
                      </a:cubicBezTo>
                      <a:cubicBezTo>
                        <a:pt x="28" y="280"/>
                        <a:pt x="54" y="288"/>
                        <a:pt x="85" y="288"/>
                      </a:cubicBezTo>
                      <a:cubicBezTo>
                        <a:pt x="138" y="288"/>
                        <a:pt x="208" y="265"/>
                        <a:pt x="258" y="226"/>
                      </a:cubicBezTo>
                      <a:cubicBezTo>
                        <a:pt x="307" y="188"/>
                        <a:pt x="328" y="139"/>
                        <a:pt x="328" y="96"/>
                      </a:cubicBezTo>
                      <a:cubicBezTo>
                        <a:pt x="328" y="70"/>
                        <a:pt x="321" y="47"/>
                        <a:pt x="307" y="30"/>
                      </a:cubicBezTo>
                      <a:cubicBezTo>
                        <a:pt x="306" y="31"/>
                        <a:pt x="306" y="31"/>
                        <a:pt x="306" y="31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4" name="Freeform 2303"/>
                <p:cNvSpPr>
                  <a:spLocks/>
                </p:cNvSpPr>
                <p:nvPr/>
              </p:nvSpPr>
              <p:spPr bwMode="auto">
                <a:xfrm>
                  <a:off x="3566" y="2126"/>
                  <a:ext cx="157" cy="131"/>
                </a:xfrm>
                <a:custGeom>
                  <a:avLst/>
                  <a:gdLst>
                    <a:gd name="T0" fmla="*/ 187 w 110"/>
                    <a:gd name="T1" fmla="*/ 9 h 92"/>
                    <a:gd name="T2" fmla="*/ 143 w 110"/>
                    <a:gd name="T3" fmla="*/ 1 h 92"/>
                    <a:gd name="T4" fmla="*/ 70 w 110"/>
                    <a:gd name="T5" fmla="*/ 10 h 92"/>
                    <a:gd name="T6" fmla="*/ 1 w 110"/>
                    <a:gd name="T7" fmla="*/ 107 h 92"/>
                    <a:gd name="T8" fmla="*/ 140 w 110"/>
                    <a:gd name="T9" fmla="*/ 177 h 92"/>
                    <a:gd name="T10" fmla="*/ 220 w 110"/>
                    <a:gd name="T11" fmla="*/ 97 h 92"/>
                    <a:gd name="T12" fmla="*/ 196 w 110"/>
                    <a:gd name="T13" fmla="*/ 23 h 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0" h="92">
                      <a:moveTo>
                        <a:pt x="92" y="4"/>
                      </a:moveTo>
                      <a:cubicBezTo>
                        <a:pt x="85" y="5"/>
                        <a:pt x="77" y="1"/>
                        <a:pt x="70" y="1"/>
                      </a:cubicBezTo>
                      <a:cubicBezTo>
                        <a:pt x="58" y="0"/>
                        <a:pt x="45" y="1"/>
                        <a:pt x="34" y="5"/>
                      </a:cubicBezTo>
                      <a:cubicBezTo>
                        <a:pt x="15" y="12"/>
                        <a:pt x="2" y="33"/>
                        <a:pt x="1" y="53"/>
                      </a:cubicBezTo>
                      <a:cubicBezTo>
                        <a:pt x="0" y="85"/>
                        <a:pt x="45" y="92"/>
                        <a:pt x="69" y="87"/>
                      </a:cubicBezTo>
                      <a:cubicBezTo>
                        <a:pt x="90" y="82"/>
                        <a:pt x="104" y="69"/>
                        <a:pt x="108" y="48"/>
                      </a:cubicBezTo>
                      <a:cubicBezTo>
                        <a:pt x="110" y="40"/>
                        <a:pt x="108" y="8"/>
                        <a:pt x="96" y="11"/>
                      </a:cubicBezTo>
                    </a:path>
                  </a:pathLst>
                </a:custGeom>
                <a:solidFill>
                  <a:srgbClr val="B581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5" name="Oval 2304"/>
                <p:cNvSpPr>
                  <a:spLocks noChangeArrowheads="1"/>
                </p:cNvSpPr>
                <p:nvPr/>
              </p:nvSpPr>
              <p:spPr bwMode="auto">
                <a:xfrm>
                  <a:off x="3697" y="2162"/>
                  <a:ext cx="42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Oval 2305"/>
                <p:cNvSpPr>
                  <a:spLocks noChangeArrowheads="1"/>
                </p:cNvSpPr>
                <p:nvPr/>
              </p:nvSpPr>
              <p:spPr bwMode="auto">
                <a:xfrm>
                  <a:off x="3730" y="2240"/>
                  <a:ext cx="26" cy="2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306"/>
                <p:cNvSpPr>
                  <a:spLocks/>
                </p:cNvSpPr>
                <p:nvPr/>
              </p:nvSpPr>
              <p:spPr bwMode="auto">
                <a:xfrm>
                  <a:off x="3666" y="1420"/>
                  <a:ext cx="822" cy="1609"/>
                </a:xfrm>
                <a:custGeom>
                  <a:avLst/>
                  <a:gdLst>
                    <a:gd name="T0" fmla="*/ 238 w 576"/>
                    <a:gd name="T1" fmla="*/ 598 h 1128"/>
                    <a:gd name="T2" fmla="*/ 321 w 576"/>
                    <a:gd name="T3" fmla="*/ 598 h 1128"/>
                    <a:gd name="T4" fmla="*/ 464 w 576"/>
                    <a:gd name="T5" fmla="*/ 616 h 1128"/>
                    <a:gd name="T6" fmla="*/ 688 w 576"/>
                    <a:gd name="T7" fmla="*/ 419 h 1128"/>
                    <a:gd name="T8" fmla="*/ 891 w 576"/>
                    <a:gd name="T9" fmla="*/ 257 h 1128"/>
                    <a:gd name="T10" fmla="*/ 1036 w 576"/>
                    <a:gd name="T11" fmla="*/ 110 h 1128"/>
                    <a:gd name="T12" fmla="*/ 1115 w 576"/>
                    <a:gd name="T13" fmla="*/ 0 h 1128"/>
                    <a:gd name="T14" fmla="*/ 581 w 576"/>
                    <a:gd name="T15" fmla="*/ 596 h 1128"/>
                    <a:gd name="T16" fmla="*/ 509 w 576"/>
                    <a:gd name="T17" fmla="*/ 879 h 1128"/>
                    <a:gd name="T18" fmla="*/ 748 w 576"/>
                    <a:gd name="T19" fmla="*/ 830 h 1128"/>
                    <a:gd name="T20" fmla="*/ 581 w 576"/>
                    <a:gd name="T21" fmla="*/ 996 h 1128"/>
                    <a:gd name="T22" fmla="*/ 752 w 576"/>
                    <a:gd name="T23" fmla="*/ 1017 h 1128"/>
                    <a:gd name="T24" fmla="*/ 592 w 576"/>
                    <a:gd name="T25" fmla="*/ 1101 h 1128"/>
                    <a:gd name="T26" fmla="*/ 587 w 576"/>
                    <a:gd name="T27" fmla="*/ 1184 h 1128"/>
                    <a:gd name="T28" fmla="*/ 681 w 576"/>
                    <a:gd name="T29" fmla="*/ 1230 h 1128"/>
                    <a:gd name="T30" fmla="*/ 869 w 576"/>
                    <a:gd name="T31" fmla="*/ 1268 h 1128"/>
                    <a:gd name="T32" fmla="*/ 1092 w 576"/>
                    <a:gd name="T33" fmla="*/ 1299 h 1128"/>
                    <a:gd name="T34" fmla="*/ 855 w 576"/>
                    <a:gd name="T35" fmla="*/ 1279 h 1128"/>
                    <a:gd name="T36" fmla="*/ 605 w 576"/>
                    <a:gd name="T37" fmla="*/ 1282 h 1128"/>
                    <a:gd name="T38" fmla="*/ 509 w 576"/>
                    <a:gd name="T39" fmla="*/ 1446 h 1128"/>
                    <a:gd name="T40" fmla="*/ 477 w 576"/>
                    <a:gd name="T41" fmla="*/ 1536 h 1128"/>
                    <a:gd name="T42" fmla="*/ 507 w 576"/>
                    <a:gd name="T43" fmla="*/ 1613 h 1128"/>
                    <a:gd name="T44" fmla="*/ 414 w 576"/>
                    <a:gd name="T45" fmla="*/ 1613 h 1128"/>
                    <a:gd name="T46" fmla="*/ 361 w 576"/>
                    <a:gd name="T47" fmla="*/ 1693 h 1128"/>
                    <a:gd name="T48" fmla="*/ 310 w 576"/>
                    <a:gd name="T49" fmla="*/ 1760 h 1128"/>
                    <a:gd name="T50" fmla="*/ 330 w 576"/>
                    <a:gd name="T51" fmla="*/ 1853 h 1128"/>
                    <a:gd name="T52" fmla="*/ 438 w 576"/>
                    <a:gd name="T53" fmla="*/ 2295 h 1128"/>
                    <a:gd name="T54" fmla="*/ 350 w 576"/>
                    <a:gd name="T55" fmla="*/ 2037 h 1128"/>
                    <a:gd name="T56" fmla="*/ 280 w 576"/>
                    <a:gd name="T57" fmla="*/ 1822 h 1128"/>
                    <a:gd name="T58" fmla="*/ 144 w 576"/>
                    <a:gd name="T59" fmla="*/ 1762 h 1128"/>
                    <a:gd name="T60" fmla="*/ 258 w 576"/>
                    <a:gd name="T61" fmla="*/ 1608 h 1128"/>
                    <a:gd name="T62" fmla="*/ 430 w 576"/>
                    <a:gd name="T63" fmla="*/ 1351 h 1128"/>
                    <a:gd name="T64" fmla="*/ 509 w 576"/>
                    <a:gd name="T65" fmla="*/ 1184 h 1128"/>
                    <a:gd name="T66" fmla="*/ 478 w 576"/>
                    <a:gd name="T67" fmla="*/ 1054 h 1128"/>
                    <a:gd name="T68" fmla="*/ 432 w 576"/>
                    <a:gd name="T69" fmla="*/ 849 h 1128"/>
                    <a:gd name="T70" fmla="*/ 258 w 576"/>
                    <a:gd name="T71" fmla="*/ 676 h 11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76" h="1128">
                      <a:moveTo>
                        <a:pt x="117" y="294"/>
                      </a:moveTo>
                      <a:cubicBezTo>
                        <a:pt x="126" y="321"/>
                        <a:pt x="140" y="294"/>
                        <a:pt x="158" y="294"/>
                      </a:cubicBezTo>
                      <a:cubicBezTo>
                        <a:pt x="154" y="357"/>
                        <a:pt x="197" y="330"/>
                        <a:pt x="228" y="303"/>
                      </a:cubicBezTo>
                      <a:cubicBezTo>
                        <a:pt x="266" y="270"/>
                        <a:pt x="292" y="229"/>
                        <a:pt x="338" y="206"/>
                      </a:cubicBezTo>
                      <a:cubicBezTo>
                        <a:pt x="379" y="186"/>
                        <a:pt x="403" y="158"/>
                        <a:pt x="437" y="126"/>
                      </a:cubicBezTo>
                      <a:cubicBezTo>
                        <a:pt x="461" y="103"/>
                        <a:pt x="490" y="82"/>
                        <a:pt x="509" y="54"/>
                      </a:cubicBezTo>
                      <a:cubicBezTo>
                        <a:pt x="521" y="37"/>
                        <a:pt x="526" y="9"/>
                        <a:pt x="547" y="0"/>
                      </a:cubicBezTo>
                      <a:cubicBezTo>
                        <a:pt x="576" y="34"/>
                        <a:pt x="310" y="259"/>
                        <a:pt x="285" y="293"/>
                      </a:cubicBezTo>
                      <a:cubicBezTo>
                        <a:pt x="261" y="324"/>
                        <a:pt x="203" y="402"/>
                        <a:pt x="250" y="432"/>
                      </a:cubicBezTo>
                      <a:cubicBezTo>
                        <a:pt x="288" y="457"/>
                        <a:pt x="328" y="402"/>
                        <a:pt x="367" y="408"/>
                      </a:cubicBezTo>
                      <a:cubicBezTo>
                        <a:pt x="341" y="432"/>
                        <a:pt x="279" y="445"/>
                        <a:pt x="285" y="489"/>
                      </a:cubicBezTo>
                      <a:cubicBezTo>
                        <a:pt x="314" y="485"/>
                        <a:pt x="338" y="510"/>
                        <a:pt x="369" y="500"/>
                      </a:cubicBezTo>
                      <a:cubicBezTo>
                        <a:pt x="368" y="526"/>
                        <a:pt x="308" y="520"/>
                        <a:pt x="291" y="541"/>
                      </a:cubicBezTo>
                      <a:cubicBezTo>
                        <a:pt x="279" y="555"/>
                        <a:pt x="280" y="566"/>
                        <a:pt x="288" y="582"/>
                      </a:cubicBezTo>
                      <a:cubicBezTo>
                        <a:pt x="299" y="605"/>
                        <a:pt x="314" y="599"/>
                        <a:pt x="334" y="604"/>
                      </a:cubicBezTo>
                      <a:cubicBezTo>
                        <a:pt x="365" y="611"/>
                        <a:pt x="396" y="617"/>
                        <a:pt x="427" y="623"/>
                      </a:cubicBezTo>
                      <a:cubicBezTo>
                        <a:pt x="458" y="630"/>
                        <a:pt x="513" y="612"/>
                        <a:pt x="536" y="639"/>
                      </a:cubicBezTo>
                      <a:cubicBezTo>
                        <a:pt x="506" y="657"/>
                        <a:pt x="454" y="631"/>
                        <a:pt x="420" y="629"/>
                      </a:cubicBezTo>
                      <a:cubicBezTo>
                        <a:pt x="384" y="627"/>
                        <a:pt x="332" y="620"/>
                        <a:pt x="297" y="630"/>
                      </a:cubicBezTo>
                      <a:cubicBezTo>
                        <a:pt x="259" y="640"/>
                        <a:pt x="263" y="678"/>
                        <a:pt x="250" y="711"/>
                      </a:cubicBezTo>
                      <a:cubicBezTo>
                        <a:pt x="243" y="726"/>
                        <a:pt x="232" y="738"/>
                        <a:pt x="234" y="755"/>
                      </a:cubicBezTo>
                      <a:cubicBezTo>
                        <a:pt x="236" y="772"/>
                        <a:pt x="250" y="777"/>
                        <a:pt x="249" y="793"/>
                      </a:cubicBezTo>
                      <a:cubicBezTo>
                        <a:pt x="237" y="794"/>
                        <a:pt x="214" y="789"/>
                        <a:pt x="203" y="793"/>
                      </a:cubicBezTo>
                      <a:cubicBezTo>
                        <a:pt x="182" y="801"/>
                        <a:pt x="187" y="818"/>
                        <a:pt x="177" y="832"/>
                      </a:cubicBezTo>
                      <a:cubicBezTo>
                        <a:pt x="165" y="849"/>
                        <a:pt x="154" y="841"/>
                        <a:pt x="152" y="865"/>
                      </a:cubicBezTo>
                      <a:cubicBezTo>
                        <a:pt x="151" y="876"/>
                        <a:pt x="158" y="901"/>
                        <a:pt x="162" y="911"/>
                      </a:cubicBezTo>
                      <a:cubicBezTo>
                        <a:pt x="187" y="982"/>
                        <a:pt x="219" y="1051"/>
                        <a:pt x="215" y="1128"/>
                      </a:cubicBezTo>
                      <a:cubicBezTo>
                        <a:pt x="178" y="1110"/>
                        <a:pt x="179" y="1036"/>
                        <a:pt x="172" y="1001"/>
                      </a:cubicBezTo>
                      <a:cubicBezTo>
                        <a:pt x="164" y="968"/>
                        <a:pt x="154" y="924"/>
                        <a:pt x="137" y="895"/>
                      </a:cubicBezTo>
                      <a:cubicBezTo>
                        <a:pt x="117" y="862"/>
                        <a:pt x="102" y="881"/>
                        <a:pt x="71" y="866"/>
                      </a:cubicBezTo>
                      <a:cubicBezTo>
                        <a:pt x="0" y="830"/>
                        <a:pt x="106" y="808"/>
                        <a:pt x="127" y="790"/>
                      </a:cubicBezTo>
                      <a:cubicBezTo>
                        <a:pt x="163" y="761"/>
                        <a:pt x="181" y="701"/>
                        <a:pt x="211" y="664"/>
                      </a:cubicBezTo>
                      <a:cubicBezTo>
                        <a:pt x="235" y="634"/>
                        <a:pt x="250" y="622"/>
                        <a:pt x="250" y="582"/>
                      </a:cubicBezTo>
                      <a:cubicBezTo>
                        <a:pt x="250" y="556"/>
                        <a:pt x="241" y="542"/>
                        <a:pt x="235" y="518"/>
                      </a:cubicBezTo>
                      <a:cubicBezTo>
                        <a:pt x="227" y="486"/>
                        <a:pt x="234" y="446"/>
                        <a:pt x="212" y="417"/>
                      </a:cubicBezTo>
                      <a:cubicBezTo>
                        <a:pt x="193" y="392"/>
                        <a:pt x="127" y="367"/>
                        <a:pt x="127" y="332"/>
                      </a:cubicBezTo>
                    </a:path>
                  </a:pathLst>
                </a:custGeom>
                <a:solidFill>
                  <a:srgbClr val="6EBF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8" name="Freeform 2307"/>
                <p:cNvSpPr>
                  <a:spLocks/>
                </p:cNvSpPr>
                <p:nvPr/>
              </p:nvSpPr>
              <p:spPr bwMode="auto">
                <a:xfrm>
                  <a:off x="3551" y="1136"/>
                  <a:ext cx="141" cy="157"/>
                </a:xfrm>
                <a:custGeom>
                  <a:avLst/>
                  <a:gdLst>
                    <a:gd name="T0" fmla="*/ 0 w 99"/>
                    <a:gd name="T1" fmla="*/ 116 h 110"/>
                    <a:gd name="T2" fmla="*/ 150 w 99"/>
                    <a:gd name="T3" fmla="*/ 57 h 110"/>
                    <a:gd name="T4" fmla="*/ 85 w 99"/>
                    <a:gd name="T5" fmla="*/ 224 h 110"/>
                    <a:gd name="T6" fmla="*/ 135 w 99"/>
                    <a:gd name="T7" fmla="*/ 67 h 110"/>
                    <a:gd name="T8" fmla="*/ 0 w 99"/>
                    <a:gd name="T9" fmla="*/ 116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9" h="110">
                      <a:moveTo>
                        <a:pt x="0" y="57"/>
                      </a:moveTo>
                      <a:cubicBezTo>
                        <a:pt x="0" y="57"/>
                        <a:pt x="50" y="0"/>
                        <a:pt x="74" y="28"/>
                      </a:cubicBezTo>
                      <a:cubicBezTo>
                        <a:pt x="99" y="55"/>
                        <a:pt x="63" y="84"/>
                        <a:pt x="42" y="110"/>
                      </a:cubicBezTo>
                      <a:cubicBezTo>
                        <a:pt x="42" y="110"/>
                        <a:pt x="94" y="58"/>
                        <a:pt x="67" y="33"/>
                      </a:cubicBezTo>
                      <a:cubicBezTo>
                        <a:pt x="39" y="7"/>
                        <a:pt x="2" y="52"/>
                        <a:pt x="0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59" name="Freeform 2308"/>
                <p:cNvSpPr>
                  <a:spLocks/>
                </p:cNvSpPr>
                <p:nvPr/>
              </p:nvSpPr>
              <p:spPr bwMode="auto">
                <a:xfrm>
                  <a:off x="3375" y="1466"/>
                  <a:ext cx="63" cy="175"/>
                </a:xfrm>
                <a:custGeom>
                  <a:avLst/>
                  <a:gdLst>
                    <a:gd name="T0" fmla="*/ 89 w 44"/>
                    <a:gd name="T1" fmla="*/ 44 h 123"/>
                    <a:gd name="T2" fmla="*/ 49 w 44"/>
                    <a:gd name="T3" fmla="*/ 16 h 123"/>
                    <a:gd name="T4" fmla="*/ 13 w 44"/>
                    <a:gd name="T5" fmla="*/ 81 h 123"/>
                    <a:gd name="T6" fmla="*/ 47 w 44"/>
                    <a:gd name="T7" fmla="*/ 249 h 123"/>
                    <a:gd name="T8" fmla="*/ 24 w 44"/>
                    <a:gd name="T9" fmla="*/ 166 h 123"/>
                    <a:gd name="T10" fmla="*/ 16 w 44"/>
                    <a:gd name="T11" fmla="*/ 120 h 123"/>
                    <a:gd name="T12" fmla="*/ 30 w 44"/>
                    <a:gd name="T13" fmla="*/ 63 h 123"/>
                    <a:gd name="T14" fmla="*/ 60 w 44"/>
                    <a:gd name="T15" fmla="*/ 24 h 123"/>
                    <a:gd name="T16" fmla="*/ 90 w 44"/>
                    <a:gd name="T17" fmla="*/ 34 h 1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" h="123">
                      <a:moveTo>
                        <a:pt x="43" y="22"/>
                      </a:moveTo>
                      <a:cubicBezTo>
                        <a:pt x="43" y="11"/>
                        <a:pt x="36" y="0"/>
                        <a:pt x="24" y="8"/>
                      </a:cubicBezTo>
                      <a:cubicBezTo>
                        <a:pt x="14" y="15"/>
                        <a:pt x="8" y="28"/>
                        <a:pt x="6" y="40"/>
                      </a:cubicBezTo>
                      <a:cubicBezTo>
                        <a:pt x="0" y="69"/>
                        <a:pt x="5" y="99"/>
                        <a:pt x="23" y="123"/>
                      </a:cubicBezTo>
                      <a:cubicBezTo>
                        <a:pt x="15" y="111"/>
                        <a:pt x="15" y="95"/>
                        <a:pt x="12" y="82"/>
                      </a:cubicBezTo>
                      <a:cubicBezTo>
                        <a:pt x="10" y="74"/>
                        <a:pt x="9" y="67"/>
                        <a:pt x="8" y="59"/>
                      </a:cubicBezTo>
                      <a:cubicBezTo>
                        <a:pt x="6" y="48"/>
                        <a:pt x="10" y="41"/>
                        <a:pt x="15" y="31"/>
                      </a:cubicBezTo>
                      <a:cubicBezTo>
                        <a:pt x="18" y="24"/>
                        <a:pt x="23" y="17"/>
                        <a:pt x="29" y="12"/>
                      </a:cubicBezTo>
                      <a:cubicBezTo>
                        <a:pt x="36" y="8"/>
                        <a:pt x="40" y="11"/>
                        <a:pt x="44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0" name="Freeform 2309"/>
                <p:cNvSpPr>
                  <a:spLocks/>
                </p:cNvSpPr>
                <p:nvPr/>
              </p:nvSpPr>
              <p:spPr bwMode="auto">
                <a:xfrm>
                  <a:off x="3257" y="1752"/>
                  <a:ext cx="44" cy="123"/>
                </a:xfrm>
                <a:custGeom>
                  <a:avLst/>
                  <a:gdLst>
                    <a:gd name="T0" fmla="*/ 61 w 31"/>
                    <a:gd name="T1" fmla="*/ 14 h 86"/>
                    <a:gd name="T2" fmla="*/ 37 w 31"/>
                    <a:gd name="T3" fmla="*/ 6 h 86"/>
                    <a:gd name="T4" fmla="*/ 20 w 31"/>
                    <a:gd name="T5" fmla="*/ 44 h 86"/>
                    <a:gd name="T6" fmla="*/ 23 w 31"/>
                    <a:gd name="T7" fmla="*/ 104 h 86"/>
                    <a:gd name="T8" fmla="*/ 28 w 31"/>
                    <a:gd name="T9" fmla="*/ 142 h 86"/>
                    <a:gd name="T10" fmla="*/ 37 w 31"/>
                    <a:gd name="T11" fmla="*/ 176 h 86"/>
                    <a:gd name="T12" fmla="*/ 57 w 31"/>
                    <a:gd name="T13" fmla="*/ 6 h 86"/>
                    <a:gd name="T14" fmla="*/ 58 w 31"/>
                    <a:gd name="T15" fmla="*/ 13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86">
                      <a:moveTo>
                        <a:pt x="30" y="7"/>
                      </a:moveTo>
                      <a:cubicBezTo>
                        <a:pt x="31" y="1"/>
                        <a:pt x="21" y="0"/>
                        <a:pt x="18" y="3"/>
                      </a:cubicBezTo>
                      <a:cubicBezTo>
                        <a:pt x="13" y="6"/>
                        <a:pt x="10" y="16"/>
                        <a:pt x="10" y="22"/>
                      </a:cubicBezTo>
                      <a:cubicBezTo>
                        <a:pt x="8" y="31"/>
                        <a:pt x="10" y="42"/>
                        <a:pt x="11" y="51"/>
                      </a:cubicBezTo>
                      <a:cubicBezTo>
                        <a:pt x="12" y="57"/>
                        <a:pt x="13" y="63"/>
                        <a:pt x="14" y="69"/>
                      </a:cubicBezTo>
                      <a:cubicBezTo>
                        <a:pt x="16" y="75"/>
                        <a:pt x="18" y="81"/>
                        <a:pt x="18" y="86"/>
                      </a:cubicBezTo>
                      <a:cubicBezTo>
                        <a:pt x="18" y="67"/>
                        <a:pt x="0" y="14"/>
                        <a:pt x="28" y="3"/>
                      </a:cubicBezTo>
                      <a:cubicBezTo>
                        <a:pt x="29" y="4"/>
                        <a:pt x="29" y="5"/>
                        <a:pt x="29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1" name="Freeform 2310"/>
                <p:cNvSpPr>
                  <a:spLocks/>
                </p:cNvSpPr>
                <p:nvPr/>
              </p:nvSpPr>
              <p:spPr bwMode="auto">
                <a:xfrm>
                  <a:off x="3503" y="1794"/>
                  <a:ext cx="62" cy="23"/>
                </a:xfrm>
                <a:custGeom>
                  <a:avLst/>
                  <a:gdLst>
                    <a:gd name="T0" fmla="*/ 4 w 43"/>
                    <a:gd name="T1" fmla="*/ 20 h 16"/>
                    <a:gd name="T2" fmla="*/ 53 w 43"/>
                    <a:gd name="T3" fmla="*/ 29 h 16"/>
                    <a:gd name="T4" fmla="*/ 89 w 43"/>
                    <a:gd name="T5" fmla="*/ 0 h 16"/>
                    <a:gd name="T6" fmla="*/ 43 w 43"/>
                    <a:gd name="T7" fmla="*/ 33 h 16"/>
                    <a:gd name="T8" fmla="*/ 0 w 43"/>
                    <a:gd name="T9" fmla="*/ 23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16">
                      <a:moveTo>
                        <a:pt x="2" y="10"/>
                      </a:moveTo>
                      <a:cubicBezTo>
                        <a:pt x="2" y="15"/>
                        <a:pt x="21" y="15"/>
                        <a:pt x="26" y="14"/>
                      </a:cubicBezTo>
                      <a:cubicBezTo>
                        <a:pt x="32" y="12"/>
                        <a:pt x="40" y="6"/>
                        <a:pt x="43" y="0"/>
                      </a:cubicBezTo>
                      <a:cubicBezTo>
                        <a:pt x="40" y="11"/>
                        <a:pt x="32" y="16"/>
                        <a:pt x="21" y="16"/>
                      </a:cubicBezTo>
                      <a:cubicBezTo>
                        <a:pt x="14" y="15"/>
                        <a:pt x="7" y="12"/>
                        <a:pt x="0" y="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2" name="Freeform 2311"/>
                <p:cNvSpPr>
                  <a:spLocks/>
                </p:cNvSpPr>
                <p:nvPr/>
              </p:nvSpPr>
              <p:spPr bwMode="auto">
                <a:xfrm>
                  <a:off x="3909" y="1854"/>
                  <a:ext cx="58" cy="48"/>
                </a:xfrm>
                <a:custGeom>
                  <a:avLst/>
                  <a:gdLst>
                    <a:gd name="T0" fmla="*/ 20 w 41"/>
                    <a:gd name="T1" fmla="*/ 0 h 34"/>
                    <a:gd name="T2" fmla="*/ 82 w 41"/>
                    <a:gd name="T3" fmla="*/ 32 h 34"/>
                    <a:gd name="T4" fmla="*/ 20 w 41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34">
                      <a:moveTo>
                        <a:pt x="10" y="0"/>
                      </a:moveTo>
                      <a:cubicBezTo>
                        <a:pt x="10" y="0"/>
                        <a:pt x="4" y="26"/>
                        <a:pt x="41" y="16"/>
                      </a:cubicBezTo>
                      <a:cubicBezTo>
                        <a:pt x="41" y="16"/>
                        <a:pt x="0" y="34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3" name="Freeform 2312"/>
                <p:cNvSpPr>
                  <a:spLocks/>
                </p:cNvSpPr>
                <p:nvPr/>
              </p:nvSpPr>
              <p:spPr bwMode="auto">
                <a:xfrm>
                  <a:off x="4007" y="1962"/>
                  <a:ext cx="83" cy="101"/>
                </a:xfrm>
                <a:custGeom>
                  <a:avLst/>
                  <a:gdLst>
                    <a:gd name="T0" fmla="*/ 33 w 58"/>
                    <a:gd name="T1" fmla="*/ 0 h 71"/>
                    <a:gd name="T2" fmla="*/ 119 w 58"/>
                    <a:gd name="T3" fmla="*/ 110 h 71"/>
                    <a:gd name="T4" fmla="*/ 33 w 58"/>
                    <a:gd name="T5" fmla="*/ 0 h 7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71">
                      <a:moveTo>
                        <a:pt x="16" y="0"/>
                      </a:moveTo>
                      <a:cubicBezTo>
                        <a:pt x="16" y="0"/>
                        <a:pt x="7" y="61"/>
                        <a:pt x="58" y="54"/>
                      </a:cubicBezTo>
                      <a:cubicBezTo>
                        <a:pt x="58" y="54"/>
                        <a:pt x="0" y="71"/>
                        <a:pt x="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4" name="Freeform 2313"/>
                <p:cNvSpPr>
                  <a:spLocks/>
                </p:cNvSpPr>
                <p:nvPr/>
              </p:nvSpPr>
              <p:spPr bwMode="auto">
                <a:xfrm>
                  <a:off x="3247" y="2602"/>
                  <a:ext cx="110" cy="103"/>
                </a:xfrm>
                <a:custGeom>
                  <a:avLst/>
                  <a:gdLst>
                    <a:gd name="T0" fmla="*/ 0 w 77"/>
                    <a:gd name="T1" fmla="*/ 84 h 72"/>
                    <a:gd name="T2" fmla="*/ 106 w 77"/>
                    <a:gd name="T3" fmla="*/ 147 h 72"/>
                    <a:gd name="T4" fmla="*/ 0 w 77"/>
                    <a:gd name="T5" fmla="*/ 84 h 7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7" h="72">
                      <a:moveTo>
                        <a:pt x="0" y="41"/>
                      </a:moveTo>
                      <a:cubicBezTo>
                        <a:pt x="0" y="41"/>
                        <a:pt x="68" y="6"/>
                        <a:pt x="52" y="72"/>
                      </a:cubicBezTo>
                      <a:cubicBezTo>
                        <a:pt x="52" y="72"/>
                        <a:pt x="77" y="0"/>
                        <a:pt x="0" y="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5" name="Freeform 2314"/>
                <p:cNvSpPr>
                  <a:spLocks/>
                </p:cNvSpPr>
                <p:nvPr/>
              </p:nvSpPr>
              <p:spPr bwMode="auto">
                <a:xfrm>
                  <a:off x="3632" y="2685"/>
                  <a:ext cx="44" cy="58"/>
                </a:xfrm>
                <a:custGeom>
                  <a:avLst/>
                  <a:gdLst>
                    <a:gd name="T0" fmla="*/ 0 w 31"/>
                    <a:gd name="T1" fmla="*/ 59 h 41"/>
                    <a:gd name="T2" fmla="*/ 61 w 31"/>
                    <a:gd name="T3" fmla="*/ 82 h 41"/>
                    <a:gd name="T4" fmla="*/ 0 w 31"/>
                    <a:gd name="T5" fmla="*/ 59 h 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41">
                      <a:moveTo>
                        <a:pt x="0" y="30"/>
                      </a:moveTo>
                      <a:cubicBezTo>
                        <a:pt x="0" y="30"/>
                        <a:pt x="27" y="7"/>
                        <a:pt x="30" y="41"/>
                      </a:cubicBezTo>
                      <a:cubicBezTo>
                        <a:pt x="30" y="41"/>
                        <a:pt x="31" y="0"/>
                        <a:pt x="0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6" name="Freeform 2315"/>
                <p:cNvSpPr>
                  <a:spLocks/>
                </p:cNvSpPr>
                <p:nvPr/>
              </p:nvSpPr>
              <p:spPr bwMode="auto">
                <a:xfrm>
                  <a:off x="3974" y="2564"/>
                  <a:ext cx="73" cy="60"/>
                </a:xfrm>
                <a:custGeom>
                  <a:avLst/>
                  <a:gdLst>
                    <a:gd name="T0" fmla="*/ 104 w 51"/>
                    <a:gd name="T1" fmla="*/ 63 h 42"/>
                    <a:gd name="T2" fmla="*/ 0 w 51"/>
                    <a:gd name="T3" fmla="*/ 86 h 42"/>
                    <a:gd name="T4" fmla="*/ 104 w 51"/>
                    <a:gd name="T5" fmla="*/ 6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1" h="42">
                      <a:moveTo>
                        <a:pt x="51" y="31"/>
                      </a:moveTo>
                      <a:cubicBezTo>
                        <a:pt x="51" y="31"/>
                        <a:pt x="13" y="11"/>
                        <a:pt x="0" y="42"/>
                      </a:cubicBezTo>
                      <a:cubicBezTo>
                        <a:pt x="0" y="42"/>
                        <a:pt x="12" y="0"/>
                        <a:pt x="51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7" name="Freeform 2316"/>
                <p:cNvSpPr>
                  <a:spLocks/>
                </p:cNvSpPr>
                <p:nvPr/>
              </p:nvSpPr>
              <p:spPr bwMode="auto">
                <a:xfrm>
                  <a:off x="4065" y="2358"/>
                  <a:ext cx="85" cy="96"/>
                </a:xfrm>
                <a:custGeom>
                  <a:avLst/>
                  <a:gdLst>
                    <a:gd name="T0" fmla="*/ 122 w 59"/>
                    <a:gd name="T1" fmla="*/ 0 h 67"/>
                    <a:gd name="T2" fmla="*/ 0 w 59"/>
                    <a:gd name="T3" fmla="*/ 138 h 67"/>
                    <a:gd name="T4" fmla="*/ 122 w 59"/>
                    <a:gd name="T5" fmla="*/ 0 h 6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9" h="67">
                      <a:moveTo>
                        <a:pt x="59" y="0"/>
                      </a:moveTo>
                      <a:cubicBezTo>
                        <a:pt x="59" y="0"/>
                        <a:pt x="13" y="15"/>
                        <a:pt x="0" y="67"/>
                      </a:cubicBezTo>
                      <a:cubicBezTo>
                        <a:pt x="0" y="67"/>
                        <a:pt x="2" y="8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8" name="Freeform 2317"/>
                <p:cNvSpPr>
                  <a:spLocks/>
                </p:cNvSpPr>
                <p:nvPr/>
              </p:nvSpPr>
              <p:spPr bwMode="auto">
                <a:xfrm>
                  <a:off x="4322" y="2109"/>
                  <a:ext cx="100" cy="47"/>
                </a:xfrm>
                <a:custGeom>
                  <a:avLst/>
                  <a:gdLst>
                    <a:gd name="T0" fmla="*/ 24 w 70"/>
                    <a:gd name="T1" fmla="*/ 0 h 33"/>
                    <a:gd name="T2" fmla="*/ 0 w 70"/>
                    <a:gd name="T3" fmla="*/ 67 h 33"/>
                    <a:gd name="T4" fmla="*/ 24 w 70"/>
                    <a:gd name="T5" fmla="*/ 0 h 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0" h="33">
                      <a:moveTo>
                        <a:pt x="12" y="0"/>
                      </a:moveTo>
                      <a:cubicBezTo>
                        <a:pt x="12" y="0"/>
                        <a:pt x="70" y="5"/>
                        <a:pt x="0" y="33"/>
                      </a:cubicBezTo>
                      <a:cubicBezTo>
                        <a:pt x="0" y="33"/>
                        <a:pt x="58" y="11"/>
                        <a:pt x="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69" name="Freeform 2318"/>
                <p:cNvSpPr>
                  <a:spLocks/>
                </p:cNvSpPr>
                <p:nvPr/>
              </p:nvSpPr>
              <p:spPr bwMode="auto">
                <a:xfrm>
                  <a:off x="4723" y="2351"/>
                  <a:ext cx="205" cy="186"/>
                </a:xfrm>
                <a:custGeom>
                  <a:avLst/>
                  <a:gdLst>
                    <a:gd name="T0" fmla="*/ 0 w 144"/>
                    <a:gd name="T1" fmla="*/ 1 h 130"/>
                    <a:gd name="T2" fmla="*/ 91 w 144"/>
                    <a:gd name="T3" fmla="*/ 19 h 130"/>
                    <a:gd name="T4" fmla="*/ 142 w 144"/>
                    <a:gd name="T5" fmla="*/ 43 h 130"/>
                    <a:gd name="T6" fmla="*/ 249 w 144"/>
                    <a:gd name="T7" fmla="*/ 127 h 130"/>
                    <a:gd name="T8" fmla="*/ 265 w 144"/>
                    <a:gd name="T9" fmla="*/ 236 h 130"/>
                    <a:gd name="T10" fmla="*/ 148 w 144"/>
                    <a:gd name="T11" fmla="*/ 246 h 130"/>
                    <a:gd name="T12" fmla="*/ 100 w 144"/>
                    <a:gd name="T13" fmla="*/ 222 h 130"/>
                    <a:gd name="T14" fmla="*/ 188 w 144"/>
                    <a:gd name="T15" fmla="*/ 236 h 130"/>
                    <a:gd name="T16" fmla="*/ 238 w 144"/>
                    <a:gd name="T17" fmla="*/ 233 h 130"/>
                    <a:gd name="T18" fmla="*/ 229 w 144"/>
                    <a:gd name="T19" fmla="*/ 119 h 130"/>
                    <a:gd name="T20" fmla="*/ 185 w 144"/>
                    <a:gd name="T21" fmla="*/ 76 h 130"/>
                    <a:gd name="T22" fmla="*/ 125 w 144"/>
                    <a:gd name="T23" fmla="*/ 53 h 130"/>
                    <a:gd name="T24" fmla="*/ 80 w 144"/>
                    <a:gd name="T25" fmla="*/ 29 h 130"/>
                    <a:gd name="T26" fmla="*/ 9 w 144"/>
                    <a:gd name="T27" fmla="*/ 0 h 1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4" h="130">
                      <a:moveTo>
                        <a:pt x="0" y="1"/>
                      </a:moveTo>
                      <a:cubicBezTo>
                        <a:pt x="15" y="4"/>
                        <a:pt x="30" y="7"/>
                        <a:pt x="45" y="9"/>
                      </a:cubicBezTo>
                      <a:cubicBezTo>
                        <a:pt x="55" y="11"/>
                        <a:pt x="61" y="17"/>
                        <a:pt x="70" y="21"/>
                      </a:cubicBezTo>
                      <a:cubicBezTo>
                        <a:pt x="91" y="30"/>
                        <a:pt x="110" y="42"/>
                        <a:pt x="123" y="62"/>
                      </a:cubicBezTo>
                      <a:cubicBezTo>
                        <a:pt x="132" y="76"/>
                        <a:pt x="144" y="100"/>
                        <a:pt x="131" y="115"/>
                      </a:cubicBezTo>
                      <a:cubicBezTo>
                        <a:pt x="118" y="130"/>
                        <a:pt x="89" y="126"/>
                        <a:pt x="73" y="120"/>
                      </a:cubicBezTo>
                      <a:cubicBezTo>
                        <a:pt x="64" y="117"/>
                        <a:pt x="56" y="114"/>
                        <a:pt x="49" y="108"/>
                      </a:cubicBezTo>
                      <a:cubicBezTo>
                        <a:pt x="61" y="115"/>
                        <a:pt x="79" y="113"/>
                        <a:pt x="93" y="115"/>
                      </a:cubicBezTo>
                      <a:cubicBezTo>
                        <a:pt x="101" y="115"/>
                        <a:pt x="110" y="118"/>
                        <a:pt x="117" y="114"/>
                      </a:cubicBezTo>
                      <a:cubicBezTo>
                        <a:pt x="142" y="104"/>
                        <a:pt x="124" y="71"/>
                        <a:pt x="113" y="58"/>
                      </a:cubicBezTo>
                      <a:cubicBezTo>
                        <a:pt x="107" y="50"/>
                        <a:pt x="99" y="43"/>
                        <a:pt x="91" y="37"/>
                      </a:cubicBezTo>
                      <a:cubicBezTo>
                        <a:pt x="82" y="31"/>
                        <a:pt x="72" y="30"/>
                        <a:pt x="62" y="26"/>
                      </a:cubicBezTo>
                      <a:cubicBezTo>
                        <a:pt x="54" y="23"/>
                        <a:pt x="47" y="17"/>
                        <a:pt x="39" y="14"/>
                      </a:cubicBezTo>
                      <a:cubicBezTo>
                        <a:pt x="28" y="10"/>
                        <a:pt x="11" y="13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0" name="Freeform 2319"/>
                <p:cNvSpPr>
                  <a:spLocks/>
                </p:cNvSpPr>
                <p:nvPr/>
              </p:nvSpPr>
              <p:spPr bwMode="auto">
                <a:xfrm>
                  <a:off x="3993" y="3358"/>
                  <a:ext cx="169" cy="111"/>
                </a:xfrm>
                <a:custGeom>
                  <a:avLst/>
                  <a:gdLst>
                    <a:gd name="T0" fmla="*/ 6 w 119"/>
                    <a:gd name="T1" fmla="*/ 13 h 78"/>
                    <a:gd name="T2" fmla="*/ 135 w 119"/>
                    <a:gd name="T3" fmla="*/ 142 h 78"/>
                    <a:gd name="T4" fmla="*/ 202 w 119"/>
                    <a:gd name="T5" fmla="*/ 157 h 78"/>
                    <a:gd name="T6" fmla="*/ 234 w 119"/>
                    <a:gd name="T7" fmla="*/ 97 h 78"/>
                    <a:gd name="T8" fmla="*/ 124 w 119"/>
                    <a:gd name="T9" fmla="*/ 125 h 78"/>
                    <a:gd name="T10" fmla="*/ 57 w 119"/>
                    <a:gd name="T11" fmla="*/ 77 h 78"/>
                    <a:gd name="T12" fmla="*/ 0 w 119"/>
                    <a:gd name="T13" fmla="*/ 0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9" h="78">
                      <a:moveTo>
                        <a:pt x="3" y="6"/>
                      </a:moveTo>
                      <a:cubicBezTo>
                        <a:pt x="18" y="35"/>
                        <a:pt x="36" y="57"/>
                        <a:pt x="67" y="70"/>
                      </a:cubicBezTo>
                      <a:cubicBezTo>
                        <a:pt x="74" y="73"/>
                        <a:pt x="92" y="78"/>
                        <a:pt x="100" y="77"/>
                      </a:cubicBezTo>
                      <a:cubicBezTo>
                        <a:pt x="112" y="75"/>
                        <a:pt x="119" y="58"/>
                        <a:pt x="116" y="48"/>
                      </a:cubicBezTo>
                      <a:cubicBezTo>
                        <a:pt x="117" y="78"/>
                        <a:pt x="79" y="72"/>
                        <a:pt x="61" y="62"/>
                      </a:cubicBezTo>
                      <a:cubicBezTo>
                        <a:pt x="50" y="56"/>
                        <a:pt x="38" y="47"/>
                        <a:pt x="28" y="38"/>
                      </a:cubicBezTo>
                      <a:cubicBezTo>
                        <a:pt x="15" y="27"/>
                        <a:pt x="11" y="1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1" name="Freeform 2320"/>
                <p:cNvSpPr>
                  <a:spLocks/>
                </p:cNvSpPr>
                <p:nvPr/>
              </p:nvSpPr>
              <p:spPr bwMode="auto">
                <a:xfrm>
                  <a:off x="2977" y="3027"/>
                  <a:ext cx="99" cy="241"/>
                </a:xfrm>
                <a:custGeom>
                  <a:avLst/>
                  <a:gdLst>
                    <a:gd name="T0" fmla="*/ 136 w 69"/>
                    <a:gd name="T1" fmla="*/ 0 h 169"/>
                    <a:gd name="T2" fmla="*/ 85 w 69"/>
                    <a:gd name="T3" fmla="*/ 53 h 169"/>
                    <a:gd name="T4" fmla="*/ 49 w 69"/>
                    <a:gd name="T5" fmla="*/ 87 h 169"/>
                    <a:gd name="T6" fmla="*/ 4 w 69"/>
                    <a:gd name="T7" fmla="*/ 197 h 169"/>
                    <a:gd name="T8" fmla="*/ 47 w 69"/>
                    <a:gd name="T9" fmla="*/ 315 h 169"/>
                    <a:gd name="T10" fmla="*/ 142 w 69"/>
                    <a:gd name="T11" fmla="*/ 221 h 169"/>
                    <a:gd name="T12" fmla="*/ 72 w 69"/>
                    <a:gd name="T13" fmla="*/ 299 h 169"/>
                    <a:gd name="T14" fmla="*/ 23 w 69"/>
                    <a:gd name="T15" fmla="*/ 207 h 169"/>
                    <a:gd name="T16" fmla="*/ 52 w 69"/>
                    <a:gd name="T17" fmla="*/ 106 h 169"/>
                    <a:gd name="T18" fmla="*/ 100 w 69"/>
                    <a:gd name="T19" fmla="*/ 51 h 169"/>
                    <a:gd name="T20" fmla="*/ 136 w 69"/>
                    <a:gd name="T21" fmla="*/ 0 h 1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69">
                      <a:moveTo>
                        <a:pt x="66" y="0"/>
                      </a:moveTo>
                      <a:cubicBezTo>
                        <a:pt x="63" y="10"/>
                        <a:pt x="48" y="20"/>
                        <a:pt x="41" y="26"/>
                      </a:cubicBezTo>
                      <a:cubicBezTo>
                        <a:pt x="35" y="31"/>
                        <a:pt x="30" y="37"/>
                        <a:pt x="24" y="43"/>
                      </a:cubicBezTo>
                      <a:cubicBezTo>
                        <a:pt x="12" y="56"/>
                        <a:pt x="4" y="78"/>
                        <a:pt x="2" y="97"/>
                      </a:cubicBezTo>
                      <a:cubicBezTo>
                        <a:pt x="0" y="116"/>
                        <a:pt x="4" y="144"/>
                        <a:pt x="23" y="155"/>
                      </a:cubicBezTo>
                      <a:cubicBezTo>
                        <a:pt x="47" y="169"/>
                        <a:pt x="62" y="123"/>
                        <a:pt x="69" y="109"/>
                      </a:cubicBezTo>
                      <a:cubicBezTo>
                        <a:pt x="61" y="119"/>
                        <a:pt x="48" y="145"/>
                        <a:pt x="35" y="147"/>
                      </a:cubicBezTo>
                      <a:cubicBezTo>
                        <a:pt x="15" y="149"/>
                        <a:pt x="11" y="116"/>
                        <a:pt x="11" y="102"/>
                      </a:cubicBezTo>
                      <a:cubicBezTo>
                        <a:pt x="11" y="83"/>
                        <a:pt x="14" y="67"/>
                        <a:pt x="25" y="52"/>
                      </a:cubicBezTo>
                      <a:cubicBezTo>
                        <a:pt x="32" y="42"/>
                        <a:pt x="40" y="33"/>
                        <a:pt x="49" y="25"/>
                      </a:cubicBezTo>
                      <a:cubicBezTo>
                        <a:pt x="56" y="19"/>
                        <a:pt x="67" y="9"/>
                        <a:pt x="6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2" name="Freeform 2321"/>
                <p:cNvSpPr>
                  <a:spLocks/>
                </p:cNvSpPr>
                <p:nvPr/>
              </p:nvSpPr>
              <p:spPr bwMode="auto">
                <a:xfrm>
                  <a:off x="2596" y="1631"/>
                  <a:ext cx="96" cy="186"/>
                </a:xfrm>
                <a:custGeom>
                  <a:avLst/>
                  <a:gdLst>
                    <a:gd name="T0" fmla="*/ 138 w 67"/>
                    <a:gd name="T1" fmla="*/ 30 h 130"/>
                    <a:gd name="T2" fmla="*/ 77 w 67"/>
                    <a:gd name="T3" fmla="*/ 0 h 130"/>
                    <a:gd name="T4" fmla="*/ 16 w 67"/>
                    <a:gd name="T5" fmla="*/ 39 h 130"/>
                    <a:gd name="T6" fmla="*/ 19 w 67"/>
                    <a:gd name="T7" fmla="*/ 143 h 130"/>
                    <a:gd name="T8" fmla="*/ 70 w 67"/>
                    <a:gd name="T9" fmla="*/ 266 h 130"/>
                    <a:gd name="T10" fmla="*/ 39 w 67"/>
                    <a:gd name="T11" fmla="*/ 170 h 130"/>
                    <a:gd name="T12" fmla="*/ 27 w 67"/>
                    <a:gd name="T13" fmla="*/ 134 h 130"/>
                    <a:gd name="T14" fmla="*/ 27 w 67"/>
                    <a:gd name="T15" fmla="*/ 53 h 130"/>
                    <a:gd name="T16" fmla="*/ 76 w 67"/>
                    <a:gd name="T17" fmla="*/ 10 h 130"/>
                    <a:gd name="T18" fmla="*/ 136 w 67"/>
                    <a:gd name="T19" fmla="*/ 29 h 1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" h="130">
                      <a:moveTo>
                        <a:pt x="67" y="15"/>
                      </a:moveTo>
                      <a:cubicBezTo>
                        <a:pt x="62" y="2"/>
                        <a:pt x="49" y="0"/>
                        <a:pt x="38" y="0"/>
                      </a:cubicBezTo>
                      <a:cubicBezTo>
                        <a:pt x="23" y="0"/>
                        <a:pt x="15" y="6"/>
                        <a:pt x="8" y="19"/>
                      </a:cubicBezTo>
                      <a:cubicBezTo>
                        <a:pt x="0" y="35"/>
                        <a:pt x="4" y="53"/>
                        <a:pt x="9" y="70"/>
                      </a:cubicBezTo>
                      <a:cubicBezTo>
                        <a:pt x="15" y="90"/>
                        <a:pt x="23" y="112"/>
                        <a:pt x="34" y="130"/>
                      </a:cubicBezTo>
                      <a:cubicBezTo>
                        <a:pt x="24" y="119"/>
                        <a:pt x="24" y="98"/>
                        <a:pt x="19" y="83"/>
                      </a:cubicBezTo>
                      <a:cubicBezTo>
                        <a:pt x="17" y="77"/>
                        <a:pt x="14" y="72"/>
                        <a:pt x="13" y="66"/>
                      </a:cubicBezTo>
                      <a:cubicBezTo>
                        <a:pt x="10" y="54"/>
                        <a:pt x="9" y="38"/>
                        <a:pt x="13" y="26"/>
                      </a:cubicBezTo>
                      <a:cubicBezTo>
                        <a:pt x="18" y="14"/>
                        <a:pt x="24" y="7"/>
                        <a:pt x="37" y="5"/>
                      </a:cubicBezTo>
                      <a:cubicBezTo>
                        <a:pt x="51" y="3"/>
                        <a:pt x="54" y="8"/>
                        <a:pt x="66" y="1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3" name="Freeform 2322"/>
                <p:cNvSpPr>
                  <a:spLocks/>
                </p:cNvSpPr>
                <p:nvPr/>
              </p:nvSpPr>
              <p:spPr bwMode="auto">
                <a:xfrm>
                  <a:off x="3101" y="2656"/>
                  <a:ext cx="59" cy="89"/>
                </a:xfrm>
                <a:custGeom>
                  <a:avLst/>
                  <a:gdLst>
                    <a:gd name="T0" fmla="*/ 81 w 41"/>
                    <a:gd name="T1" fmla="*/ 1 h 62"/>
                    <a:gd name="T2" fmla="*/ 10 w 41"/>
                    <a:gd name="T3" fmla="*/ 62 h 62"/>
                    <a:gd name="T4" fmla="*/ 52 w 41"/>
                    <a:gd name="T5" fmla="*/ 128 h 62"/>
                    <a:gd name="T6" fmla="*/ 20 w 41"/>
                    <a:gd name="T7" fmla="*/ 99 h 62"/>
                    <a:gd name="T8" fmla="*/ 27 w 41"/>
                    <a:gd name="T9" fmla="*/ 56 h 62"/>
                    <a:gd name="T10" fmla="*/ 85 w 41"/>
                    <a:gd name="T11" fmla="*/ 0 h 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2">
                      <a:moveTo>
                        <a:pt x="39" y="1"/>
                      </a:moveTo>
                      <a:cubicBezTo>
                        <a:pt x="25" y="11"/>
                        <a:pt x="10" y="12"/>
                        <a:pt x="5" y="30"/>
                      </a:cubicBezTo>
                      <a:cubicBezTo>
                        <a:pt x="0" y="48"/>
                        <a:pt x="8" y="56"/>
                        <a:pt x="25" y="62"/>
                      </a:cubicBezTo>
                      <a:cubicBezTo>
                        <a:pt x="19" y="57"/>
                        <a:pt x="13" y="56"/>
                        <a:pt x="10" y="48"/>
                      </a:cubicBezTo>
                      <a:cubicBezTo>
                        <a:pt x="8" y="41"/>
                        <a:pt x="10" y="33"/>
                        <a:pt x="13" y="27"/>
                      </a:cubicBezTo>
                      <a:cubicBezTo>
                        <a:pt x="18" y="17"/>
                        <a:pt x="39" y="9"/>
                        <a:pt x="4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4" name="Freeform 2323"/>
                <p:cNvSpPr>
                  <a:spLocks/>
                </p:cNvSpPr>
                <p:nvPr/>
              </p:nvSpPr>
              <p:spPr bwMode="auto">
                <a:xfrm>
                  <a:off x="4373" y="1323"/>
                  <a:ext cx="163" cy="107"/>
                </a:xfrm>
                <a:custGeom>
                  <a:avLst/>
                  <a:gdLst>
                    <a:gd name="T0" fmla="*/ 1 w 114"/>
                    <a:gd name="T1" fmla="*/ 148 h 75"/>
                    <a:gd name="T2" fmla="*/ 124 w 114"/>
                    <a:gd name="T3" fmla="*/ 23 h 75"/>
                    <a:gd name="T4" fmla="*/ 190 w 114"/>
                    <a:gd name="T5" fmla="*/ 4 h 75"/>
                    <a:gd name="T6" fmla="*/ 233 w 114"/>
                    <a:gd name="T7" fmla="*/ 53 h 75"/>
                    <a:gd name="T8" fmla="*/ 182 w 114"/>
                    <a:gd name="T9" fmla="*/ 14 h 75"/>
                    <a:gd name="T10" fmla="*/ 127 w 114"/>
                    <a:gd name="T11" fmla="*/ 43 h 75"/>
                    <a:gd name="T12" fmla="*/ 57 w 114"/>
                    <a:gd name="T13" fmla="*/ 96 h 75"/>
                    <a:gd name="T14" fmla="*/ 0 w 114"/>
                    <a:gd name="T15" fmla="*/ 15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4" h="75">
                      <a:moveTo>
                        <a:pt x="1" y="73"/>
                      </a:moveTo>
                      <a:cubicBezTo>
                        <a:pt x="20" y="53"/>
                        <a:pt x="40" y="29"/>
                        <a:pt x="61" y="11"/>
                      </a:cubicBezTo>
                      <a:cubicBezTo>
                        <a:pt x="70" y="4"/>
                        <a:pt x="81" y="0"/>
                        <a:pt x="93" y="2"/>
                      </a:cubicBezTo>
                      <a:cubicBezTo>
                        <a:pt x="103" y="4"/>
                        <a:pt x="113" y="15"/>
                        <a:pt x="114" y="26"/>
                      </a:cubicBezTo>
                      <a:cubicBezTo>
                        <a:pt x="112" y="17"/>
                        <a:pt x="97" y="8"/>
                        <a:pt x="89" y="7"/>
                      </a:cubicBezTo>
                      <a:cubicBezTo>
                        <a:pt x="75" y="4"/>
                        <a:pt x="70" y="12"/>
                        <a:pt x="62" y="21"/>
                      </a:cubicBezTo>
                      <a:cubicBezTo>
                        <a:pt x="52" y="31"/>
                        <a:pt x="39" y="39"/>
                        <a:pt x="28" y="47"/>
                      </a:cubicBezTo>
                      <a:cubicBezTo>
                        <a:pt x="20" y="54"/>
                        <a:pt x="2" y="66"/>
                        <a:pt x="0" y="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5" name="Freeform 2324"/>
                <p:cNvSpPr>
                  <a:spLocks/>
                </p:cNvSpPr>
                <p:nvPr/>
              </p:nvSpPr>
              <p:spPr bwMode="auto">
                <a:xfrm>
                  <a:off x="4354" y="1811"/>
                  <a:ext cx="102" cy="97"/>
                </a:xfrm>
                <a:custGeom>
                  <a:avLst/>
                  <a:gdLst>
                    <a:gd name="T0" fmla="*/ 140 w 72"/>
                    <a:gd name="T1" fmla="*/ 30 h 68"/>
                    <a:gd name="T2" fmla="*/ 64 w 72"/>
                    <a:gd name="T3" fmla="*/ 43 h 68"/>
                    <a:gd name="T4" fmla="*/ 34 w 72"/>
                    <a:gd name="T5" fmla="*/ 91 h 68"/>
                    <a:gd name="T6" fmla="*/ 0 w 72"/>
                    <a:gd name="T7" fmla="*/ 138 h 68"/>
                    <a:gd name="T8" fmla="*/ 74 w 72"/>
                    <a:gd name="T9" fmla="*/ 43 h 68"/>
                    <a:gd name="T10" fmla="*/ 139 w 72"/>
                    <a:gd name="T11" fmla="*/ 27 h 68"/>
                    <a:gd name="T12" fmla="*/ 139 w 72"/>
                    <a:gd name="T13" fmla="*/ 24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68">
                      <a:moveTo>
                        <a:pt x="70" y="15"/>
                      </a:moveTo>
                      <a:cubicBezTo>
                        <a:pt x="66" y="0"/>
                        <a:pt x="39" y="15"/>
                        <a:pt x="32" y="21"/>
                      </a:cubicBezTo>
                      <a:cubicBezTo>
                        <a:pt x="24" y="27"/>
                        <a:pt x="22" y="37"/>
                        <a:pt x="17" y="45"/>
                      </a:cubicBezTo>
                      <a:cubicBezTo>
                        <a:pt x="13" y="53"/>
                        <a:pt x="4" y="60"/>
                        <a:pt x="0" y="68"/>
                      </a:cubicBezTo>
                      <a:cubicBezTo>
                        <a:pt x="16" y="54"/>
                        <a:pt x="20" y="32"/>
                        <a:pt x="37" y="21"/>
                      </a:cubicBezTo>
                      <a:cubicBezTo>
                        <a:pt x="45" y="16"/>
                        <a:pt x="60" y="8"/>
                        <a:pt x="69" y="13"/>
                      </a:cubicBezTo>
                      <a:cubicBezTo>
                        <a:pt x="72" y="14"/>
                        <a:pt x="70" y="13"/>
                        <a:pt x="69" y="1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6" name="Freeform 2325"/>
                <p:cNvSpPr>
                  <a:spLocks/>
                </p:cNvSpPr>
                <p:nvPr/>
              </p:nvSpPr>
              <p:spPr bwMode="auto">
                <a:xfrm>
                  <a:off x="3309" y="2346"/>
                  <a:ext cx="290" cy="222"/>
                </a:xfrm>
                <a:custGeom>
                  <a:avLst/>
                  <a:gdLst>
                    <a:gd name="T0" fmla="*/ 86 w 203"/>
                    <a:gd name="T1" fmla="*/ 0 h 156"/>
                    <a:gd name="T2" fmla="*/ 414 w 203"/>
                    <a:gd name="T3" fmla="*/ 178 h 156"/>
                    <a:gd name="T4" fmla="*/ 86 w 203"/>
                    <a:gd name="T5" fmla="*/ 0 h 1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3" h="156">
                      <a:moveTo>
                        <a:pt x="42" y="0"/>
                      </a:moveTo>
                      <a:cubicBezTo>
                        <a:pt x="38" y="62"/>
                        <a:pt x="50" y="126"/>
                        <a:pt x="203" y="88"/>
                      </a:cubicBezTo>
                      <a:cubicBezTo>
                        <a:pt x="203" y="88"/>
                        <a:pt x="0" y="156"/>
                        <a:pt x="42" y="0"/>
                      </a:cubicBezTo>
                    </a:path>
                  </a:pathLst>
                </a:custGeom>
                <a:solidFill>
                  <a:srgbClr val="732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7" name="Freeform 2326"/>
                <p:cNvSpPr>
                  <a:spLocks/>
                </p:cNvSpPr>
                <p:nvPr/>
              </p:nvSpPr>
              <p:spPr bwMode="auto">
                <a:xfrm>
                  <a:off x="3064" y="1869"/>
                  <a:ext cx="615" cy="805"/>
                </a:xfrm>
                <a:custGeom>
                  <a:avLst/>
                  <a:gdLst>
                    <a:gd name="T0" fmla="*/ 855 w 431"/>
                    <a:gd name="T1" fmla="*/ 0 h 564"/>
                    <a:gd name="T2" fmla="*/ 168 w 431"/>
                    <a:gd name="T3" fmla="*/ 414 h 564"/>
                    <a:gd name="T4" fmla="*/ 629 w 431"/>
                    <a:gd name="T5" fmla="*/ 1149 h 564"/>
                    <a:gd name="T6" fmla="*/ 639 w 431"/>
                    <a:gd name="T7" fmla="*/ 1149 h 564"/>
                    <a:gd name="T8" fmla="*/ 558 w 431"/>
                    <a:gd name="T9" fmla="*/ 901 h 564"/>
                    <a:gd name="T10" fmla="*/ 445 w 431"/>
                    <a:gd name="T11" fmla="*/ 852 h 564"/>
                    <a:gd name="T12" fmla="*/ 415 w 431"/>
                    <a:gd name="T13" fmla="*/ 749 h 564"/>
                    <a:gd name="T14" fmla="*/ 432 w 431"/>
                    <a:gd name="T15" fmla="*/ 657 h 564"/>
                    <a:gd name="T16" fmla="*/ 878 w 431"/>
                    <a:gd name="T17" fmla="*/ 0 h 564"/>
                    <a:gd name="T18" fmla="*/ 855 w 431"/>
                    <a:gd name="T19" fmla="*/ 0 h 5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31" h="564">
                      <a:moveTo>
                        <a:pt x="420" y="0"/>
                      </a:moveTo>
                      <a:cubicBezTo>
                        <a:pt x="368" y="0"/>
                        <a:pt x="155" y="12"/>
                        <a:pt x="83" y="203"/>
                      </a:cubicBezTo>
                      <a:cubicBezTo>
                        <a:pt x="0" y="420"/>
                        <a:pt x="163" y="553"/>
                        <a:pt x="309" y="564"/>
                      </a:cubicBezTo>
                      <a:cubicBezTo>
                        <a:pt x="311" y="564"/>
                        <a:pt x="313" y="564"/>
                        <a:pt x="314" y="564"/>
                      </a:cubicBezTo>
                      <a:cubicBezTo>
                        <a:pt x="359" y="564"/>
                        <a:pt x="320" y="514"/>
                        <a:pt x="274" y="442"/>
                      </a:cubicBezTo>
                      <a:cubicBezTo>
                        <a:pt x="250" y="440"/>
                        <a:pt x="230" y="432"/>
                        <a:pt x="219" y="418"/>
                      </a:cubicBezTo>
                      <a:cubicBezTo>
                        <a:pt x="208" y="405"/>
                        <a:pt x="204" y="388"/>
                        <a:pt x="204" y="368"/>
                      </a:cubicBezTo>
                      <a:cubicBezTo>
                        <a:pt x="204" y="354"/>
                        <a:pt x="206" y="338"/>
                        <a:pt x="212" y="322"/>
                      </a:cubicBezTo>
                      <a:cubicBezTo>
                        <a:pt x="170" y="208"/>
                        <a:pt x="185" y="80"/>
                        <a:pt x="431" y="0"/>
                      </a:cubicBezTo>
                      <a:cubicBezTo>
                        <a:pt x="431" y="0"/>
                        <a:pt x="427" y="0"/>
                        <a:pt x="420" y="0"/>
                      </a:cubicBezTo>
                    </a:path>
                  </a:pathLst>
                </a:custGeom>
                <a:solidFill>
                  <a:srgbClr val="AFDF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8" name="Freeform 2327"/>
                <p:cNvSpPr>
                  <a:spLocks/>
                </p:cNvSpPr>
                <p:nvPr/>
              </p:nvSpPr>
              <p:spPr bwMode="auto">
                <a:xfrm>
                  <a:off x="3341" y="2337"/>
                  <a:ext cx="111" cy="157"/>
                </a:xfrm>
                <a:custGeom>
                  <a:avLst/>
                  <a:gdLst>
                    <a:gd name="T0" fmla="*/ 40 w 78"/>
                    <a:gd name="T1" fmla="*/ 0 h 110"/>
                    <a:gd name="T2" fmla="*/ 28 w 78"/>
                    <a:gd name="T3" fmla="*/ 81 h 110"/>
                    <a:gd name="T4" fmla="*/ 57 w 78"/>
                    <a:gd name="T5" fmla="*/ 177 h 110"/>
                    <a:gd name="T6" fmla="*/ 158 w 78"/>
                    <a:gd name="T7" fmla="*/ 224 h 110"/>
                    <a:gd name="T8" fmla="*/ 154 w 78"/>
                    <a:gd name="T9" fmla="*/ 218 h 110"/>
                    <a:gd name="T10" fmla="*/ 40 w 78"/>
                    <a:gd name="T11" fmla="*/ 13 h 110"/>
                    <a:gd name="T12" fmla="*/ 40 w 78"/>
                    <a:gd name="T13" fmla="*/ 13 h 110"/>
                    <a:gd name="T14" fmla="*/ 40 w 78"/>
                    <a:gd name="T15" fmla="*/ 13 h 110"/>
                    <a:gd name="T16" fmla="*/ 148 w 78"/>
                    <a:gd name="T17" fmla="*/ 208 h 110"/>
                    <a:gd name="T18" fmla="*/ 40 w 78"/>
                    <a:gd name="T19" fmla="*/ 0 h 1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110">
                      <a:moveTo>
                        <a:pt x="20" y="0"/>
                      </a:moveTo>
                      <a:cubicBezTo>
                        <a:pt x="16" y="14"/>
                        <a:pt x="14" y="28"/>
                        <a:pt x="14" y="40"/>
                      </a:cubicBezTo>
                      <a:cubicBezTo>
                        <a:pt x="14" y="59"/>
                        <a:pt x="18" y="75"/>
                        <a:pt x="28" y="87"/>
                      </a:cubicBezTo>
                      <a:cubicBezTo>
                        <a:pt x="38" y="100"/>
                        <a:pt x="55" y="108"/>
                        <a:pt x="78" y="110"/>
                      </a:cubicBezTo>
                      <a:cubicBezTo>
                        <a:pt x="77" y="109"/>
                        <a:pt x="77" y="108"/>
                        <a:pt x="76" y="107"/>
                      </a:cubicBezTo>
                      <a:cubicBezTo>
                        <a:pt x="34" y="103"/>
                        <a:pt x="0" y="79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7" y="48"/>
                        <a:pt x="22" y="91"/>
                        <a:pt x="73" y="102"/>
                      </a:cubicBezTo>
                      <a:cubicBezTo>
                        <a:pt x="54" y="71"/>
                        <a:pt x="34" y="36"/>
                        <a:pt x="20" y="0"/>
                      </a:cubicBezTo>
                    </a:path>
                  </a:pathLst>
                </a:custGeom>
                <a:solidFill>
                  <a:srgbClr val="B38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79" name="Freeform 2328"/>
                <p:cNvSpPr>
                  <a:spLocks/>
                </p:cNvSpPr>
                <p:nvPr/>
              </p:nvSpPr>
              <p:spPr bwMode="auto">
                <a:xfrm>
                  <a:off x="3355" y="2328"/>
                  <a:ext cx="100" cy="172"/>
                </a:xfrm>
                <a:custGeom>
                  <a:avLst/>
                  <a:gdLst>
                    <a:gd name="T0" fmla="*/ 16 w 70"/>
                    <a:gd name="T1" fmla="*/ 0 h 120"/>
                    <a:gd name="T2" fmla="*/ 0 w 70"/>
                    <a:gd name="T3" fmla="*/ 95 h 120"/>
                    <a:gd name="T4" fmla="*/ 30 w 70"/>
                    <a:gd name="T5" fmla="*/ 198 h 120"/>
                    <a:gd name="T6" fmla="*/ 143 w 70"/>
                    <a:gd name="T7" fmla="*/ 247 h 120"/>
                    <a:gd name="T8" fmla="*/ 139 w 70"/>
                    <a:gd name="T9" fmla="*/ 238 h 120"/>
                    <a:gd name="T10" fmla="*/ 37 w 70"/>
                    <a:gd name="T11" fmla="*/ 191 h 120"/>
                    <a:gd name="T12" fmla="*/ 9 w 70"/>
                    <a:gd name="T13" fmla="*/ 95 h 120"/>
                    <a:gd name="T14" fmla="*/ 20 w 70"/>
                    <a:gd name="T15" fmla="*/ 13 h 120"/>
                    <a:gd name="T16" fmla="*/ 16 w 70"/>
                    <a:gd name="T17" fmla="*/ 0 h 1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" h="120">
                      <a:moveTo>
                        <a:pt x="8" y="0"/>
                      </a:moveTo>
                      <a:cubicBezTo>
                        <a:pt x="2" y="16"/>
                        <a:pt x="0" y="32"/>
                        <a:pt x="0" y="46"/>
                      </a:cubicBezTo>
                      <a:cubicBezTo>
                        <a:pt x="0" y="66"/>
                        <a:pt x="4" y="83"/>
                        <a:pt x="15" y="96"/>
                      </a:cubicBezTo>
                      <a:cubicBezTo>
                        <a:pt x="26" y="110"/>
                        <a:pt x="46" y="118"/>
                        <a:pt x="70" y="120"/>
                      </a:cubicBezTo>
                      <a:cubicBezTo>
                        <a:pt x="69" y="119"/>
                        <a:pt x="69" y="117"/>
                        <a:pt x="68" y="116"/>
                      </a:cubicBezTo>
                      <a:cubicBezTo>
                        <a:pt x="45" y="114"/>
                        <a:pt x="28" y="106"/>
                        <a:pt x="18" y="93"/>
                      </a:cubicBezTo>
                      <a:cubicBezTo>
                        <a:pt x="8" y="81"/>
                        <a:pt x="4" y="65"/>
                        <a:pt x="4" y="46"/>
                      </a:cubicBezTo>
                      <a:cubicBezTo>
                        <a:pt x="4" y="34"/>
                        <a:pt x="6" y="20"/>
                        <a:pt x="10" y="6"/>
                      </a:cubicBezTo>
                      <a:cubicBezTo>
                        <a:pt x="9" y="4"/>
                        <a:pt x="8" y="2"/>
                        <a:pt x="8" y="0"/>
                      </a:cubicBezTo>
                    </a:path>
                  </a:pathLst>
                </a:custGeom>
                <a:solidFill>
                  <a:srgbClr val="5D58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80" name="Freeform 2329"/>
                <p:cNvSpPr>
                  <a:spLocks/>
                </p:cNvSpPr>
                <p:nvPr/>
              </p:nvSpPr>
              <p:spPr bwMode="auto">
                <a:xfrm>
                  <a:off x="3341" y="2346"/>
                  <a:ext cx="108" cy="144"/>
                </a:xfrm>
                <a:custGeom>
                  <a:avLst/>
                  <a:gdLst>
                    <a:gd name="T0" fmla="*/ 40 w 76"/>
                    <a:gd name="T1" fmla="*/ 0 h 101"/>
                    <a:gd name="T2" fmla="*/ 153 w 76"/>
                    <a:gd name="T3" fmla="*/ 205 h 101"/>
                    <a:gd name="T4" fmla="*/ 148 w 76"/>
                    <a:gd name="T5" fmla="*/ 195 h 101"/>
                    <a:gd name="T6" fmla="*/ 40 w 76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" h="101">
                      <a:moveTo>
                        <a:pt x="20" y="0"/>
                      </a:moveTo>
                      <a:cubicBezTo>
                        <a:pt x="0" y="73"/>
                        <a:pt x="34" y="97"/>
                        <a:pt x="76" y="101"/>
                      </a:cubicBezTo>
                      <a:cubicBezTo>
                        <a:pt x="75" y="100"/>
                        <a:pt x="74" y="98"/>
                        <a:pt x="73" y="96"/>
                      </a:cubicBezTo>
                      <a:cubicBezTo>
                        <a:pt x="22" y="85"/>
                        <a:pt x="17" y="42"/>
                        <a:pt x="20" y="0"/>
                      </a:cubicBezTo>
                    </a:path>
                  </a:pathLst>
                </a:custGeom>
                <a:solidFill>
                  <a:srgbClr val="945D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</a:endParaRPr>
                </a:p>
              </p:txBody>
            </p:sp>
            <p:sp>
              <p:nvSpPr>
                <p:cNvPr id="81" name="Oval 2330"/>
                <p:cNvSpPr>
                  <a:spLocks noChangeArrowheads="1"/>
                </p:cNvSpPr>
                <p:nvPr/>
              </p:nvSpPr>
              <p:spPr bwMode="auto">
                <a:xfrm>
                  <a:off x="3341" y="2327"/>
                  <a:ext cx="51" cy="5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Oval 2331"/>
                <p:cNvSpPr>
                  <a:spLocks noChangeArrowheads="1"/>
                </p:cNvSpPr>
                <p:nvPr/>
              </p:nvSpPr>
              <p:spPr bwMode="auto">
                <a:xfrm>
                  <a:off x="3329" y="2249"/>
                  <a:ext cx="33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Oval 2332"/>
                <p:cNvSpPr>
                  <a:spLocks noChangeArrowheads="1"/>
                </p:cNvSpPr>
                <p:nvPr/>
              </p:nvSpPr>
              <p:spPr bwMode="auto">
                <a:xfrm>
                  <a:off x="3398" y="2400"/>
                  <a:ext cx="11" cy="1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  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Ellipse 240"/>
              <p:cNvSpPr/>
              <p:nvPr/>
            </p:nvSpPr>
            <p:spPr>
              <a:xfrm>
                <a:off x="5017854" y="1851061"/>
                <a:ext cx="415689" cy="432878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  "/>
                    <a:ea typeface="+mn-ea"/>
                    <a:cs typeface="Aharoni" panose="02010803020104030203" pitchFamily="2" charset="-79"/>
                  </a:rPr>
                  <a:t>!</a:t>
                </a:r>
              </a:p>
            </p:txBody>
          </p:sp>
          <p:sp>
            <p:nvSpPr>
              <p:cNvPr id="27" name="Bulle ronde 243"/>
              <p:cNvSpPr/>
              <p:nvPr/>
            </p:nvSpPr>
            <p:spPr>
              <a:xfrm rot="944925">
                <a:off x="4860419" y="1769917"/>
                <a:ext cx="718989" cy="613672"/>
              </a:xfrm>
              <a:prstGeom prst="wedgeEllipseCallout">
                <a:avLst>
                  <a:gd name="adj1" fmla="val -42627"/>
                  <a:gd name="adj2" fmla="val 99641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  "/>
                  <a:ea typeface="+mn-ea"/>
                  <a:cs typeface="+mn-cs"/>
                </a:endParaRPr>
              </a:p>
            </p:txBody>
          </p:sp>
          <p:sp>
            <p:nvSpPr>
              <p:cNvPr id="28" name="Hexagone 244"/>
              <p:cNvSpPr/>
              <p:nvPr/>
            </p:nvSpPr>
            <p:spPr>
              <a:xfrm>
                <a:off x="1929654" y="1586235"/>
                <a:ext cx="986724" cy="917723"/>
              </a:xfrm>
              <a:prstGeom prst="hexagon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  "/>
                  <a:ea typeface="+mn-ea"/>
                  <a:cs typeface="+mn-cs"/>
                </a:endParaRPr>
              </a:p>
            </p:txBody>
          </p:sp>
          <p:pic>
            <p:nvPicPr>
              <p:cNvPr id="29" name="Image 2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2091" y="1620846"/>
                <a:ext cx="781851" cy="877043"/>
              </a:xfrm>
              <a:prstGeom prst="rect">
                <a:avLst/>
              </a:prstGeom>
            </p:spPr>
          </p:pic>
          <p:sp>
            <p:nvSpPr>
              <p:cNvPr id="30" name="ZoneTexte 247"/>
              <p:cNvSpPr txBox="1"/>
              <p:nvPr/>
            </p:nvSpPr>
            <p:spPr>
              <a:xfrm>
                <a:off x="2707262" y="1133452"/>
                <a:ext cx="2208317" cy="370224"/>
              </a:xfrm>
              <a:prstGeom prst="rect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Antigenic Presentation</a:t>
                </a:r>
              </a:p>
            </p:txBody>
          </p:sp>
          <p:grpSp>
            <p:nvGrpSpPr>
              <p:cNvPr id="31" name="Group 40">
                <a:extLst>
                  <a:ext uri="{FF2B5EF4-FFF2-40B4-BE49-F238E27FC236}">
                    <a16:creationId xmlns:a16="http://schemas.microsoft.com/office/drawing/2014/main" xmlns="" id="{83BEB55E-A022-45B1-B426-AAA902748A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8777" y="2484711"/>
                <a:ext cx="891156" cy="862859"/>
                <a:chOff x="2228" y="1373"/>
                <a:chExt cx="1208" cy="1194"/>
              </a:xfrm>
            </p:grpSpPr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xmlns="" id="{BC72B8F4-587E-4739-8DBC-07E598183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1385"/>
                  <a:ext cx="1197" cy="1182"/>
                </a:xfrm>
                <a:custGeom>
                  <a:avLst/>
                  <a:gdLst>
                    <a:gd name="T0" fmla="*/ 692 w 479"/>
                    <a:gd name="T1" fmla="*/ 235 h 443"/>
                    <a:gd name="T2" fmla="*/ 137 w 479"/>
                    <a:gd name="T3" fmla="*/ 1046 h 443"/>
                    <a:gd name="T4" fmla="*/ 212 w 479"/>
                    <a:gd name="T5" fmla="*/ 2220 h 443"/>
                    <a:gd name="T6" fmla="*/ 1987 w 479"/>
                    <a:gd name="T7" fmla="*/ 2799 h 443"/>
                    <a:gd name="T8" fmla="*/ 2362 w 479"/>
                    <a:gd name="T9" fmla="*/ 504 h 443"/>
                    <a:gd name="T10" fmla="*/ 1587 w 479"/>
                    <a:gd name="T11" fmla="*/ 99 h 443"/>
                    <a:gd name="T12" fmla="*/ 692 w 479"/>
                    <a:gd name="T13" fmla="*/ 235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9" h="443">
                      <a:moveTo>
                        <a:pt x="111" y="33"/>
                      </a:moveTo>
                      <a:cubicBezTo>
                        <a:pt x="54" y="65"/>
                        <a:pt x="46" y="92"/>
                        <a:pt x="22" y="147"/>
                      </a:cubicBezTo>
                      <a:cubicBezTo>
                        <a:pt x="0" y="198"/>
                        <a:pt x="8" y="264"/>
                        <a:pt x="34" y="312"/>
                      </a:cubicBezTo>
                      <a:cubicBezTo>
                        <a:pt x="83" y="403"/>
                        <a:pt x="228" y="443"/>
                        <a:pt x="318" y="393"/>
                      </a:cubicBezTo>
                      <a:cubicBezTo>
                        <a:pt x="425" y="333"/>
                        <a:pt x="479" y="167"/>
                        <a:pt x="378" y="71"/>
                      </a:cubicBezTo>
                      <a:cubicBezTo>
                        <a:pt x="343" y="38"/>
                        <a:pt x="299" y="23"/>
                        <a:pt x="254" y="14"/>
                      </a:cubicBezTo>
                      <a:cubicBezTo>
                        <a:pt x="184" y="0"/>
                        <a:pt x="150" y="11"/>
                        <a:pt x="111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938" cap="rnd">
                  <a:solidFill>
                    <a:srgbClr val="58575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27">
                  <a:extLst>
                    <a:ext uri="{FF2B5EF4-FFF2-40B4-BE49-F238E27FC236}">
                      <a16:creationId xmlns:a16="http://schemas.microsoft.com/office/drawing/2014/main" xmlns="" id="{8FB0202E-FA28-4FCC-B370-268EF246B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373"/>
                  <a:ext cx="1195" cy="1184"/>
                </a:xfrm>
                <a:custGeom>
                  <a:avLst/>
                  <a:gdLst>
                    <a:gd name="T0" fmla="*/ 688 w 478"/>
                    <a:gd name="T1" fmla="*/ 235 h 444"/>
                    <a:gd name="T2" fmla="*/ 133 w 478"/>
                    <a:gd name="T3" fmla="*/ 1053 h 444"/>
                    <a:gd name="T4" fmla="*/ 208 w 478"/>
                    <a:gd name="T5" fmla="*/ 2219 h 444"/>
                    <a:gd name="T6" fmla="*/ 1983 w 478"/>
                    <a:gd name="T7" fmla="*/ 2795 h 444"/>
                    <a:gd name="T8" fmla="*/ 2358 w 478"/>
                    <a:gd name="T9" fmla="*/ 512 h 444"/>
                    <a:gd name="T10" fmla="*/ 1583 w 478"/>
                    <a:gd name="T11" fmla="*/ 99 h 444"/>
                    <a:gd name="T12" fmla="*/ 688 w 478"/>
                    <a:gd name="T13" fmla="*/ 235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8" h="444">
                      <a:moveTo>
                        <a:pt x="110" y="33"/>
                      </a:moveTo>
                      <a:cubicBezTo>
                        <a:pt x="53" y="66"/>
                        <a:pt x="45" y="92"/>
                        <a:pt x="21" y="148"/>
                      </a:cubicBezTo>
                      <a:cubicBezTo>
                        <a:pt x="0" y="199"/>
                        <a:pt x="7" y="264"/>
                        <a:pt x="33" y="312"/>
                      </a:cubicBezTo>
                      <a:cubicBezTo>
                        <a:pt x="82" y="404"/>
                        <a:pt x="227" y="444"/>
                        <a:pt x="317" y="393"/>
                      </a:cubicBezTo>
                      <a:cubicBezTo>
                        <a:pt x="424" y="333"/>
                        <a:pt x="478" y="167"/>
                        <a:pt x="377" y="72"/>
                      </a:cubicBezTo>
                      <a:cubicBezTo>
                        <a:pt x="342" y="39"/>
                        <a:pt x="298" y="23"/>
                        <a:pt x="253" y="14"/>
                      </a:cubicBezTo>
                      <a:cubicBezTo>
                        <a:pt x="183" y="0"/>
                        <a:pt x="150" y="12"/>
                        <a:pt x="110" y="33"/>
                      </a:cubicBezTo>
                      <a:close/>
                    </a:path>
                  </a:pathLst>
                </a:custGeom>
                <a:solidFill>
                  <a:srgbClr val="70AD47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28">
                  <a:extLst>
                    <a:ext uri="{FF2B5EF4-FFF2-40B4-BE49-F238E27FC236}">
                      <a16:creationId xmlns:a16="http://schemas.microsoft.com/office/drawing/2014/main" xmlns="" id="{B582040C-6972-4C7D-9C3A-10B9BF90A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471"/>
                  <a:ext cx="890" cy="936"/>
                </a:xfrm>
                <a:custGeom>
                  <a:avLst/>
                  <a:gdLst>
                    <a:gd name="T0" fmla="*/ 513 w 356"/>
                    <a:gd name="T1" fmla="*/ 227 h 351"/>
                    <a:gd name="T2" fmla="*/ 75 w 356"/>
                    <a:gd name="T3" fmla="*/ 1045 h 351"/>
                    <a:gd name="T4" fmla="*/ 470 w 356"/>
                    <a:gd name="T5" fmla="*/ 2240 h 351"/>
                    <a:gd name="T6" fmla="*/ 1345 w 356"/>
                    <a:gd name="T7" fmla="*/ 2424 h 351"/>
                    <a:gd name="T8" fmla="*/ 1975 w 356"/>
                    <a:gd name="T9" fmla="*/ 1813 h 351"/>
                    <a:gd name="T10" fmla="*/ 2120 w 356"/>
                    <a:gd name="T11" fmla="*/ 853 h 351"/>
                    <a:gd name="T12" fmla="*/ 1595 w 356"/>
                    <a:gd name="T13" fmla="*/ 171 h 351"/>
                    <a:gd name="T14" fmla="*/ 513 w 356"/>
                    <a:gd name="T15" fmla="*/ 227 h 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6" h="351">
                      <a:moveTo>
                        <a:pt x="82" y="32"/>
                      </a:moveTo>
                      <a:cubicBezTo>
                        <a:pt x="32" y="58"/>
                        <a:pt x="19" y="110"/>
                        <a:pt x="12" y="147"/>
                      </a:cubicBezTo>
                      <a:cubicBezTo>
                        <a:pt x="0" y="215"/>
                        <a:pt x="10" y="278"/>
                        <a:pt x="75" y="315"/>
                      </a:cubicBezTo>
                      <a:cubicBezTo>
                        <a:pt x="108" y="333"/>
                        <a:pt x="177" y="351"/>
                        <a:pt x="215" y="341"/>
                      </a:cubicBezTo>
                      <a:cubicBezTo>
                        <a:pt x="263" y="328"/>
                        <a:pt x="290" y="291"/>
                        <a:pt x="316" y="255"/>
                      </a:cubicBezTo>
                      <a:cubicBezTo>
                        <a:pt x="345" y="215"/>
                        <a:pt x="356" y="176"/>
                        <a:pt x="339" y="120"/>
                      </a:cubicBezTo>
                      <a:cubicBezTo>
                        <a:pt x="326" y="78"/>
                        <a:pt x="297" y="38"/>
                        <a:pt x="255" y="24"/>
                      </a:cubicBezTo>
                      <a:cubicBezTo>
                        <a:pt x="182" y="0"/>
                        <a:pt x="143" y="3"/>
                        <a:pt x="82" y="32"/>
                      </a:cubicBezTo>
                      <a:close/>
                    </a:path>
                  </a:pathLst>
                </a:custGeom>
                <a:solidFill>
                  <a:srgbClr val="CCA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29">
                  <a:extLst>
                    <a:ext uri="{FF2B5EF4-FFF2-40B4-BE49-F238E27FC236}">
                      <a16:creationId xmlns:a16="http://schemas.microsoft.com/office/drawing/2014/main" xmlns="" id="{1CCD6305-DCA0-4A47-9A06-827FD422B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9" y="1648"/>
                  <a:ext cx="847" cy="717"/>
                </a:xfrm>
                <a:custGeom>
                  <a:avLst/>
                  <a:gdLst>
                    <a:gd name="T0" fmla="*/ 0 w 339"/>
                    <a:gd name="T1" fmla="*/ 1229 h 269"/>
                    <a:gd name="T2" fmla="*/ 667 w 339"/>
                    <a:gd name="T3" fmla="*/ 1818 h 269"/>
                    <a:gd name="T4" fmla="*/ 1462 w 339"/>
                    <a:gd name="T5" fmla="*/ 1655 h 269"/>
                    <a:gd name="T6" fmla="*/ 1662 w 339"/>
                    <a:gd name="T7" fmla="*/ 0 h 269"/>
                    <a:gd name="T8" fmla="*/ 1699 w 339"/>
                    <a:gd name="T9" fmla="*/ 733 h 269"/>
                    <a:gd name="T10" fmla="*/ 1492 w 339"/>
                    <a:gd name="T11" fmla="*/ 1024 h 269"/>
                    <a:gd name="T12" fmla="*/ 1287 w 339"/>
                    <a:gd name="T13" fmla="*/ 1327 h 269"/>
                    <a:gd name="T14" fmla="*/ 705 w 339"/>
                    <a:gd name="T15" fmla="*/ 1562 h 269"/>
                    <a:gd name="T16" fmla="*/ 292 w 339"/>
                    <a:gd name="T17" fmla="*/ 1391 h 269"/>
                    <a:gd name="T18" fmla="*/ 50 w 339"/>
                    <a:gd name="T19" fmla="*/ 1258 h 2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9" h="269">
                      <a:moveTo>
                        <a:pt x="0" y="173"/>
                      </a:moveTo>
                      <a:cubicBezTo>
                        <a:pt x="10" y="229"/>
                        <a:pt x="64" y="243"/>
                        <a:pt x="107" y="256"/>
                      </a:cubicBezTo>
                      <a:cubicBezTo>
                        <a:pt x="154" y="269"/>
                        <a:pt x="196" y="265"/>
                        <a:pt x="234" y="233"/>
                      </a:cubicBezTo>
                      <a:cubicBezTo>
                        <a:pt x="295" y="179"/>
                        <a:pt x="339" y="58"/>
                        <a:pt x="266" y="0"/>
                      </a:cubicBezTo>
                      <a:cubicBezTo>
                        <a:pt x="273" y="33"/>
                        <a:pt x="287" y="70"/>
                        <a:pt x="272" y="103"/>
                      </a:cubicBezTo>
                      <a:cubicBezTo>
                        <a:pt x="265" y="118"/>
                        <a:pt x="251" y="132"/>
                        <a:pt x="239" y="144"/>
                      </a:cubicBezTo>
                      <a:cubicBezTo>
                        <a:pt x="225" y="158"/>
                        <a:pt x="218" y="173"/>
                        <a:pt x="206" y="187"/>
                      </a:cubicBezTo>
                      <a:cubicBezTo>
                        <a:pt x="187" y="211"/>
                        <a:pt x="144" y="222"/>
                        <a:pt x="113" y="220"/>
                      </a:cubicBezTo>
                      <a:cubicBezTo>
                        <a:pt x="85" y="219"/>
                        <a:pt x="68" y="208"/>
                        <a:pt x="47" y="196"/>
                      </a:cubicBezTo>
                      <a:cubicBezTo>
                        <a:pt x="35" y="188"/>
                        <a:pt x="14" y="192"/>
                        <a:pt x="8" y="177"/>
                      </a:cubicBezTo>
                    </a:path>
                  </a:pathLst>
                </a:custGeom>
                <a:solidFill>
                  <a:srgbClr val="BA94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30">
                  <a:extLst>
                    <a:ext uri="{FF2B5EF4-FFF2-40B4-BE49-F238E27FC236}">
                      <a16:creationId xmlns:a16="http://schemas.microsoft.com/office/drawing/2014/main" xmlns="" id="{00FFDA21-F52C-47A9-929B-B38C1114B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" y="1515"/>
                  <a:ext cx="430" cy="426"/>
                </a:xfrm>
                <a:custGeom>
                  <a:avLst/>
                  <a:gdLst>
                    <a:gd name="T0" fmla="*/ 713 w 172"/>
                    <a:gd name="T1" fmla="*/ 29 h 160"/>
                    <a:gd name="T2" fmla="*/ 270 w 172"/>
                    <a:gd name="T3" fmla="*/ 333 h 160"/>
                    <a:gd name="T4" fmla="*/ 33 w 172"/>
                    <a:gd name="T5" fmla="*/ 1134 h 160"/>
                    <a:gd name="T6" fmla="*/ 388 w 172"/>
                    <a:gd name="T7" fmla="*/ 362 h 160"/>
                    <a:gd name="T8" fmla="*/ 550 w 172"/>
                    <a:gd name="T9" fmla="*/ 277 h 160"/>
                    <a:gd name="T10" fmla="*/ 650 w 172"/>
                    <a:gd name="T11" fmla="*/ 136 h 160"/>
                    <a:gd name="T12" fmla="*/ 1075 w 172"/>
                    <a:gd name="T13" fmla="*/ 29 h 160"/>
                    <a:gd name="T14" fmla="*/ 713 w 172"/>
                    <a:gd name="T15" fmla="*/ 43 h 1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2" h="160">
                      <a:moveTo>
                        <a:pt x="114" y="4"/>
                      </a:moveTo>
                      <a:cubicBezTo>
                        <a:pt x="86" y="17"/>
                        <a:pt x="64" y="24"/>
                        <a:pt x="43" y="47"/>
                      </a:cubicBezTo>
                      <a:cubicBezTo>
                        <a:pt x="17" y="76"/>
                        <a:pt x="0" y="120"/>
                        <a:pt x="5" y="160"/>
                      </a:cubicBezTo>
                      <a:cubicBezTo>
                        <a:pt x="13" y="120"/>
                        <a:pt x="27" y="74"/>
                        <a:pt x="62" y="51"/>
                      </a:cubicBezTo>
                      <a:cubicBezTo>
                        <a:pt x="70" y="46"/>
                        <a:pt x="81" y="44"/>
                        <a:pt x="88" y="39"/>
                      </a:cubicBezTo>
                      <a:cubicBezTo>
                        <a:pt x="96" y="32"/>
                        <a:pt x="96" y="25"/>
                        <a:pt x="104" y="19"/>
                      </a:cubicBezTo>
                      <a:cubicBezTo>
                        <a:pt x="116" y="8"/>
                        <a:pt x="158" y="9"/>
                        <a:pt x="172" y="4"/>
                      </a:cubicBezTo>
                      <a:cubicBezTo>
                        <a:pt x="163" y="0"/>
                        <a:pt x="123" y="2"/>
                        <a:pt x="114" y="6"/>
                      </a:cubicBezTo>
                    </a:path>
                  </a:pathLst>
                </a:custGeom>
                <a:solidFill>
                  <a:srgbClr val="E3D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31">
                  <a:extLst>
                    <a:ext uri="{FF2B5EF4-FFF2-40B4-BE49-F238E27FC236}">
                      <a16:creationId xmlns:a16="http://schemas.microsoft.com/office/drawing/2014/main" xmlns="" id="{7DCA245F-68EC-485B-959C-94E901F91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701"/>
                  <a:ext cx="777" cy="816"/>
                </a:xfrm>
                <a:custGeom>
                  <a:avLst/>
                  <a:gdLst>
                    <a:gd name="T0" fmla="*/ 0 w 311"/>
                    <a:gd name="T1" fmla="*/ 1907 h 306"/>
                    <a:gd name="T2" fmla="*/ 25 w 311"/>
                    <a:gd name="T3" fmla="*/ 1912 h 306"/>
                    <a:gd name="T4" fmla="*/ 1304 w 311"/>
                    <a:gd name="T5" fmla="*/ 1728 h 306"/>
                    <a:gd name="T6" fmla="*/ 1679 w 311"/>
                    <a:gd name="T7" fmla="*/ 0 h 306"/>
                    <a:gd name="T8" fmla="*/ 1142 w 311"/>
                    <a:gd name="T9" fmla="*/ 1728 h 306"/>
                    <a:gd name="T10" fmla="*/ 0 w 311"/>
                    <a:gd name="T11" fmla="*/ 1907 h 3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1" h="306">
                      <a:moveTo>
                        <a:pt x="0" y="268"/>
                      </a:moveTo>
                      <a:cubicBezTo>
                        <a:pt x="1" y="268"/>
                        <a:pt x="2" y="269"/>
                        <a:pt x="4" y="269"/>
                      </a:cubicBezTo>
                      <a:cubicBezTo>
                        <a:pt x="46" y="287"/>
                        <a:pt x="137" y="306"/>
                        <a:pt x="209" y="243"/>
                      </a:cubicBezTo>
                      <a:cubicBezTo>
                        <a:pt x="284" y="178"/>
                        <a:pt x="311" y="54"/>
                        <a:pt x="269" y="0"/>
                      </a:cubicBezTo>
                      <a:cubicBezTo>
                        <a:pt x="288" y="52"/>
                        <a:pt x="288" y="176"/>
                        <a:pt x="183" y="243"/>
                      </a:cubicBezTo>
                      <a:cubicBezTo>
                        <a:pt x="139" y="263"/>
                        <a:pt x="99" y="294"/>
                        <a:pt x="0" y="268"/>
                      </a:cubicBezTo>
                    </a:path>
                  </a:pathLst>
                </a:custGeom>
                <a:solidFill>
                  <a:srgbClr val="8ABD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32">
                  <a:extLst>
                    <a:ext uri="{FF2B5EF4-FFF2-40B4-BE49-F238E27FC236}">
                      <a16:creationId xmlns:a16="http://schemas.microsoft.com/office/drawing/2014/main" xmlns="" id="{3A50ED08-DB85-4E9F-B4FB-D048352F0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" y="1536"/>
                  <a:ext cx="210" cy="771"/>
                </a:xfrm>
                <a:custGeom>
                  <a:avLst/>
                  <a:gdLst>
                    <a:gd name="T0" fmla="*/ 525 w 84"/>
                    <a:gd name="T1" fmla="*/ 0 h 289"/>
                    <a:gd name="T2" fmla="*/ 225 w 84"/>
                    <a:gd name="T3" fmla="*/ 590 h 289"/>
                    <a:gd name="T4" fmla="*/ 488 w 84"/>
                    <a:gd name="T5" fmla="*/ 2057 h 289"/>
                    <a:gd name="T6" fmla="*/ 250 w 84"/>
                    <a:gd name="T7" fmla="*/ 824 h 289"/>
                    <a:gd name="T8" fmla="*/ 525 w 84"/>
                    <a:gd name="T9" fmla="*/ 0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289">
                      <a:moveTo>
                        <a:pt x="84" y="0"/>
                      </a:moveTo>
                      <a:cubicBezTo>
                        <a:pt x="55" y="24"/>
                        <a:pt x="45" y="59"/>
                        <a:pt x="36" y="83"/>
                      </a:cubicBezTo>
                      <a:cubicBezTo>
                        <a:pt x="19" y="123"/>
                        <a:pt x="0" y="215"/>
                        <a:pt x="78" y="289"/>
                      </a:cubicBezTo>
                      <a:cubicBezTo>
                        <a:pt x="59" y="268"/>
                        <a:pt x="19" y="180"/>
                        <a:pt x="40" y="116"/>
                      </a:cubicBezTo>
                      <a:cubicBezTo>
                        <a:pt x="62" y="52"/>
                        <a:pt x="57" y="26"/>
                        <a:pt x="84" y="0"/>
                      </a:cubicBezTo>
                    </a:path>
                  </a:pathLst>
                </a:custGeom>
                <a:solidFill>
                  <a:srgbClr val="EAF1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33">
                  <a:extLst>
                    <a:ext uri="{FF2B5EF4-FFF2-40B4-BE49-F238E27FC236}">
                      <a16:creationId xmlns:a16="http://schemas.microsoft.com/office/drawing/2014/main" xmlns="" id="{C48F0D56-DA24-4E94-B348-401C49771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6" y="2059"/>
                  <a:ext cx="417" cy="405"/>
                </a:xfrm>
                <a:custGeom>
                  <a:avLst/>
                  <a:gdLst>
                    <a:gd name="T0" fmla="*/ 1041 w 167"/>
                    <a:gd name="T1" fmla="*/ 0 h 152"/>
                    <a:gd name="T2" fmla="*/ 0 w 167"/>
                    <a:gd name="T3" fmla="*/ 1079 h 152"/>
                    <a:gd name="T4" fmla="*/ 1041 w 167"/>
                    <a:gd name="T5" fmla="*/ 0 h 1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7" h="152">
                      <a:moveTo>
                        <a:pt x="167" y="0"/>
                      </a:moveTo>
                      <a:cubicBezTo>
                        <a:pt x="159" y="26"/>
                        <a:pt x="119" y="140"/>
                        <a:pt x="0" y="152"/>
                      </a:cubicBezTo>
                      <a:cubicBezTo>
                        <a:pt x="27" y="148"/>
                        <a:pt x="127" y="107"/>
                        <a:pt x="167" y="0"/>
                      </a:cubicBezTo>
                    </a:path>
                  </a:pathLst>
                </a:custGeom>
                <a:solidFill>
                  <a:srgbClr val="65AD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34">
                  <a:extLst>
                    <a:ext uri="{FF2B5EF4-FFF2-40B4-BE49-F238E27FC236}">
                      <a16:creationId xmlns:a16="http://schemas.microsoft.com/office/drawing/2014/main" xmlns="" id="{D18E5BA6-33D1-485D-8741-8EF1CC27C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856"/>
                  <a:ext cx="527" cy="499"/>
                </a:xfrm>
                <a:custGeom>
                  <a:avLst/>
                  <a:gdLst>
                    <a:gd name="T0" fmla="*/ 0 w 211"/>
                    <a:gd name="T1" fmla="*/ 1233 h 187"/>
                    <a:gd name="T2" fmla="*/ 712 w 211"/>
                    <a:gd name="T3" fmla="*/ 1190 h 187"/>
                    <a:gd name="T4" fmla="*/ 1154 w 211"/>
                    <a:gd name="T5" fmla="*/ 632 h 187"/>
                    <a:gd name="T6" fmla="*/ 1279 w 211"/>
                    <a:gd name="T7" fmla="*/ 0 h 187"/>
                    <a:gd name="T8" fmla="*/ 974 w 211"/>
                    <a:gd name="T9" fmla="*/ 811 h 187"/>
                    <a:gd name="T10" fmla="*/ 387 w 211"/>
                    <a:gd name="T11" fmla="*/ 1246 h 187"/>
                    <a:gd name="T12" fmla="*/ 0 w 211"/>
                    <a:gd name="T13" fmla="*/ 1233 h 1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1" h="187">
                      <a:moveTo>
                        <a:pt x="0" y="173"/>
                      </a:moveTo>
                      <a:cubicBezTo>
                        <a:pt x="42" y="187"/>
                        <a:pt x="77" y="187"/>
                        <a:pt x="114" y="167"/>
                      </a:cubicBezTo>
                      <a:cubicBezTo>
                        <a:pt x="150" y="146"/>
                        <a:pt x="170" y="118"/>
                        <a:pt x="185" y="89"/>
                      </a:cubicBezTo>
                      <a:cubicBezTo>
                        <a:pt x="199" y="60"/>
                        <a:pt x="211" y="26"/>
                        <a:pt x="205" y="0"/>
                      </a:cubicBezTo>
                      <a:cubicBezTo>
                        <a:pt x="205" y="16"/>
                        <a:pt x="177" y="88"/>
                        <a:pt x="156" y="114"/>
                      </a:cubicBezTo>
                      <a:cubicBezTo>
                        <a:pt x="135" y="140"/>
                        <a:pt x="81" y="173"/>
                        <a:pt x="62" y="175"/>
                      </a:cubicBezTo>
                      <a:cubicBezTo>
                        <a:pt x="44" y="176"/>
                        <a:pt x="10" y="178"/>
                        <a:pt x="0" y="173"/>
                      </a:cubicBezTo>
                    </a:path>
                  </a:pathLst>
                </a:custGeom>
                <a:solidFill>
                  <a:srgbClr val="AC7D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35">
                  <a:extLst>
                    <a:ext uri="{FF2B5EF4-FFF2-40B4-BE49-F238E27FC236}">
                      <a16:creationId xmlns:a16="http://schemas.microsoft.com/office/drawing/2014/main" xmlns="" id="{835784F0-F050-4C45-A7E7-0720617FD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" y="1459"/>
                  <a:ext cx="890" cy="936"/>
                </a:xfrm>
                <a:custGeom>
                  <a:avLst/>
                  <a:gdLst>
                    <a:gd name="T0" fmla="*/ 513 w 356"/>
                    <a:gd name="T1" fmla="*/ 227 h 351"/>
                    <a:gd name="T2" fmla="*/ 75 w 356"/>
                    <a:gd name="T3" fmla="*/ 1045 h 351"/>
                    <a:gd name="T4" fmla="*/ 470 w 356"/>
                    <a:gd name="T5" fmla="*/ 2240 h 351"/>
                    <a:gd name="T6" fmla="*/ 1345 w 356"/>
                    <a:gd name="T7" fmla="*/ 2424 h 351"/>
                    <a:gd name="T8" fmla="*/ 1975 w 356"/>
                    <a:gd name="T9" fmla="*/ 1813 h 351"/>
                    <a:gd name="T10" fmla="*/ 2120 w 356"/>
                    <a:gd name="T11" fmla="*/ 853 h 351"/>
                    <a:gd name="T12" fmla="*/ 1595 w 356"/>
                    <a:gd name="T13" fmla="*/ 171 h 351"/>
                    <a:gd name="T14" fmla="*/ 513 w 356"/>
                    <a:gd name="T15" fmla="*/ 227 h 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6" h="351">
                      <a:moveTo>
                        <a:pt x="82" y="32"/>
                      </a:moveTo>
                      <a:cubicBezTo>
                        <a:pt x="32" y="58"/>
                        <a:pt x="19" y="110"/>
                        <a:pt x="12" y="147"/>
                      </a:cubicBezTo>
                      <a:cubicBezTo>
                        <a:pt x="0" y="215"/>
                        <a:pt x="10" y="278"/>
                        <a:pt x="75" y="315"/>
                      </a:cubicBezTo>
                      <a:cubicBezTo>
                        <a:pt x="108" y="333"/>
                        <a:pt x="177" y="351"/>
                        <a:pt x="215" y="341"/>
                      </a:cubicBezTo>
                      <a:cubicBezTo>
                        <a:pt x="263" y="328"/>
                        <a:pt x="290" y="291"/>
                        <a:pt x="316" y="255"/>
                      </a:cubicBezTo>
                      <a:cubicBezTo>
                        <a:pt x="345" y="215"/>
                        <a:pt x="356" y="176"/>
                        <a:pt x="339" y="120"/>
                      </a:cubicBezTo>
                      <a:cubicBezTo>
                        <a:pt x="326" y="78"/>
                        <a:pt x="297" y="38"/>
                        <a:pt x="255" y="24"/>
                      </a:cubicBezTo>
                      <a:cubicBezTo>
                        <a:pt x="182" y="0"/>
                        <a:pt x="143" y="3"/>
                        <a:pt x="82" y="3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58575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Oval 37">
                  <a:extLst>
                    <a:ext uri="{FF2B5EF4-FFF2-40B4-BE49-F238E27FC236}">
                      <a16:creationId xmlns:a16="http://schemas.microsoft.com/office/drawing/2014/main" xmlns="" id="{B3A34A95-70F7-48C1-9A45-14A1C34E4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24" y="1512"/>
                  <a:ext cx="85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val 38">
                  <a:extLst>
                    <a:ext uri="{FF2B5EF4-FFF2-40B4-BE49-F238E27FC236}">
                      <a16:creationId xmlns:a16="http://schemas.microsoft.com/office/drawing/2014/main" xmlns="" id="{4E80A86D-32A8-4BE7-9FD9-D9B68199E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6" y="1507"/>
                  <a:ext cx="33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val 39">
                  <a:extLst>
                    <a:ext uri="{FF2B5EF4-FFF2-40B4-BE49-F238E27FC236}">
                      <a16:creationId xmlns:a16="http://schemas.microsoft.com/office/drawing/2014/main" xmlns="" id="{01DF5D22-2724-41C5-8034-9D02E6951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1573"/>
                  <a:ext cx="30" cy="3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2" name="Connecteur droit avec flèche 182">
                <a:extLst>
                  <a:ext uri="{FF2B5EF4-FFF2-40B4-BE49-F238E27FC236}">
                    <a16:creationId xmlns:a16="http://schemas.microsoft.com/office/drawing/2014/main" xmlns="" id="{FBD7EAB4-328B-4C03-94F8-D61F4D855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8751" y="3027772"/>
                <a:ext cx="54699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3" name="Ellipse 346">
                <a:extLst>
                  <a:ext uri="{FF2B5EF4-FFF2-40B4-BE49-F238E27FC236}">
                    <a16:creationId xmlns:a16="http://schemas.microsoft.com/office/drawing/2014/main" xmlns="" id="{03BF5636-6E77-4A8D-9695-C77B13C7F751}"/>
                  </a:ext>
                </a:extLst>
              </p:cNvPr>
              <p:cNvSpPr/>
              <p:nvPr/>
            </p:nvSpPr>
            <p:spPr>
              <a:xfrm flipH="1">
                <a:off x="3013801" y="2321519"/>
                <a:ext cx="247271" cy="251485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Ellipse 348">
                <a:extLst>
                  <a:ext uri="{FF2B5EF4-FFF2-40B4-BE49-F238E27FC236}">
                    <a16:creationId xmlns:a16="http://schemas.microsoft.com/office/drawing/2014/main" xmlns="" id="{F101243B-DAEB-412C-9C75-E84276A2C022}"/>
                  </a:ext>
                </a:extLst>
              </p:cNvPr>
              <p:cNvSpPr/>
              <p:nvPr/>
            </p:nvSpPr>
            <p:spPr>
              <a:xfrm flipH="1">
                <a:off x="2886969" y="2121953"/>
                <a:ext cx="187542" cy="190738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43737" y="393911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 smtClean="0">
                <a:latin typeface="Franklin Gothic Book" panose="020B0503020102020204" pitchFamily="34" charset="0"/>
              </a:rPr>
              <a:t>Dendritic</a:t>
            </a:r>
            <a:r>
              <a:rPr lang="fr-CA" b="1" dirty="0" smtClean="0">
                <a:latin typeface="Franklin Gothic Book" panose="020B0503020102020204" pitchFamily="34" charset="0"/>
              </a:rPr>
              <a:t> </a:t>
            </a:r>
            <a:r>
              <a:rPr lang="fr-CA" b="1" dirty="0" err="1" smtClean="0">
                <a:latin typeface="Franklin Gothic Book" panose="020B0503020102020204" pitchFamily="34" charset="0"/>
              </a:rPr>
              <a:t>cells</a:t>
            </a:r>
            <a:endParaRPr lang="en-CA" b="1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5429" y="4047551"/>
            <a:ext cx="140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Franklin Gothic Book" panose="020B0503020102020204" pitchFamily="34" charset="0"/>
              </a:rPr>
              <a:t>CD4+ T-</a:t>
            </a:r>
            <a:r>
              <a:rPr lang="fr-CA" b="1" dirty="0" err="1" smtClean="0">
                <a:latin typeface="Franklin Gothic Book" panose="020B0503020102020204" pitchFamily="34" charset="0"/>
              </a:rPr>
              <a:t>cells</a:t>
            </a:r>
            <a:endParaRPr lang="en-CA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480" y="228339"/>
            <a:ext cx="10691040" cy="1143000"/>
          </a:xfrm>
        </p:spPr>
        <p:txBody>
          <a:bodyPr>
            <a:noAutofit/>
          </a:bodyPr>
          <a:lstStyle/>
          <a:p>
            <a:r>
              <a:rPr lang="en-CA" sz="3200" i="1" dirty="0"/>
              <a:t>S. aureus </a:t>
            </a:r>
            <a:r>
              <a:rPr lang="en-CA" sz="3200" dirty="0"/>
              <a:t>p</a:t>
            </a:r>
            <a:r>
              <a:rPr lang="en-CA" sz="3200" dirty="0" smtClean="0"/>
              <a:t>romotes </a:t>
            </a:r>
            <a:r>
              <a:rPr lang="en-CA" sz="3200" dirty="0"/>
              <a:t>RALDH2 </a:t>
            </a:r>
            <a:r>
              <a:rPr lang="en-CA" sz="3200" dirty="0" smtClean="0"/>
              <a:t>activity </a:t>
            </a:r>
            <a:r>
              <a:rPr lang="en-CA" sz="3200" dirty="0"/>
              <a:t>in MDDC and a CCR5+ITGβ7+ </a:t>
            </a:r>
            <a:r>
              <a:rPr lang="en-CA" sz="3200" dirty="0" smtClean="0"/>
              <a:t>phenotype </a:t>
            </a:r>
            <a:r>
              <a:rPr lang="en-CA" sz="3200" dirty="0"/>
              <a:t>in </a:t>
            </a:r>
            <a:r>
              <a:rPr lang="en-CA" sz="3200" dirty="0" smtClean="0"/>
              <a:t>co-cultured </a:t>
            </a:r>
            <a:r>
              <a:rPr lang="en-CA" sz="3200" dirty="0"/>
              <a:t>CD4+ </a:t>
            </a:r>
            <a:r>
              <a:rPr lang="en-CA" sz="3200" dirty="0" smtClean="0"/>
              <a:t>T-cells</a:t>
            </a:r>
            <a:r>
              <a:rPr lang="en-CA" sz="3200" dirty="0"/>
              <a:t/>
            </a:r>
            <a:br>
              <a:rPr lang="en-CA" sz="3200" dirty="0"/>
            </a:br>
            <a:endParaRPr lang="en-CA" sz="3200" dirty="0"/>
          </a:p>
        </p:txBody>
      </p:sp>
      <p:pic>
        <p:nvPicPr>
          <p:cNvPr id="8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10" y="1132227"/>
            <a:ext cx="7314524" cy="1967820"/>
          </a:xfrm>
          <a:prstGeom prst="rect">
            <a:avLst/>
          </a:prstGeom>
        </p:spPr>
      </p:pic>
      <p:grpSp>
        <p:nvGrpSpPr>
          <p:cNvPr id="9" name="Groupe 7"/>
          <p:cNvGrpSpPr/>
          <p:nvPr/>
        </p:nvGrpSpPr>
        <p:grpSpPr>
          <a:xfrm>
            <a:off x="2556508" y="1078925"/>
            <a:ext cx="6532570" cy="2344020"/>
            <a:chOff x="1273586" y="1182908"/>
            <a:chExt cx="6648035" cy="2468571"/>
          </a:xfrm>
        </p:grpSpPr>
        <p:pic>
          <p:nvPicPr>
            <p:cNvPr id="10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3586" y="1182908"/>
              <a:ext cx="3565715" cy="2460000"/>
            </a:xfrm>
            <a:prstGeom prst="rect">
              <a:avLst/>
            </a:prstGeom>
          </p:spPr>
        </p:pic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4478" y="1182908"/>
              <a:ext cx="3557143" cy="246857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 flipH="1">
            <a:off x="8300720" y="5753473"/>
            <a:ext cx="384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A. Cattin and P. Ancuta, In </a:t>
            </a:r>
            <a:r>
              <a:rPr lang="fr-CA" dirty="0" err="1">
                <a:latin typeface="Franklin Gothic Book" panose="020B0503020102020204" pitchFamily="34" charset="0"/>
              </a:rPr>
              <a:t>p</a:t>
            </a:r>
            <a:r>
              <a:rPr lang="fr-CA" dirty="0" err="1" smtClean="0">
                <a:latin typeface="Franklin Gothic Book" panose="020B0503020102020204" pitchFamily="34" charset="0"/>
              </a:rPr>
              <a:t>reparation</a:t>
            </a:r>
            <a:endParaRPr lang="en-CA" dirty="0">
              <a:latin typeface="Franklin Gothic Book" panose="020B0503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16" y="5596957"/>
            <a:ext cx="3482408" cy="416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91653" y="4618299"/>
            <a:ext cx="371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RALDH: </a:t>
            </a:r>
            <a:r>
              <a:rPr lang="fr-CA" sz="2000" b="1" dirty="0" err="1" smtClean="0"/>
              <a:t>retinoic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acid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synthesizing</a:t>
            </a:r>
            <a:r>
              <a:rPr lang="fr-CA" sz="2000" b="1" dirty="0" smtClean="0"/>
              <a:t> </a:t>
            </a:r>
          </a:p>
          <a:p>
            <a:r>
              <a:rPr lang="fr-CA" sz="2000" b="1" dirty="0" smtClean="0"/>
              <a:t>enzyme</a:t>
            </a:r>
            <a:endParaRPr lang="en-CA" sz="2000" b="1" dirty="0"/>
          </a:p>
        </p:txBody>
      </p:sp>
      <p:pic>
        <p:nvPicPr>
          <p:cNvPr id="17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696" y="3286346"/>
            <a:ext cx="3991905" cy="2663905"/>
          </a:xfrm>
          <a:prstGeom prst="rect">
            <a:avLst/>
          </a:prstGeom>
        </p:spPr>
      </p:pic>
      <p:grpSp>
        <p:nvGrpSpPr>
          <p:cNvPr id="7" name="Groupe 8"/>
          <p:cNvGrpSpPr/>
          <p:nvPr/>
        </p:nvGrpSpPr>
        <p:grpSpPr>
          <a:xfrm>
            <a:off x="4081820" y="3619080"/>
            <a:ext cx="3734652" cy="2457966"/>
            <a:chOff x="2472449" y="3651479"/>
            <a:chExt cx="3800664" cy="2588571"/>
          </a:xfrm>
        </p:grpSpPr>
        <p:pic>
          <p:nvPicPr>
            <p:cNvPr id="12" name="Imag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78827" y="3651479"/>
              <a:ext cx="1894286" cy="2588571"/>
            </a:xfrm>
            <a:prstGeom prst="rect">
              <a:avLst/>
            </a:prstGeom>
          </p:spPr>
        </p:pic>
        <p:pic>
          <p:nvPicPr>
            <p:cNvPr id="13" name="Imag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72449" y="3651479"/>
              <a:ext cx="1894286" cy="258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0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368423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MDDC trans </a:t>
            </a:r>
            <a:r>
              <a:rPr lang="en-CA" dirty="0" smtClean="0"/>
              <a:t>infect </a:t>
            </a:r>
            <a:r>
              <a:rPr lang="en-CA" i="1" dirty="0"/>
              <a:t>S. </a:t>
            </a:r>
            <a:r>
              <a:rPr lang="en-CA" i="1" dirty="0" smtClean="0"/>
              <a:t>aureus</a:t>
            </a:r>
            <a:r>
              <a:rPr lang="en-CA" dirty="0" smtClean="0"/>
              <a:t>-specific </a:t>
            </a:r>
            <a:r>
              <a:rPr lang="en-CA" dirty="0"/>
              <a:t>CD4+ </a:t>
            </a:r>
            <a:r>
              <a:rPr lang="en-CA" dirty="0" smtClean="0"/>
              <a:t>T-cells 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via </a:t>
            </a:r>
            <a:r>
              <a:rPr lang="en-CA" dirty="0"/>
              <a:t>a </a:t>
            </a:r>
            <a:r>
              <a:rPr lang="en-CA" dirty="0" smtClean="0"/>
              <a:t>RALDH2/retinoic </a:t>
            </a:r>
            <a:r>
              <a:rPr lang="en-CA" dirty="0"/>
              <a:t>a</a:t>
            </a:r>
            <a:r>
              <a:rPr lang="en-CA" dirty="0" smtClean="0"/>
              <a:t>cid-dependent </a:t>
            </a:r>
            <a:r>
              <a:rPr lang="en-CA" dirty="0"/>
              <a:t>m</a:t>
            </a:r>
            <a:r>
              <a:rPr lang="en-CA" dirty="0" smtClean="0"/>
              <a:t>echanism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41360" y="5722024"/>
            <a:ext cx="3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A. Cattin and P. </a:t>
            </a:r>
            <a:r>
              <a:rPr lang="fr-CA" dirty="0" smtClean="0">
                <a:latin typeface="Franklin Gothic Book" panose="020B0503020102020204" pitchFamily="34" charset="0"/>
              </a:rPr>
              <a:t>Ancuta,</a:t>
            </a:r>
            <a:r>
              <a:rPr lang="fr-CA" dirty="0" smtClean="0"/>
              <a:t> </a:t>
            </a:r>
            <a:r>
              <a:rPr lang="fr-CA" dirty="0" smtClean="0">
                <a:latin typeface="Franklin Gothic Book" panose="020B0503020102020204" pitchFamily="34" charset="0"/>
              </a:rPr>
              <a:t>In</a:t>
            </a:r>
            <a:r>
              <a:rPr lang="fr-CA" dirty="0" smtClean="0"/>
              <a:t> </a:t>
            </a:r>
            <a:r>
              <a:rPr lang="fr-CA" dirty="0" err="1"/>
              <a:t>p</a:t>
            </a:r>
            <a:r>
              <a:rPr lang="fr-CA" dirty="0" err="1" smtClean="0"/>
              <a:t>reparation</a:t>
            </a:r>
            <a:endParaRPr lang="en-CA" dirty="0"/>
          </a:p>
        </p:txBody>
      </p:sp>
      <p:pic>
        <p:nvPicPr>
          <p:cNvPr id="7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14" y="1511423"/>
            <a:ext cx="8428571" cy="3931434"/>
          </a:xfrm>
          <a:prstGeom prst="rect">
            <a:avLst/>
          </a:prstGeom>
        </p:spPr>
      </p:pic>
      <p:grpSp>
        <p:nvGrpSpPr>
          <p:cNvPr id="8" name="Groupe 9"/>
          <p:cNvGrpSpPr/>
          <p:nvPr/>
        </p:nvGrpSpPr>
        <p:grpSpPr>
          <a:xfrm>
            <a:off x="1609872" y="1538159"/>
            <a:ext cx="8329071" cy="3077503"/>
            <a:chOff x="272600" y="1483655"/>
            <a:chExt cx="8329071" cy="3077503"/>
          </a:xfrm>
        </p:grpSpPr>
        <p:pic>
          <p:nvPicPr>
            <p:cNvPr id="9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600" y="1648777"/>
              <a:ext cx="3834285" cy="2912381"/>
            </a:xfrm>
            <a:prstGeom prst="rect">
              <a:avLst/>
            </a:prstGeom>
          </p:spPr>
        </p:pic>
        <p:pic>
          <p:nvPicPr>
            <p:cNvPr id="10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3802" y="1483655"/>
              <a:ext cx="2210476" cy="2870476"/>
            </a:xfrm>
            <a:prstGeom prst="rect">
              <a:avLst/>
            </a:prstGeom>
          </p:spPr>
        </p:pic>
        <p:pic>
          <p:nvPicPr>
            <p:cNvPr id="11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1195" y="1483655"/>
              <a:ext cx="2210476" cy="2870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pPr>
              <a:buClr>
                <a:srgbClr val="C00000"/>
              </a:buClr>
            </a:pPr>
            <a:r>
              <a:rPr lang="en-GB" sz="2400" dirty="0" smtClean="0"/>
              <a:t>Member, Scientific Advisory Board of </a:t>
            </a:r>
            <a:r>
              <a:rPr lang="en-GB" sz="2400" dirty="0" err="1" smtClean="0"/>
              <a:t>Theratechnologies</a:t>
            </a:r>
            <a:endParaRPr lang="en-GB" sz="2400" dirty="0" smtClean="0"/>
          </a:p>
          <a:p>
            <a:pPr marL="0" indent="0">
              <a:buClr>
                <a:srgbClr val="C00000"/>
              </a:buClr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921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6986" y="95749"/>
            <a:ext cx="8934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Proposed Model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1519229">
            <a:off x="3242434" y="449999"/>
            <a:ext cx="6433397" cy="6877594"/>
            <a:chOff x="2519" y="1135"/>
            <a:chExt cx="2419" cy="2370"/>
          </a:xfrm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>
                <a:gd name="T0" fmla="*/ 1389 w 1696"/>
                <a:gd name="T1" fmla="*/ 358 h 1662"/>
                <a:gd name="T2" fmla="*/ 1436 w 1696"/>
                <a:gd name="T3" fmla="*/ 955 h 1662"/>
                <a:gd name="T4" fmla="*/ 1335 w 1696"/>
                <a:gd name="T5" fmla="*/ 639 h 1662"/>
                <a:gd name="T6" fmla="*/ 1257 w 1696"/>
                <a:gd name="T7" fmla="*/ 483 h 1662"/>
                <a:gd name="T8" fmla="*/ 1257 w 1696"/>
                <a:gd name="T9" fmla="*/ 1050 h 1662"/>
                <a:gd name="T10" fmla="*/ 1087 w 1696"/>
                <a:gd name="T11" fmla="*/ 874 h 1662"/>
                <a:gd name="T12" fmla="*/ 973 w 1696"/>
                <a:gd name="T13" fmla="*/ 1278 h 1662"/>
                <a:gd name="T14" fmla="*/ 452 w 1696"/>
                <a:gd name="T15" fmla="*/ 1232 h 1662"/>
                <a:gd name="T16" fmla="*/ 310 w 1696"/>
                <a:gd name="T17" fmla="*/ 1185 h 1662"/>
                <a:gd name="T18" fmla="*/ 692 w 1696"/>
                <a:gd name="T19" fmla="*/ 1543 h 1662"/>
                <a:gd name="T20" fmla="*/ 745 w 1696"/>
                <a:gd name="T21" fmla="*/ 1724 h 1662"/>
                <a:gd name="T22" fmla="*/ 496 w 1696"/>
                <a:gd name="T23" fmla="*/ 1734 h 1662"/>
                <a:gd name="T24" fmla="*/ 720 w 1696"/>
                <a:gd name="T25" fmla="*/ 1801 h 1662"/>
                <a:gd name="T26" fmla="*/ 911 w 1696"/>
                <a:gd name="T27" fmla="*/ 1904 h 1662"/>
                <a:gd name="T28" fmla="*/ 944 w 1696"/>
                <a:gd name="T29" fmla="*/ 2145 h 1662"/>
                <a:gd name="T30" fmla="*/ 1007 w 1696"/>
                <a:gd name="T31" fmla="*/ 2239 h 1662"/>
                <a:gd name="T32" fmla="*/ 1016 w 1696"/>
                <a:gd name="T33" fmla="*/ 2343 h 1662"/>
                <a:gd name="T34" fmla="*/ 700 w 1696"/>
                <a:gd name="T35" fmla="*/ 2761 h 1662"/>
                <a:gd name="T36" fmla="*/ 1054 w 1696"/>
                <a:gd name="T37" fmla="*/ 2493 h 1662"/>
                <a:gd name="T38" fmla="*/ 1381 w 1696"/>
                <a:gd name="T39" fmla="*/ 2300 h 1662"/>
                <a:gd name="T40" fmla="*/ 1526 w 1696"/>
                <a:gd name="T41" fmla="*/ 2300 h 1662"/>
                <a:gd name="T42" fmla="*/ 1633 w 1696"/>
                <a:gd name="T43" fmla="*/ 2292 h 1662"/>
                <a:gd name="T44" fmla="*/ 1767 w 1696"/>
                <a:gd name="T45" fmla="*/ 2247 h 1662"/>
                <a:gd name="T46" fmla="*/ 2132 w 1696"/>
                <a:gd name="T47" fmla="*/ 3254 h 1662"/>
                <a:gd name="T48" fmla="*/ 2125 w 1696"/>
                <a:gd name="T49" fmla="*/ 2497 h 1662"/>
                <a:gd name="T50" fmla="*/ 2158 w 1696"/>
                <a:gd name="T51" fmla="*/ 2109 h 1662"/>
                <a:gd name="T52" fmla="*/ 2342 w 1696"/>
                <a:gd name="T53" fmla="*/ 2226 h 1662"/>
                <a:gd name="T54" fmla="*/ 2211 w 1696"/>
                <a:gd name="T55" fmla="*/ 1956 h 1662"/>
                <a:gd name="T56" fmla="*/ 2824 w 1696"/>
                <a:gd name="T57" fmla="*/ 1794 h 1662"/>
                <a:gd name="T58" fmla="*/ 3426 w 1696"/>
                <a:gd name="T59" fmla="*/ 1956 h 1662"/>
                <a:gd name="T60" fmla="*/ 2955 w 1696"/>
                <a:gd name="T61" fmla="*/ 1656 h 1662"/>
                <a:gd name="T62" fmla="*/ 2700 w 1696"/>
                <a:gd name="T63" fmla="*/ 1617 h 1662"/>
                <a:gd name="T64" fmla="*/ 2650 w 1696"/>
                <a:gd name="T65" fmla="*/ 1403 h 1662"/>
                <a:gd name="T66" fmla="*/ 2305 w 1696"/>
                <a:gd name="T67" fmla="*/ 1383 h 1662"/>
                <a:gd name="T68" fmla="*/ 2758 w 1696"/>
                <a:gd name="T69" fmla="*/ 970 h 1662"/>
                <a:gd name="T70" fmla="*/ 2476 w 1696"/>
                <a:gd name="T71" fmla="*/ 1156 h 1662"/>
                <a:gd name="T72" fmla="*/ 2185 w 1696"/>
                <a:gd name="T73" fmla="*/ 1228 h 1662"/>
                <a:gd name="T74" fmla="*/ 2679 w 1696"/>
                <a:gd name="T75" fmla="*/ 619 h 1662"/>
                <a:gd name="T76" fmla="*/ 2535 w 1696"/>
                <a:gd name="T77" fmla="*/ 548 h 1662"/>
                <a:gd name="T78" fmla="*/ 2024 w 1696"/>
                <a:gd name="T79" fmla="*/ 1045 h 1662"/>
                <a:gd name="T80" fmla="*/ 2001 w 1696"/>
                <a:gd name="T81" fmla="*/ 864 h 1662"/>
                <a:gd name="T82" fmla="*/ 1615 w 1696"/>
                <a:gd name="T83" fmla="*/ 756 h 1662"/>
                <a:gd name="T84" fmla="*/ 1627 w 1696"/>
                <a:gd name="T85" fmla="*/ 34 h 1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>
                <a:gd name="T0" fmla="*/ 1383 w 1637"/>
                <a:gd name="T1" fmla="*/ 731 h 1632"/>
                <a:gd name="T2" fmla="*/ 1270 w 1637"/>
                <a:gd name="T3" fmla="*/ 730 h 1632"/>
                <a:gd name="T4" fmla="*/ 1145 w 1637"/>
                <a:gd name="T5" fmla="*/ 712 h 1632"/>
                <a:gd name="T6" fmla="*/ 960 w 1637"/>
                <a:gd name="T7" fmla="*/ 870 h 1632"/>
                <a:gd name="T8" fmla="*/ 749 w 1637"/>
                <a:gd name="T9" fmla="*/ 1357 h 1632"/>
                <a:gd name="T10" fmla="*/ 57 w 1637"/>
                <a:gd name="T11" fmla="*/ 667 h 1632"/>
                <a:gd name="T12" fmla="*/ 711 w 1637"/>
                <a:gd name="T13" fmla="*/ 1570 h 1632"/>
                <a:gd name="T14" fmla="*/ 438 w 1637"/>
                <a:gd name="T15" fmla="*/ 1667 h 1632"/>
                <a:gd name="T16" fmla="*/ 753 w 1637"/>
                <a:gd name="T17" fmla="*/ 1795 h 1632"/>
                <a:gd name="T18" fmla="*/ 727 w 1637"/>
                <a:gd name="T19" fmla="*/ 2190 h 1632"/>
                <a:gd name="T20" fmla="*/ 1027 w 1637"/>
                <a:gd name="T21" fmla="*/ 2186 h 1632"/>
                <a:gd name="T22" fmla="*/ 740 w 1637"/>
                <a:gd name="T23" fmla="*/ 2887 h 1632"/>
                <a:gd name="T24" fmla="*/ 1305 w 1637"/>
                <a:gd name="T25" fmla="*/ 2316 h 1632"/>
                <a:gd name="T26" fmla="*/ 1436 w 1637"/>
                <a:gd name="T27" fmla="*/ 2293 h 1632"/>
                <a:gd name="T28" fmla="*/ 1537 w 1637"/>
                <a:gd name="T29" fmla="*/ 2397 h 1632"/>
                <a:gd name="T30" fmla="*/ 1618 w 1637"/>
                <a:gd name="T31" fmla="*/ 2279 h 1632"/>
                <a:gd name="T32" fmla="*/ 2196 w 1637"/>
                <a:gd name="T33" fmla="*/ 3318 h 1632"/>
                <a:gd name="T34" fmla="*/ 2005 w 1637"/>
                <a:gd name="T35" fmla="*/ 2090 h 1632"/>
                <a:gd name="T36" fmla="*/ 2228 w 1637"/>
                <a:gd name="T37" fmla="*/ 2139 h 1632"/>
                <a:gd name="T38" fmla="*/ 2954 w 1637"/>
                <a:gd name="T39" fmla="*/ 1846 h 1632"/>
                <a:gd name="T40" fmla="*/ 2862 w 1637"/>
                <a:gd name="T41" fmla="*/ 1628 h 1632"/>
                <a:gd name="T42" fmla="*/ 2206 w 1637"/>
                <a:gd name="T43" fmla="*/ 1531 h 1632"/>
                <a:gd name="T44" fmla="*/ 2545 w 1637"/>
                <a:gd name="T45" fmla="*/ 1366 h 1632"/>
                <a:gd name="T46" fmla="*/ 2293 w 1637"/>
                <a:gd name="T47" fmla="*/ 1283 h 1632"/>
                <a:gd name="T48" fmla="*/ 2370 w 1637"/>
                <a:gd name="T49" fmla="*/ 1131 h 1632"/>
                <a:gd name="T50" fmla="*/ 2578 w 1637"/>
                <a:gd name="T51" fmla="*/ 600 h 1632"/>
                <a:gd name="T52" fmla="*/ 2219 w 1637"/>
                <a:gd name="T53" fmla="*/ 764 h 1632"/>
                <a:gd name="T54" fmla="*/ 2015 w 1637"/>
                <a:gd name="T55" fmla="*/ 796 h 1632"/>
                <a:gd name="T56" fmla="*/ 1748 w 1637"/>
                <a:gd name="T57" fmla="*/ 950 h 1632"/>
                <a:gd name="T58" fmla="*/ 1523 w 1637"/>
                <a:gd name="T59" fmla="*/ 14 h 1632"/>
                <a:gd name="T60" fmla="*/ 1838 w 1637"/>
                <a:gd name="T61" fmla="*/ 923 h 1632"/>
                <a:gd name="T62" fmla="*/ 1921 w 1637"/>
                <a:gd name="T63" fmla="*/ 965 h 1632"/>
                <a:gd name="T64" fmla="*/ 2434 w 1637"/>
                <a:gd name="T65" fmla="*/ 529 h 1632"/>
                <a:gd name="T66" fmla="*/ 2133 w 1637"/>
                <a:gd name="T67" fmla="*/ 1051 h 1632"/>
                <a:gd name="T68" fmla="*/ 2579 w 1637"/>
                <a:gd name="T69" fmla="*/ 970 h 1632"/>
                <a:gd name="T70" fmla="*/ 2206 w 1637"/>
                <a:gd name="T71" fmla="*/ 1333 h 1632"/>
                <a:gd name="T72" fmla="*/ 2544 w 1637"/>
                <a:gd name="T73" fmla="*/ 1383 h 1632"/>
                <a:gd name="T74" fmla="*/ 2296 w 1637"/>
                <a:gd name="T75" fmla="*/ 1574 h 1632"/>
                <a:gd name="T76" fmla="*/ 3259 w 1637"/>
                <a:gd name="T77" fmla="*/ 1789 h 1632"/>
                <a:gd name="T78" fmla="*/ 2287 w 1637"/>
                <a:gd name="T79" fmla="*/ 1734 h 1632"/>
                <a:gd name="T80" fmla="*/ 2219 w 1637"/>
                <a:gd name="T81" fmla="*/ 2210 h 1632"/>
                <a:gd name="T82" fmla="*/ 1956 w 1637"/>
                <a:gd name="T83" fmla="*/ 2301 h 1632"/>
                <a:gd name="T84" fmla="*/ 1866 w 1637"/>
                <a:gd name="T85" fmla="*/ 2420 h 1632"/>
                <a:gd name="T86" fmla="*/ 1570 w 1637"/>
                <a:gd name="T87" fmla="*/ 2435 h 1632"/>
                <a:gd name="T88" fmla="*/ 1480 w 1637"/>
                <a:gd name="T89" fmla="*/ 2271 h 1632"/>
                <a:gd name="T90" fmla="*/ 1333 w 1637"/>
                <a:gd name="T91" fmla="*/ 2324 h 1632"/>
                <a:gd name="T92" fmla="*/ 868 w 1637"/>
                <a:gd name="T93" fmla="*/ 2592 h 1632"/>
                <a:gd name="T94" fmla="*/ 915 w 1637"/>
                <a:gd name="T95" fmla="*/ 2324 h 1632"/>
                <a:gd name="T96" fmla="*/ 746 w 1637"/>
                <a:gd name="T97" fmla="*/ 2271 h 1632"/>
                <a:gd name="T98" fmla="*/ 813 w 1637"/>
                <a:gd name="T99" fmla="*/ 1881 h 1632"/>
                <a:gd name="T100" fmla="*/ 406 w 1637"/>
                <a:gd name="T101" fmla="*/ 1732 h 1632"/>
                <a:gd name="T102" fmla="*/ 754 w 1637"/>
                <a:gd name="T103" fmla="*/ 1653 h 1632"/>
                <a:gd name="T104" fmla="*/ 57 w 1637"/>
                <a:gd name="T105" fmla="*/ 931 h 1632"/>
                <a:gd name="T106" fmla="*/ 473 w 1637"/>
                <a:gd name="T107" fmla="*/ 1355 h 1632"/>
                <a:gd name="T108" fmla="*/ 984 w 1637"/>
                <a:gd name="T109" fmla="*/ 1094 h 1632"/>
                <a:gd name="T110" fmla="*/ 1126 w 1637"/>
                <a:gd name="T111" fmla="*/ 1039 h 1632"/>
                <a:gd name="T112" fmla="*/ 1216 w 1637"/>
                <a:gd name="T113" fmla="*/ 515 h 1632"/>
                <a:gd name="T114" fmla="*/ 1362 w 1637"/>
                <a:gd name="T115" fmla="*/ 931 h 1632"/>
                <a:gd name="T116" fmla="*/ 1439 w 1637"/>
                <a:gd name="T117" fmla="*/ 24 h 16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488" y="2200"/>
              <a:ext cx="460" cy="395"/>
            </a:xfrm>
            <a:custGeom>
              <a:avLst/>
              <a:gdLst>
                <a:gd name="T0" fmla="*/ 617 w 355"/>
                <a:gd name="T1" fmla="*/ 91 h 351"/>
                <a:gd name="T2" fmla="*/ 577 w 355"/>
                <a:gd name="T3" fmla="*/ 506 h 351"/>
                <a:gd name="T4" fmla="*/ 87 w 355"/>
                <a:gd name="T5" fmla="*/ 623 h 351"/>
                <a:gd name="T6" fmla="*/ 177 w 355"/>
                <a:gd name="T7" fmla="*/ 175 h 351"/>
                <a:gd name="T8" fmla="*/ 617 w 355"/>
                <a:gd name="T9" fmla="*/ 9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482" y="2207"/>
              <a:ext cx="468" cy="380"/>
            </a:xfrm>
            <a:custGeom>
              <a:avLst/>
              <a:gdLst>
                <a:gd name="T0" fmla="*/ 624 w 328"/>
                <a:gd name="T1" fmla="*/ 63 h 288"/>
                <a:gd name="T2" fmla="*/ 619 w 328"/>
                <a:gd name="T3" fmla="*/ 66 h 288"/>
                <a:gd name="T4" fmla="*/ 659 w 328"/>
                <a:gd name="T5" fmla="*/ 196 h 288"/>
                <a:gd name="T6" fmla="*/ 519 w 328"/>
                <a:gd name="T7" fmla="*/ 454 h 288"/>
                <a:gd name="T8" fmla="*/ 173 w 328"/>
                <a:gd name="T9" fmla="*/ 578 h 288"/>
                <a:gd name="T10" fmla="*/ 37 w 328"/>
                <a:gd name="T11" fmla="*/ 529 h 288"/>
                <a:gd name="T12" fmla="*/ 9 w 328"/>
                <a:gd name="T13" fmla="*/ 434 h 288"/>
                <a:gd name="T14" fmla="*/ 187 w 328"/>
                <a:gd name="T15" fmla="*/ 114 h 288"/>
                <a:gd name="T16" fmla="*/ 471 w 328"/>
                <a:gd name="T17" fmla="*/ 9 h 288"/>
                <a:gd name="T18" fmla="*/ 619 w 328"/>
                <a:gd name="T19" fmla="*/ 66 h 288"/>
                <a:gd name="T20" fmla="*/ 624 w 328"/>
                <a:gd name="T21" fmla="*/ 63 h 288"/>
                <a:gd name="T22" fmla="*/ 625 w 328"/>
                <a:gd name="T23" fmla="*/ 61 h 288"/>
                <a:gd name="T24" fmla="*/ 471 w 328"/>
                <a:gd name="T25" fmla="*/ 0 h 288"/>
                <a:gd name="T26" fmla="*/ 181 w 328"/>
                <a:gd name="T27" fmla="*/ 108 h 288"/>
                <a:gd name="T28" fmla="*/ 0 w 328"/>
                <a:gd name="T29" fmla="*/ 434 h 288"/>
                <a:gd name="T30" fmla="*/ 30 w 328"/>
                <a:gd name="T31" fmla="*/ 535 h 288"/>
                <a:gd name="T32" fmla="*/ 173 w 328"/>
                <a:gd name="T33" fmla="*/ 587 h 288"/>
                <a:gd name="T34" fmla="*/ 525 w 328"/>
                <a:gd name="T35" fmla="*/ 461 h 288"/>
                <a:gd name="T36" fmla="*/ 668 w 328"/>
                <a:gd name="T37" fmla="*/ 196 h 288"/>
                <a:gd name="T38" fmla="*/ 625 w 328"/>
                <a:gd name="T39" fmla="*/ 61 h 288"/>
                <a:gd name="T40" fmla="*/ 624 w 328"/>
                <a:gd name="T41" fmla="*/ 63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AFAB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>
                <a:gd name="T0" fmla="*/ 0 w 99"/>
                <a:gd name="T1" fmla="*/ 116 h 110"/>
                <a:gd name="T2" fmla="*/ 150 w 99"/>
                <a:gd name="T3" fmla="*/ 57 h 110"/>
                <a:gd name="T4" fmla="*/ 85 w 99"/>
                <a:gd name="T5" fmla="*/ 224 h 110"/>
                <a:gd name="T6" fmla="*/ 135 w 99"/>
                <a:gd name="T7" fmla="*/ 67 h 110"/>
                <a:gd name="T8" fmla="*/ 0 w 99"/>
                <a:gd name="T9" fmla="*/ 11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>
                <a:gd name="T0" fmla="*/ 89 w 44"/>
                <a:gd name="T1" fmla="*/ 44 h 123"/>
                <a:gd name="T2" fmla="*/ 49 w 44"/>
                <a:gd name="T3" fmla="*/ 16 h 123"/>
                <a:gd name="T4" fmla="*/ 13 w 44"/>
                <a:gd name="T5" fmla="*/ 81 h 123"/>
                <a:gd name="T6" fmla="*/ 47 w 44"/>
                <a:gd name="T7" fmla="*/ 249 h 123"/>
                <a:gd name="T8" fmla="*/ 24 w 44"/>
                <a:gd name="T9" fmla="*/ 166 h 123"/>
                <a:gd name="T10" fmla="*/ 16 w 44"/>
                <a:gd name="T11" fmla="*/ 120 h 123"/>
                <a:gd name="T12" fmla="*/ 30 w 44"/>
                <a:gd name="T13" fmla="*/ 63 h 123"/>
                <a:gd name="T14" fmla="*/ 60 w 44"/>
                <a:gd name="T15" fmla="*/ 24 h 123"/>
                <a:gd name="T16" fmla="*/ 90 w 44"/>
                <a:gd name="T17" fmla="*/ 3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>
                <a:gd name="T0" fmla="*/ 61 w 31"/>
                <a:gd name="T1" fmla="*/ 14 h 86"/>
                <a:gd name="T2" fmla="*/ 37 w 31"/>
                <a:gd name="T3" fmla="*/ 6 h 86"/>
                <a:gd name="T4" fmla="*/ 20 w 31"/>
                <a:gd name="T5" fmla="*/ 44 h 86"/>
                <a:gd name="T6" fmla="*/ 23 w 31"/>
                <a:gd name="T7" fmla="*/ 104 h 86"/>
                <a:gd name="T8" fmla="*/ 28 w 31"/>
                <a:gd name="T9" fmla="*/ 142 h 86"/>
                <a:gd name="T10" fmla="*/ 37 w 31"/>
                <a:gd name="T11" fmla="*/ 176 h 86"/>
                <a:gd name="T12" fmla="*/ 57 w 31"/>
                <a:gd name="T13" fmla="*/ 6 h 86"/>
                <a:gd name="T14" fmla="*/ 58 w 31"/>
                <a:gd name="T15" fmla="*/ 13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>
                <a:gd name="T0" fmla="*/ 4 w 43"/>
                <a:gd name="T1" fmla="*/ 20 h 16"/>
                <a:gd name="T2" fmla="*/ 53 w 43"/>
                <a:gd name="T3" fmla="*/ 29 h 16"/>
                <a:gd name="T4" fmla="*/ 89 w 43"/>
                <a:gd name="T5" fmla="*/ 0 h 16"/>
                <a:gd name="T6" fmla="*/ 43 w 43"/>
                <a:gd name="T7" fmla="*/ 33 h 16"/>
                <a:gd name="T8" fmla="*/ 0 w 43"/>
                <a:gd name="T9" fmla="*/ 2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>
                <a:gd name="T0" fmla="*/ 20 w 41"/>
                <a:gd name="T1" fmla="*/ 0 h 34"/>
                <a:gd name="T2" fmla="*/ 82 w 41"/>
                <a:gd name="T3" fmla="*/ 32 h 34"/>
                <a:gd name="T4" fmla="*/ 20 w 41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>
                <a:gd name="T0" fmla="*/ 33 w 58"/>
                <a:gd name="T1" fmla="*/ 0 h 71"/>
                <a:gd name="T2" fmla="*/ 119 w 58"/>
                <a:gd name="T3" fmla="*/ 110 h 71"/>
                <a:gd name="T4" fmla="*/ 33 w 58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>
                <a:gd name="T0" fmla="*/ 0 w 77"/>
                <a:gd name="T1" fmla="*/ 84 h 72"/>
                <a:gd name="T2" fmla="*/ 106 w 77"/>
                <a:gd name="T3" fmla="*/ 147 h 72"/>
                <a:gd name="T4" fmla="*/ 0 w 77"/>
                <a:gd name="T5" fmla="*/ 8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>
                <a:gd name="T0" fmla="*/ 0 w 31"/>
                <a:gd name="T1" fmla="*/ 59 h 41"/>
                <a:gd name="T2" fmla="*/ 61 w 31"/>
                <a:gd name="T3" fmla="*/ 82 h 41"/>
                <a:gd name="T4" fmla="*/ 0 w 31"/>
                <a:gd name="T5" fmla="*/ 59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>
                <a:gd name="T0" fmla="*/ 104 w 51"/>
                <a:gd name="T1" fmla="*/ 63 h 42"/>
                <a:gd name="T2" fmla="*/ 0 w 51"/>
                <a:gd name="T3" fmla="*/ 86 h 42"/>
                <a:gd name="T4" fmla="*/ 104 w 51"/>
                <a:gd name="T5" fmla="*/ 6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>
                <a:gd name="T0" fmla="*/ 122 w 59"/>
                <a:gd name="T1" fmla="*/ 0 h 67"/>
                <a:gd name="T2" fmla="*/ 0 w 59"/>
                <a:gd name="T3" fmla="*/ 138 h 67"/>
                <a:gd name="T4" fmla="*/ 122 w 59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>
                <a:gd name="T0" fmla="*/ 24 w 70"/>
                <a:gd name="T1" fmla="*/ 0 h 33"/>
                <a:gd name="T2" fmla="*/ 0 w 70"/>
                <a:gd name="T3" fmla="*/ 67 h 33"/>
                <a:gd name="T4" fmla="*/ 24 w 7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>
                <a:gd name="T0" fmla="*/ 0 w 144"/>
                <a:gd name="T1" fmla="*/ 1 h 130"/>
                <a:gd name="T2" fmla="*/ 91 w 144"/>
                <a:gd name="T3" fmla="*/ 19 h 130"/>
                <a:gd name="T4" fmla="*/ 142 w 144"/>
                <a:gd name="T5" fmla="*/ 43 h 130"/>
                <a:gd name="T6" fmla="*/ 249 w 144"/>
                <a:gd name="T7" fmla="*/ 127 h 130"/>
                <a:gd name="T8" fmla="*/ 265 w 144"/>
                <a:gd name="T9" fmla="*/ 236 h 130"/>
                <a:gd name="T10" fmla="*/ 148 w 144"/>
                <a:gd name="T11" fmla="*/ 246 h 130"/>
                <a:gd name="T12" fmla="*/ 100 w 144"/>
                <a:gd name="T13" fmla="*/ 222 h 130"/>
                <a:gd name="T14" fmla="*/ 188 w 144"/>
                <a:gd name="T15" fmla="*/ 236 h 130"/>
                <a:gd name="T16" fmla="*/ 238 w 144"/>
                <a:gd name="T17" fmla="*/ 233 h 130"/>
                <a:gd name="T18" fmla="*/ 229 w 144"/>
                <a:gd name="T19" fmla="*/ 119 h 130"/>
                <a:gd name="T20" fmla="*/ 185 w 144"/>
                <a:gd name="T21" fmla="*/ 76 h 130"/>
                <a:gd name="T22" fmla="*/ 125 w 144"/>
                <a:gd name="T23" fmla="*/ 53 h 130"/>
                <a:gd name="T24" fmla="*/ 80 w 144"/>
                <a:gd name="T25" fmla="*/ 29 h 130"/>
                <a:gd name="T26" fmla="*/ 9 w 144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>
                <a:gd name="T0" fmla="*/ 6 w 119"/>
                <a:gd name="T1" fmla="*/ 13 h 78"/>
                <a:gd name="T2" fmla="*/ 135 w 119"/>
                <a:gd name="T3" fmla="*/ 142 h 78"/>
                <a:gd name="T4" fmla="*/ 202 w 119"/>
                <a:gd name="T5" fmla="*/ 157 h 78"/>
                <a:gd name="T6" fmla="*/ 234 w 119"/>
                <a:gd name="T7" fmla="*/ 97 h 78"/>
                <a:gd name="T8" fmla="*/ 124 w 119"/>
                <a:gd name="T9" fmla="*/ 125 h 78"/>
                <a:gd name="T10" fmla="*/ 57 w 119"/>
                <a:gd name="T11" fmla="*/ 77 h 78"/>
                <a:gd name="T12" fmla="*/ 0 w 119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>
                <a:gd name="T0" fmla="*/ 136 w 69"/>
                <a:gd name="T1" fmla="*/ 0 h 169"/>
                <a:gd name="T2" fmla="*/ 85 w 69"/>
                <a:gd name="T3" fmla="*/ 53 h 169"/>
                <a:gd name="T4" fmla="*/ 49 w 69"/>
                <a:gd name="T5" fmla="*/ 87 h 169"/>
                <a:gd name="T6" fmla="*/ 4 w 69"/>
                <a:gd name="T7" fmla="*/ 197 h 169"/>
                <a:gd name="T8" fmla="*/ 47 w 69"/>
                <a:gd name="T9" fmla="*/ 315 h 169"/>
                <a:gd name="T10" fmla="*/ 142 w 69"/>
                <a:gd name="T11" fmla="*/ 221 h 169"/>
                <a:gd name="T12" fmla="*/ 72 w 69"/>
                <a:gd name="T13" fmla="*/ 299 h 169"/>
                <a:gd name="T14" fmla="*/ 23 w 69"/>
                <a:gd name="T15" fmla="*/ 207 h 169"/>
                <a:gd name="T16" fmla="*/ 52 w 69"/>
                <a:gd name="T17" fmla="*/ 106 h 169"/>
                <a:gd name="T18" fmla="*/ 100 w 69"/>
                <a:gd name="T19" fmla="*/ 51 h 169"/>
                <a:gd name="T20" fmla="*/ 136 w 69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>
                <a:gd name="T0" fmla="*/ 138 w 67"/>
                <a:gd name="T1" fmla="*/ 30 h 130"/>
                <a:gd name="T2" fmla="*/ 77 w 67"/>
                <a:gd name="T3" fmla="*/ 0 h 130"/>
                <a:gd name="T4" fmla="*/ 16 w 67"/>
                <a:gd name="T5" fmla="*/ 39 h 130"/>
                <a:gd name="T6" fmla="*/ 19 w 67"/>
                <a:gd name="T7" fmla="*/ 143 h 130"/>
                <a:gd name="T8" fmla="*/ 70 w 67"/>
                <a:gd name="T9" fmla="*/ 266 h 130"/>
                <a:gd name="T10" fmla="*/ 39 w 67"/>
                <a:gd name="T11" fmla="*/ 170 h 130"/>
                <a:gd name="T12" fmla="*/ 27 w 67"/>
                <a:gd name="T13" fmla="*/ 134 h 130"/>
                <a:gd name="T14" fmla="*/ 27 w 67"/>
                <a:gd name="T15" fmla="*/ 53 h 130"/>
                <a:gd name="T16" fmla="*/ 76 w 67"/>
                <a:gd name="T17" fmla="*/ 10 h 130"/>
                <a:gd name="T18" fmla="*/ 136 w 67"/>
                <a:gd name="T19" fmla="*/ 29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>
                <a:gd name="T0" fmla="*/ 81 w 41"/>
                <a:gd name="T1" fmla="*/ 1 h 62"/>
                <a:gd name="T2" fmla="*/ 10 w 41"/>
                <a:gd name="T3" fmla="*/ 62 h 62"/>
                <a:gd name="T4" fmla="*/ 52 w 41"/>
                <a:gd name="T5" fmla="*/ 128 h 62"/>
                <a:gd name="T6" fmla="*/ 20 w 41"/>
                <a:gd name="T7" fmla="*/ 99 h 62"/>
                <a:gd name="T8" fmla="*/ 27 w 41"/>
                <a:gd name="T9" fmla="*/ 56 h 62"/>
                <a:gd name="T10" fmla="*/ 85 w 4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>
                <a:gd name="T0" fmla="*/ 1 w 114"/>
                <a:gd name="T1" fmla="*/ 148 h 75"/>
                <a:gd name="T2" fmla="*/ 124 w 114"/>
                <a:gd name="T3" fmla="*/ 23 h 75"/>
                <a:gd name="T4" fmla="*/ 190 w 114"/>
                <a:gd name="T5" fmla="*/ 4 h 75"/>
                <a:gd name="T6" fmla="*/ 233 w 114"/>
                <a:gd name="T7" fmla="*/ 53 h 75"/>
                <a:gd name="T8" fmla="*/ 182 w 114"/>
                <a:gd name="T9" fmla="*/ 14 h 75"/>
                <a:gd name="T10" fmla="*/ 127 w 114"/>
                <a:gd name="T11" fmla="*/ 43 h 75"/>
                <a:gd name="T12" fmla="*/ 57 w 114"/>
                <a:gd name="T13" fmla="*/ 96 h 75"/>
                <a:gd name="T14" fmla="*/ 0 w 114"/>
                <a:gd name="T15" fmla="*/ 15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>
                <a:gd name="T0" fmla="*/ 140 w 72"/>
                <a:gd name="T1" fmla="*/ 30 h 68"/>
                <a:gd name="T2" fmla="*/ 64 w 72"/>
                <a:gd name="T3" fmla="*/ 43 h 68"/>
                <a:gd name="T4" fmla="*/ 34 w 72"/>
                <a:gd name="T5" fmla="*/ 91 h 68"/>
                <a:gd name="T6" fmla="*/ 0 w 72"/>
                <a:gd name="T7" fmla="*/ 138 h 68"/>
                <a:gd name="T8" fmla="*/ 74 w 72"/>
                <a:gd name="T9" fmla="*/ 43 h 68"/>
                <a:gd name="T10" fmla="*/ 139 w 72"/>
                <a:gd name="T11" fmla="*/ 27 h 68"/>
                <a:gd name="T12" fmla="*/ 139 w 72"/>
                <a:gd name="T13" fmla="*/ 2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>
                <a:gd name="T0" fmla="*/ 855 w 431"/>
                <a:gd name="T1" fmla="*/ 0 h 564"/>
                <a:gd name="T2" fmla="*/ 168 w 431"/>
                <a:gd name="T3" fmla="*/ 414 h 564"/>
                <a:gd name="T4" fmla="*/ 629 w 431"/>
                <a:gd name="T5" fmla="*/ 1149 h 564"/>
                <a:gd name="T6" fmla="*/ 639 w 431"/>
                <a:gd name="T7" fmla="*/ 1149 h 564"/>
                <a:gd name="T8" fmla="*/ 558 w 431"/>
                <a:gd name="T9" fmla="*/ 901 h 564"/>
                <a:gd name="T10" fmla="*/ 445 w 431"/>
                <a:gd name="T11" fmla="*/ 852 h 564"/>
                <a:gd name="T12" fmla="*/ 415 w 431"/>
                <a:gd name="T13" fmla="*/ 749 h 564"/>
                <a:gd name="T14" fmla="*/ 432 w 431"/>
                <a:gd name="T15" fmla="*/ 657 h 564"/>
                <a:gd name="T16" fmla="*/ 878 w 431"/>
                <a:gd name="T17" fmla="*/ 0 h 564"/>
                <a:gd name="T18" fmla="*/ 855 w 431"/>
                <a:gd name="T19" fmla="*/ 0 h 5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5785522" y="2335328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b="1" dirty="0" err="1">
                <a:solidFill>
                  <a:srgbClr val="025167"/>
                </a:solidFill>
              </a:rPr>
              <a:t>Vit</a:t>
            </a:r>
            <a:r>
              <a:rPr lang="en-US" sz="2000" b="1" dirty="0">
                <a:solidFill>
                  <a:srgbClr val="025167"/>
                </a:solidFill>
              </a:rPr>
              <a:t> A</a:t>
            </a:r>
          </a:p>
        </p:txBody>
      </p:sp>
      <p:cxnSp>
        <p:nvCxnSpPr>
          <p:cNvPr id="7" name="Connecteur droit avec flèche 6"/>
          <p:cNvCxnSpPr>
            <a:stCxn id="6" idx="2"/>
            <a:endCxn id="8" idx="0"/>
          </p:cNvCxnSpPr>
          <p:nvPr/>
        </p:nvCxnSpPr>
        <p:spPr>
          <a:xfrm>
            <a:off x="6135939" y="2735439"/>
            <a:ext cx="1174174" cy="401694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073511" y="3137132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025167"/>
                </a:solidFill>
              </a:rPr>
              <a:t>RA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03376" y="278273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i="1" dirty="0">
                <a:solidFill>
                  <a:srgbClr val="025167"/>
                </a:solidFill>
              </a:rPr>
              <a:t>RDH</a:t>
            </a:r>
            <a:endParaRPr lang="en-US" i="1" dirty="0">
              <a:solidFill>
                <a:srgbClr val="025167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18659902">
            <a:off x="6374295" y="4060310"/>
            <a:ext cx="122633" cy="2899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18659902">
            <a:off x="6457856" y="3999924"/>
            <a:ext cx="122633" cy="2899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Connecteur en arc 11"/>
          <p:cNvCxnSpPr>
            <a:stCxn id="8" idx="2"/>
          </p:cNvCxnSpPr>
          <p:nvPr/>
        </p:nvCxnSpPr>
        <p:spPr>
          <a:xfrm rot="5400000">
            <a:off x="6706062" y="3230268"/>
            <a:ext cx="297078" cy="911026"/>
          </a:xfrm>
          <a:prstGeom prst="curvedConnector2">
            <a:avLst/>
          </a:prstGeom>
          <a:ln w="28575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482079" y="378427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25167"/>
                </a:solidFill>
              </a:rPr>
              <a:t>RAR/RXR</a:t>
            </a:r>
            <a:endParaRPr lang="en-US" sz="2000" dirty="0">
              <a:solidFill>
                <a:srgbClr val="025167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908547" y="2663378"/>
            <a:ext cx="1774830" cy="19984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rgbClr val="025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20399146">
            <a:off x="9312054" y="3750368"/>
            <a:ext cx="817845" cy="7665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18659902">
            <a:off x="9483823" y="3943950"/>
            <a:ext cx="122633" cy="2899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 rot="18659902">
            <a:off x="9553596" y="3853473"/>
            <a:ext cx="122633" cy="2899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351962" y="3550533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025167"/>
                </a:solidFill>
              </a:rPr>
              <a:t>RAR/RXR</a:t>
            </a:r>
            <a:endParaRPr lang="en-US" b="1" dirty="0">
              <a:solidFill>
                <a:srgbClr val="025167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9752670" y="3013131"/>
            <a:ext cx="251291" cy="451406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0403817" y="2890164"/>
            <a:ext cx="221456" cy="24164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0514545" y="2961791"/>
            <a:ext cx="221456" cy="24164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0370399" y="248440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dirty="0">
                <a:solidFill>
                  <a:srgbClr val="025167"/>
                </a:solidFill>
              </a:rPr>
              <a:t>α</a:t>
            </a:r>
            <a:r>
              <a:rPr lang="fr-CA" dirty="0">
                <a:solidFill>
                  <a:srgbClr val="025167"/>
                </a:solidFill>
              </a:rPr>
              <a:t>4</a:t>
            </a:r>
            <a:r>
              <a:rPr lang="el-GR" dirty="0">
                <a:solidFill>
                  <a:srgbClr val="025167"/>
                </a:solidFill>
              </a:rPr>
              <a:t>β</a:t>
            </a:r>
            <a:r>
              <a:rPr lang="fr-CA" dirty="0">
                <a:solidFill>
                  <a:srgbClr val="025167"/>
                </a:solidFill>
              </a:rPr>
              <a:t>7</a:t>
            </a:r>
            <a:endParaRPr lang="en-US" dirty="0">
              <a:solidFill>
                <a:srgbClr val="025167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057561" y="2159576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025167"/>
                </a:solidFill>
              </a:rPr>
              <a:t>Gut Homing</a:t>
            </a:r>
          </a:p>
        </p:txBody>
      </p:sp>
      <p:sp>
        <p:nvSpPr>
          <p:cNvPr id="24" name="Ellipse 23"/>
          <p:cNvSpPr/>
          <p:nvPr/>
        </p:nvSpPr>
        <p:spPr>
          <a:xfrm rot="18916825">
            <a:off x="5290365" y="4868670"/>
            <a:ext cx="577038" cy="140781"/>
          </a:xfrm>
          <a:prstGeom prst="ellipse">
            <a:avLst/>
          </a:prstGeom>
          <a:solidFill>
            <a:srgbClr val="6BC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67763" y="516213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25167"/>
                </a:solidFill>
              </a:rPr>
              <a:t>CD103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288050" y="474966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025167"/>
                </a:solidFill>
              </a:rPr>
              <a:t>CD4 T cell</a:t>
            </a:r>
          </a:p>
          <a:p>
            <a:pPr defTabSz="457200"/>
            <a:endParaRPr lang="en-US" b="1" dirty="0">
              <a:solidFill>
                <a:srgbClr val="025167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95678" y="1099351"/>
            <a:ext cx="62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25167"/>
                </a:solidFill>
              </a:rPr>
              <a:t>Diet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6108359" y="1517388"/>
            <a:ext cx="1174" cy="855631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230809" y="3024713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FF6600"/>
                </a:solidFill>
              </a:rPr>
              <a:t>RALDH2</a:t>
            </a:r>
            <a:endParaRPr lang="en-US" b="1" i="1" dirty="0">
              <a:solidFill>
                <a:srgbClr val="FF66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9269663" y="3598992"/>
            <a:ext cx="71854" cy="82423"/>
          </a:xfrm>
          <a:prstGeom prst="ellipse">
            <a:avLst/>
          </a:prstGeom>
          <a:solidFill>
            <a:srgbClr val="FF66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 rot="2459713">
            <a:off x="9791858" y="2509481"/>
            <a:ext cx="541819" cy="391802"/>
          </a:xfrm>
          <a:custGeom>
            <a:avLst/>
            <a:gdLst>
              <a:gd name="connsiteX0" fmla="*/ 0 w 621553"/>
              <a:gd name="connsiteY0" fmla="*/ 243196 h 618242"/>
              <a:gd name="connsiteX1" fmla="*/ 143436 w 621553"/>
              <a:gd name="connsiteY1" fmla="*/ 595808 h 618242"/>
              <a:gd name="connsiteX2" fmla="*/ 179294 w 621553"/>
              <a:gd name="connsiteY2" fmla="*/ 542020 h 618242"/>
              <a:gd name="connsiteX3" fmla="*/ 59765 w 621553"/>
              <a:gd name="connsiteY3" fmla="*/ 213314 h 618242"/>
              <a:gd name="connsiteX4" fmla="*/ 107577 w 621553"/>
              <a:gd name="connsiteY4" fmla="*/ 189408 h 618242"/>
              <a:gd name="connsiteX5" fmla="*/ 268941 w 621553"/>
              <a:gd name="connsiteY5" fmla="*/ 559949 h 618242"/>
              <a:gd name="connsiteX6" fmla="*/ 328706 w 621553"/>
              <a:gd name="connsiteY6" fmla="*/ 542020 h 618242"/>
              <a:gd name="connsiteX7" fmla="*/ 179294 w 621553"/>
              <a:gd name="connsiteY7" fmla="*/ 105738 h 618242"/>
              <a:gd name="connsiteX8" fmla="*/ 221130 w 621553"/>
              <a:gd name="connsiteY8" fmla="*/ 81832 h 618242"/>
              <a:gd name="connsiteX9" fmla="*/ 436283 w 621553"/>
              <a:gd name="connsiteY9" fmla="*/ 559949 h 618242"/>
              <a:gd name="connsiteX10" fmla="*/ 478118 w 621553"/>
              <a:gd name="connsiteY10" fmla="*/ 542020 h 618242"/>
              <a:gd name="connsiteX11" fmla="*/ 340659 w 621553"/>
              <a:gd name="connsiteY11" fmla="*/ 57926 h 618242"/>
              <a:gd name="connsiteX12" fmla="*/ 430306 w 621553"/>
              <a:gd name="connsiteY12" fmla="*/ 57926 h 618242"/>
              <a:gd name="connsiteX13" fmla="*/ 549836 w 621553"/>
              <a:gd name="connsiteY13" fmla="*/ 500185 h 618242"/>
              <a:gd name="connsiteX14" fmla="*/ 597647 w 621553"/>
              <a:gd name="connsiteY14" fmla="*/ 500185 h 618242"/>
              <a:gd name="connsiteX15" fmla="*/ 621553 w 621553"/>
              <a:gd name="connsiteY15" fmla="*/ 494208 h 6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1553" h="618242">
                <a:moveTo>
                  <a:pt x="0" y="243196"/>
                </a:moveTo>
                <a:cubicBezTo>
                  <a:pt x="56777" y="394600"/>
                  <a:pt x="113554" y="546004"/>
                  <a:pt x="143436" y="595808"/>
                </a:cubicBezTo>
                <a:cubicBezTo>
                  <a:pt x="173318" y="645612"/>
                  <a:pt x="193239" y="605769"/>
                  <a:pt x="179294" y="542020"/>
                </a:cubicBezTo>
                <a:cubicBezTo>
                  <a:pt x="165349" y="478271"/>
                  <a:pt x="71718" y="272082"/>
                  <a:pt x="59765" y="213314"/>
                </a:cubicBezTo>
                <a:cubicBezTo>
                  <a:pt x="47812" y="154546"/>
                  <a:pt x="72714" y="131636"/>
                  <a:pt x="107577" y="189408"/>
                </a:cubicBezTo>
                <a:cubicBezTo>
                  <a:pt x="142440" y="247180"/>
                  <a:pt x="232086" y="501180"/>
                  <a:pt x="268941" y="559949"/>
                </a:cubicBezTo>
                <a:cubicBezTo>
                  <a:pt x="305796" y="618718"/>
                  <a:pt x="343647" y="617722"/>
                  <a:pt x="328706" y="542020"/>
                </a:cubicBezTo>
                <a:cubicBezTo>
                  <a:pt x="313765" y="466318"/>
                  <a:pt x="197223" y="182436"/>
                  <a:pt x="179294" y="105738"/>
                </a:cubicBezTo>
                <a:cubicBezTo>
                  <a:pt x="161365" y="29040"/>
                  <a:pt x="178299" y="6130"/>
                  <a:pt x="221130" y="81832"/>
                </a:cubicBezTo>
                <a:cubicBezTo>
                  <a:pt x="263961" y="157534"/>
                  <a:pt x="393452" y="483251"/>
                  <a:pt x="436283" y="559949"/>
                </a:cubicBezTo>
                <a:cubicBezTo>
                  <a:pt x="479114" y="636647"/>
                  <a:pt x="494055" y="625690"/>
                  <a:pt x="478118" y="542020"/>
                </a:cubicBezTo>
                <a:cubicBezTo>
                  <a:pt x="462181" y="458350"/>
                  <a:pt x="348628" y="138608"/>
                  <a:pt x="340659" y="57926"/>
                </a:cubicBezTo>
                <a:cubicBezTo>
                  <a:pt x="332690" y="-22756"/>
                  <a:pt x="395443" y="-15784"/>
                  <a:pt x="430306" y="57926"/>
                </a:cubicBezTo>
                <a:cubicBezTo>
                  <a:pt x="465169" y="131636"/>
                  <a:pt x="521946" y="426475"/>
                  <a:pt x="549836" y="500185"/>
                </a:cubicBezTo>
                <a:cubicBezTo>
                  <a:pt x="577726" y="573895"/>
                  <a:pt x="585694" y="501181"/>
                  <a:pt x="597647" y="500185"/>
                </a:cubicBezTo>
                <a:cubicBezTo>
                  <a:pt x="609600" y="499189"/>
                  <a:pt x="615576" y="496698"/>
                  <a:pt x="621553" y="494208"/>
                </a:cubicBezTo>
              </a:path>
            </a:pathLst>
          </a:custGeom>
          <a:noFill/>
          <a:ln w="28575" cmpd="sng">
            <a:solidFill>
              <a:srgbClr val="025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550373" y="195824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025167"/>
                </a:solidFill>
              </a:rPr>
              <a:t>CCR5</a:t>
            </a:r>
          </a:p>
        </p:txBody>
      </p:sp>
      <p:grpSp>
        <p:nvGrpSpPr>
          <p:cNvPr id="33" name="Groupe 57"/>
          <p:cNvGrpSpPr/>
          <p:nvPr/>
        </p:nvGrpSpPr>
        <p:grpSpPr>
          <a:xfrm rot="18934385">
            <a:off x="9511946" y="4123017"/>
            <a:ext cx="488842" cy="167846"/>
            <a:chOff x="4507620" y="5727694"/>
            <a:chExt cx="1748573" cy="550228"/>
          </a:xfrm>
        </p:grpSpPr>
        <p:sp>
          <p:nvSpPr>
            <p:cNvPr id="35" name="Rectangle 34"/>
            <p:cNvSpPr/>
            <p:nvPr/>
          </p:nvSpPr>
          <p:spPr>
            <a:xfrm>
              <a:off x="4872833" y="6027204"/>
              <a:ext cx="570288" cy="250718"/>
            </a:xfrm>
            <a:prstGeom prst="rect">
              <a:avLst/>
            </a:prstGeom>
            <a:solidFill>
              <a:srgbClr val="FFB9B9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6" name="Groupe 56"/>
            <p:cNvGrpSpPr/>
            <p:nvPr/>
          </p:nvGrpSpPr>
          <p:grpSpPr>
            <a:xfrm>
              <a:off x="4507620" y="5727694"/>
              <a:ext cx="1748573" cy="231112"/>
              <a:chOff x="4507620" y="5727694"/>
              <a:chExt cx="1748573" cy="231112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4507620" y="5958806"/>
                <a:ext cx="1748573" cy="0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5764874" y="5729341"/>
                <a:ext cx="0" cy="2021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5759696" y="5727694"/>
                <a:ext cx="4913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Connecteur en arc 33"/>
          <p:cNvCxnSpPr/>
          <p:nvPr/>
        </p:nvCxnSpPr>
        <p:spPr>
          <a:xfrm>
            <a:off x="7405628" y="3548465"/>
            <a:ext cx="1820048" cy="30090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285006" y="1335618"/>
            <a:ext cx="11438484" cy="5910800"/>
            <a:chOff x="402573" y="1335618"/>
            <a:chExt cx="11438484" cy="5910800"/>
          </a:xfrm>
        </p:grpSpPr>
        <p:grpSp>
          <p:nvGrpSpPr>
            <p:cNvPr id="185" name="Group 184"/>
            <p:cNvGrpSpPr/>
            <p:nvPr/>
          </p:nvGrpSpPr>
          <p:grpSpPr>
            <a:xfrm>
              <a:off x="6033339" y="1335618"/>
              <a:ext cx="5807718" cy="4584515"/>
              <a:chOff x="6033339" y="1335618"/>
              <a:chExt cx="5807718" cy="4584515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6151681" y="3754093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6276843" y="3727944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6236935" y="3854698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6431458" y="3747268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6340807" y="3836084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6073247" y="3753083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6033339" y="3879837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6227862" y="3772407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6137211" y="3861223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9378273" y="3553767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9279986" y="3365775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9240078" y="3492529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9434601" y="3385099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9343950" y="3473915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9526977" y="3354877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9487069" y="3481631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9681592" y="3374201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9590941" y="3463017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9305151" y="3577024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9265243" y="3703778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9459766" y="3596348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9369115" y="3685164"/>
                <a:ext cx="71854" cy="82422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à coins arrondis 86"/>
              <p:cNvSpPr/>
              <p:nvPr/>
            </p:nvSpPr>
            <p:spPr>
              <a:xfrm rot="5400000">
                <a:off x="7139140" y="2488785"/>
                <a:ext cx="459550" cy="127250"/>
              </a:xfrm>
              <a:prstGeom prst="roundRect">
                <a:avLst/>
              </a:prstGeom>
              <a:solidFill>
                <a:srgbClr val="E00A2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ectangle à coins arrondis 87"/>
              <p:cNvSpPr/>
              <p:nvPr/>
            </p:nvSpPr>
            <p:spPr>
              <a:xfrm rot="5445698">
                <a:off x="7270864" y="2475191"/>
                <a:ext cx="459554" cy="12725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7695625" y="2116651"/>
                <a:ext cx="681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025167"/>
                    </a:solidFill>
                  </a:rPr>
                  <a:t>TLR2</a:t>
                </a:r>
              </a:p>
            </p:txBody>
          </p:sp>
          <p:grpSp>
            <p:nvGrpSpPr>
              <p:cNvPr id="90" name="Grouper 2"/>
              <p:cNvGrpSpPr/>
              <p:nvPr/>
            </p:nvGrpSpPr>
            <p:grpSpPr>
              <a:xfrm>
                <a:off x="7408747" y="1466649"/>
                <a:ext cx="429766" cy="708600"/>
                <a:chOff x="4746208" y="1412143"/>
                <a:chExt cx="439831" cy="664614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91" name="Ellipse 90"/>
                <p:cNvSpPr/>
                <p:nvPr/>
              </p:nvSpPr>
              <p:spPr>
                <a:xfrm>
                  <a:off x="4820719" y="1874503"/>
                  <a:ext cx="190543" cy="2022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4942135" y="1633681"/>
                  <a:ext cx="190543" cy="2022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>
                  <a:off x="4995496" y="1830467"/>
                  <a:ext cx="190543" cy="2022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>
                  <a:off x="4746208" y="1619442"/>
                  <a:ext cx="190543" cy="2022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>
                  <a:off x="4864055" y="1412143"/>
                  <a:ext cx="190543" cy="20225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6" name="ZoneTexte 95"/>
              <p:cNvSpPr txBox="1"/>
              <p:nvPr/>
            </p:nvSpPr>
            <p:spPr>
              <a:xfrm>
                <a:off x="7758990" y="1335618"/>
                <a:ext cx="1015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i="1" dirty="0" err="1">
                    <a:solidFill>
                      <a:srgbClr val="025167"/>
                    </a:solidFill>
                  </a:rPr>
                  <a:t>S.aureus</a:t>
                </a:r>
                <a:endParaRPr lang="en-US" i="1" dirty="0">
                  <a:solidFill>
                    <a:srgbClr val="025167"/>
                  </a:solidFill>
                </a:endParaRPr>
              </a:p>
            </p:txBody>
          </p:sp>
          <p:sp>
            <p:nvSpPr>
              <p:cNvPr id="97" name="Forme libre 96"/>
              <p:cNvSpPr/>
              <p:nvPr/>
            </p:nvSpPr>
            <p:spPr>
              <a:xfrm rot="795524">
                <a:off x="9484264" y="2564309"/>
                <a:ext cx="541818" cy="391800"/>
              </a:xfrm>
              <a:custGeom>
                <a:avLst/>
                <a:gdLst>
                  <a:gd name="connsiteX0" fmla="*/ 0 w 621553"/>
                  <a:gd name="connsiteY0" fmla="*/ 243196 h 618242"/>
                  <a:gd name="connsiteX1" fmla="*/ 143436 w 621553"/>
                  <a:gd name="connsiteY1" fmla="*/ 595808 h 618242"/>
                  <a:gd name="connsiteX2" fmla="*/ 179294 w 621553"/>
                  <a:gd name="connsiteY2" fmla="*/ 542020 h 618242"/>
                  <a:gd name="connsiteX3" fmla="*/ 59765 w 621553"/>
                  <a:gd name="connsiteY3" fmla="*/ 213314 h 618242"/>
                  <a:gd name="connsiteX4" fmla="*/ 107577 w 621553"/>
                  <a:gd name="connsiteY4" fmla="*/ 189408 h 618242"/>
                  <a:gd name="connsiteX5" fmla="*/ 268941 w 621553"/>
                  <a:gd name="connsiteY5" fmla="*/ 559949 h 618242"/>
                  <a:gd name="connsiteX6" fmla="*/ 328706 w 621553"/>
                  <a:gd name="connsiteY6" fmla="*/ 542020 h 618242"/>
                  <a:gd name="connsiteX7" fmla="*/ 179294 w 621553"/>
                  <a:gd name="connsiteY7" fmla="*/ 105738 h 618242"/>
                  <a:gd name="connsiteX8" fmla="*/ 221130 w 621553"/>
                  <a:gd name="connsiteY8" fmla="*/ 81832 h 618242"/>
                  <a:gd name="connsiteX9" fmla="*/ 436283 w 621553"/>
                  <a:gd name="connsiteY9" fmla="*/ 559949 h 618242"/>
                  <a:gd name="connsiteX10" fmla="*/ 478118 w 621553"/>
                  <a:gd name="connsiteY10" fmla="*/ 542020 h 618242"/>
                  <a:gd name="connsiteX11" fmla="*/ 340659 w 621553"/>
                  <a:gd name="connsiteY11" fmla="*/ 57926 h 618242"/>
                  <a:gd name="connsiteX12" fmla="*/ 430306 w 621553"/>
                  <a:gd name="connsiteY12" fmla="*/ 57926 h 618242"/>
                  <a:gd name="connsiteX13" fmla="*/ 549836 w 621553"/>
                  <a:gd name="connsiteY13" fmla="*/ 500185 h 618242"/>
                  <a:gd name="connsiteX14" fmla="*/ 597647 w 621553"/>
                  <a:gd name="connsiteY14" fmla="*/ 500185 h 618242"/>
                  <a:gd name="connsiteX15" fmla="*/ 621553 w 621553"/>
                  <a:gd name="connsiteY15" fmla="*/ 494208 h 61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1553" h="618242">
                    <a:moveTo>
                      <a:pt x="0" y="243196"/>
                    </a:moveTo>
                    <a:cubicBezTo>
                      <a:pt x="56777" y="394600"/>
                      <a:pt x="113554" y="546004"/>
                      <a:pt x="143436" y="595808"/>
                    </a:cubicBezTo>
                    <a:cubicBezTo>
                      <a:pt x="173318" y="645612"/>
                      <a:pt x="193239" y="605769"/>
                      <a:pt x="179294" y="542020"/>
                    </a:cubicBezTo>
                    <a:cubicBezTo>
                      <a:pt x="165349" y="478271"/>
                      <a:pt x="71718" y="272082"/>
                      <a:pt x="59765" y="213314"/>
                    </a:cubicBezTo>
                    <a:cubicBezTo>
                      <a:pt x="47812" y="154546"/>
                      <a:pt x="72714" y="131636"/>
                      <a:pt x="107577" y="189408"/>
                    </a:cubicBezTo>
                    <a:cubicBezTo>
                      <a:pt x="142440" y="247180"/>
                      <a:pt x="232086" y="501180"/>
                      <a:pt x="268941" y="559949"/>
                    </a:cubicBezTo>
                    <a:cubicBezTo>
                      <a:pt x="305796" y="618718"/>
                      <a:pt x="343647" y="617722"/>
                      <a:pt x="328706" y="542020"/>
                    </a:cubicBezTo>
                    <a:cubicBezTo>
                      <a:pt x="313765" y="466318"/>
                      <a:pt x="197223" y="182436"/>
                      <a:pt x="179294" y="105738"/>
                    </a:cubicBezTo>
                    <a:cubicBezTo>
                      <a:pt x="161365" y="29040"/>
                      <a:pt x="178299" y="6130"/>
                      <a:pt x="221130" y="81832"/>
                    </a:cubicBezTo>
                    <a:cubicBezTo>
                      <a:pt x="263961" y="157534"/>
                      <a:pt x="393452" y="483251"/>
                      <a:pt x="436283" y="559949"/>
                    </a:cubicBezTo>
                    <a:cubicBezTo>
                      <a:pt x="479114" y="636647"/>
                      <a:pt x="494055" y="625690"/>
                      <a:pt x="478118" y="542020"/>
                    </a:cubicBezTo>
                    <a:cubicBezTo>
                      <a:pt x="462181" y="458350"/>
                      <a:pt x="348628" y="138608"/>
                      <a:pt x="340659" y="57926"/>
                    </a:cubicBezTo>
                    <a:cubicBezTo>
                      <a:pt x="332690" y="-22756"/>
                      <a:pt x="395443" y="-15784"/>
                      <a:pt x="430306" y="57926"/>
                    </a:cubicBezTo>
                    <a:cubicBezTo>
                      <a:pt x="465169" y="131636"/>
                      <a:pt x="521946" y="426475"/>
                      <a:pt x="549836" y="500185"/>
                    </a:cubicBezTo>
                    <a:cubicBezTo>
                      <a:pt x="577726" y="573895"/>
                      <a:pt x="585694" y="501181"/>
                      <a:pt x="597647" y="500185"/>
                    </a:cubicBezTo>
                    <a:cubicBezTo>
                      <a:pt x="609600" y="499189"/>
                      <a:pt x="615576" y="496698"/>
                      <a:pt x="621553" y="494208"/>
                    </a:cubicBezTo>
                  </a:path>
                </a:pathLst>
              </a:custGeom>
              <a:noFill/>
              <a:ln w="28575" cmpd="sng">
                <a:solidFill>
                  <a:srgbClr val="025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orme libre 97"/>
              <p:cNvSpPr/>
              <p:nvPr/>
            </p:nvSpPr>
            <p:spPr>
              <a:xfrm rot="20940821">
                <a:off x="9099841" y="2664333"/>
                <a:ext cx="541818" cy="391800"/>
              </a:xfrm>
              <a:custGeom>
                <a:avLst/>
                <a:gdLst>
                  <a:gd name="connsiteX0" fmla="*/ 0 w 621553"/>
                  <a:gd name="connsiteY0" fmla="*/ 243196 h 618242"/>
                  <a:gd name="connsiteX1" fmla="*/ 143436 w 621553"/>
                  <a:gd name="connsiteY1" fmla="*/ 595808 h 618242"/>
                  <a:gd name="connsiteX2" fmla="*/ 179294 w 621553"/>
                  <a:gd name="connsiteY2" fmla="*/ 542020 h 618242"/>
                  <a:gd name="connsiteX3" fmla="*/ 59765 w 621553"/>
                  <a:gd name="connsiteY3" fmla="*/ 213314 h 618242"/>
                  <a:gd name="connsiteX4" fmla="*/ 107577 w 621553"/>
                  <a:gd name="connsiteY4" fmla="*/ 189408 h 618242"/>
                  <a:gd name="connsiteX5" fmla="*/ 268941 w 621553"/>
                  <a:gd name="connsiteY5" fmla="*/ 559949 h 618242"/>
                  <a:gd name="connsiteX6" fmla="*/ 328706 w 621553"/>
                  <a:gd name="connsiteY6" fmla="*/ 542020 h 618242"/>
                  <a:gd name="connsiteX7" fmla="*/ 179294 w 621553"/>
                  <a:gd name="connsiteY7" fmla="*/ 105738 h 618242"/>
                  <a:gd name="connsiteX8" fmla="*/ 221130 w 621553"/>
                  <a:gd name="connsiteY8" fmla="*/ 81832 h 618242"/>
                  <a:gd name="connsiteX9" fmla="*/ 436283 w 621553"/>
                  <a:gd name="connsiteY9" fmla="*/ 559949 h 618242"/>
                  <a:gd name="connsiteX10" fmla="*/ 478118 w 621553"/>
                  <a:gd name="connsiteY10" fmla="*/ 542020 h 618242"/>
                  <a:gd name="connsiteX11" fmla="*/ 340659 w 621553"/>
                  <a:gd name="connsiteY11" fmla="*/ 57926 h 618242"/>
                  <a:gd name="connsiteX12" fmla="*/ 430306 w 621553"/>
                  <a:gd name="connsiteY12" fmla="*/ 57926 h 618242"/>
                  <a:gd name="connsiteX13" fmla="*/ 549836 w 621553"/>
                  <a:gd name="connsiteY13" fmla="*/ 500185 h 618242"/>
                  <a:gd name="connsiteX14" fmla="*/ 597647 w 621553"/>
                  <a:gd name="connsiteY14" fmla="*/ 500185 h 618242"/>
                  <a:gd name="connsiteX15" fmla="*/ 621553 w 621553"/>
                  <a:gd name="connsiteY15" fmla="*/ 494208 h 61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1553" h="618242">
                    <a:moveTo>
                      <a:pt x="0" y="243196"/>
                    </a:moveTo>
                    <a:cubicBezTo>
                      <a:pt x="56777" y="394600"/>
                      <a:pt x="113554" y="546004"/>
                      <a:pt x="143436" y="595808"/>
                    </a:cubicBezTo>
                    <a:cubicBezTo>
                      <a:pt x="173318" y="645612"/>
                      <a:pt x="193239" y="605769"/>
                      <a:pt x="179294" y="542020"/>
                    </a:cubicBezTo>
                    <a:cubicBezTo>
                      <a:pt x="165349" y="478271"/>
                      <a:pt x="71718" y="272082"/>
                      <a:pt x="59765" y="213314"/>
                    </a:cubicBezTo>
                    <a:cubicBezTo>
                      <a:pt x="47812" y="154546"/>
                      <a:pt x="72714" y="131636"/>
                      <a:pt x="107577" y="189408"/>
                    </a:cubicBezTo>
                    <a:cubicBezTo>
                      <a:pt x="142440" y="247180"/>
                      <a:pt x="232086" y="501180"/>
                      <a:pt x="268941" y="559949"/>
                    </a:cubicBezTo>
                    <a:cubicBezTo>
                      <a:pt x="305796" y="618718"/>
                      <a:pt x="343647" y="617722"/>
                      <a:pt x="328706" y="542020"/>
                    </a:cubicBezTo>
                    <a:cubicBezTo>
                      <a:pt x="313765" y="466318"/>
                      <a:pt x="197223" y="182436"/>
                      <a:pt x="179294" y="105738"/>
                    </a:cubicBezTo>
                    <a:cubicBezTo>
                      <a:pt x="161365" y="29040"/>
                      <a:pt x="178299" y="6130"/>
                      <a:pt x="221130" y="81832"/>
                    </a:cubicBezTo>
                    <a:cubicBezTo>
                      <a:pt x="263961" y="157534"/>
                      <a:pt x="393452" y="483251"/>
                      <a:pt x="436283" y="559949"/>
                    </a:cubicBezTo>
                    <a:cubicBezTo>
                      <a:pt x="479114" y="636647"/>
                      <a:pt x="494055" y="625690"/>
                      <a:pt x="478118" y="542020"/>
                    </a:cubicBezTo>
                    <a:cubicBezTo>
                      <a:pt x="462181" y="458350"/>
                      <a:pt x="348628" y="138608"/>
                      <a:pt x="340659" y="57926"/>
                    </a:cubicBezTo>
                    <a:cubicBezTo>
                      <a:pt x="332690" y="-22756"/>
                      <a:pt x="395443" y="-15784"/>
                      <a:pt x="430306" y="57926"/>
                    </a:cubicBezTo>
                    <a:cubicBezTo>
                      <a:pt x="465169" y="131636"/>
                      <a:pt x="521946" y="426475"/>
                      <a:pt x="549836" y="500185"/>
                    </a:cubicBezTo>
                    <a:cubicBezTo>
                      <a:pt x="577726" y="573895"/>
                      <a:pt x="585694" y="501181"/>
                      <a:pt x="597647" y="500185"/>
                    </a:cubicBezTo>
                    <a:cubicBezTo>
                      <a:pt x="609600" y="499189"/>
                      <a:pt x="615576" y="496698"/>
                      <a:pt x="621553" y="494208"/>
                    </a:cubicBezTo>
                  </a:path>
                </a:pathLst>
              </a:custGeom>
              <a:noFill/>
              <a:ln w="28575" cmpd="sng">
                <a:solidFill>
                  <a:srgbClr val="0251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9" name="Grouper 181"/>
              <p:cNvGrpSpPr/>
              <p:nvPr/>
            </p:nvGrpSpPr>
            <p:grpSpPr>
              <a:xfrm>
                <a:off x="7304287" y="4814940"/>
                <a:ext cx="171574" cy="209098"/>
                <a:chOff x="596460" y="2765713"/>
                <a:chExt cx="306548" cy="313921"/>
              </a:xfrm>
            </p:grpSpPr>
            <p:sp>
              <p:nvSpPr>
                <p:cNvPr id="100" name="Ellipse 99"/>
                <p:cNvSpPr/>
                <p:nvPr/>
              </p:nvSpPr>
              <p:spPr>
                <a:xfrm>
                  <a:off x="657924" y="2830407"/>
                  <a:ext cx="183607" cy="1835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 flipH="1">
                  <a:off x="645116" y="27908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 flipH="1">
                  <a:off x="720316" y="276571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 flipH="1">
                  <a:off x="803237" y="2788759"/>
                  <a:ext cx="49731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 flipH="1">
                  <a:off x="596638" y="285435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 flipH="1">
                  <a:off x="853276" y="28600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 flipH="1">
                  <a:off x="847699" y="293169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 flipH="1">
                  <a:off x="818667" y="2995311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 flipH="1">
                  <a:off x="758752" y="3028047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 flipH="1">
                  <a:off x="679536" y="3029902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 flipH="1">
                  <a:off x="596460" y="2935254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Ellipse 110"/>
                <p:cNvSpPr/>
                <p:nvPr/>
              </p:nvSpPr>
              <p:spPr>
                <a:xfrm flipH="1">
                  <a:off x="621471" y="299501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2" name="ZoneTexte 111"/>
              <p:cNvSpPr txBox="1"/>
              <p:nvPr/>
            </p:nvSpPr>
            <p:spPr>
              <a:xfrm>
                <a:off x="11176410" y="3733840"/>
                <a:ext cx="664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fr-FR" b="1" dirty="0">
                    <a:solidFill>
                      <a:srgbClr val="025167"/>
                    </a:solidFill>
                  </a:rPr>
                  <a:t>HIV</a:t>
                </a:r>
              </a:p>
            </p:txBody>
          </p:sp>
          <p:grpSp>
            <p:nvGrpSpPr>
              <p:cNvPr id="113" name="Grouper 207"/>
              <p:cNvGrpSpPr/>
              <p:nvPr/>
            </p:nvGrpSpPr>
            <p:grpSpPr>
              <a:xfrm>
                <a:off x="7465061" y="4229344"/>
                <a:ext cx="171574" cy="209098"/>
                <a:chOff x="596460" y="2765713"/>
                <a:chExt cx="306548" cy="313921"/>
              </a:xfrm>
            </p:grpSpPr>
            <p:sp>
              <p:nvSpPr>
                <p:cNvPr id="114" name="Ellipse 113"/>
                <p:cNvSpPr/>
                <p:nvPr/>
              </p:nvSpPr>
              <p:spPr>
                <a:xfrm>
                  <a:off x="657924" y="2830407"/>
                  <a:ext cx="183607" cy="1835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 flipH="1">
                  <a:off x="645116" y="27908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Ellipse 115"/>
                <p:cNvSpPr/>
                <p:nvPr/>
              </p:nvSpPr>
              <p:spPr>
                <a:xfrm flipH="1">
                  <a:off x="720316" y="276571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Ellipse 116"/>
                <p:cNvSpPr/>
                <p:nvPr/>
              </p:nvSpPr>
              <p:spPr>
                <a:xfrm flipH="1">
                  <a:off x="803237" y="2788759"/>
                  <a:ext cx="49731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Ellipse 117"/>
                <p:cNvSpPr/>
                <p:nvPr/>
              </p:nvSpPr>
              <p:spPr>
                <a:xfrm flipH="1">
                  <a:off x="596638" y="285435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Ellipse 118"/>
                <p:cNvSpPr/>
                <p:nvPr/>
              </p:nvSpPr>
              <p:spPr>
                <a:xfrm flipH="1">
                  <a:off x="853276" y="28600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Ellipse 119"/>
                <p:cNvSpPr/>
                <p:nvPr/>
              </p:nvSpPr>
              <p:spPr>
                <a:xfrm flipH="1">
                  <a:off x="847699" y="293169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Ellipse 120"/>
                <p:cNvSpPr/>
                <p:nvPr/>
              </p:nvSpPr>
              <p:spPr>
                <a:xfrm flipH="1">
                  <a:off x="818667" y="2995311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Ellipse 121"/>
                <p:cNvSpPr/>
                <p:nvPr/>
              </p:nvSpPr>
              <p:spPr>
                <a:xfrm flipH="1">
                  <a:off x="758752" y="3028047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 flipH="1">
                  <a:off x="679536" y="3029902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 flipH="1">
                  <a:off x="596460" y="2935254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Ellipse 124"/>
                <p:cNvSpPr/>
                <p:nvPr/>
              </p:nvSpPr>
              <p:spPr>
                <a:xfrm flipH="1">
                  <a:off x="621471" y="299501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6" name="Grouper 220"/>
              <p:cNvGrpSpPr/>
              <p:nvPr/>
            </p:nvGrpSpPr>
            <p:grpSpPr>
              <a:xfrm>
                <a:off x="8473242" y="3980559"/>
                <a:ext cx="171574" cy="209098"/>
                <a:chOff x="596460" y="2765713"/>
                <a:chExt cx="306548" cy="313921"/>
              </a:xfrm>
            </p:grpSpPr>
            <p:sp>
              <p:nvSpPr>
                <p:cNvPr id="127" name="Ellipse 126"/>
                <p:cNvSpPr/>
                <p:nvPr/>
              </p:nvSpPr>
              <p:spPr>
                <a:xfrm>
                  <a:off x="657924" y="2830407"/>
                  <a:ext cx="183607" cy="1835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Ellipse 127"/>
                <p:cNvSpPr/>
                <p:nvPr/>
              </p:nvSpPr>
              <p:spPr>
                <a:xfrm flipH="1">
                  <a:off x="645116" y="27908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Ellipse 128"/>
                <p:cNvSpPr/>
                <p:nvPr/>
              </p:nvSpPr>
              <p:spPr>
                <a:xfrm flipH="1">
                  <a:off x="720316" y="276571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Ellipse 129"/>
                <p:cNvSpPr/>
                <p:nvPr/>
              </p:nvSpPr>
              <p:spPr>
                <a:xfrm flipH="1">
                  <a:off x="803237" y="2788759"/>
                  <a:ext cx="49731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Ellipse 130"/>
                <p:cNvSpPr/>
                <p:nvPr/>
              </p:nvSpPr>
              <p:spPr>
                <a:xfrm flipH="1">
                  <a:off x="596638" y="285435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Ellipse 131"/>
                <p:cNvSpPr/>
                <p:nvPr/>
              </p:nvSpPr>
              <p:spPr>
                <a:xfrm flipH="1">
                  <a:off x="853276" y="28600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 flipH="1">
                  <a:off x="847699" y="293169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Ellipse 133"/>
                <p:cNvSpPr/>
                <p:nvPr/>
              </p:nvSpPr>
              <p:spPr>
                <a:xfrm flipH="1">
                  <a:off x="818667" y="2995311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Ellipse 134"/>
                <p:cNvSpPr/>
                <p:nvPr/>
              </p:nvSpPr>
              <p:spPr>
                <a:xfrm flipH="1">
                  <a:off x="758752" y="3028047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Ellipse 135"/>
                <p:cNvSpPr/>
                <p:nvPr/>
              </p:nvSpPr>
              <p:spPr>
                <a:xfrm flipH="1">
                  <a:off x="679536" y="3029902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Ellipse 136"/>
                <p:cNvSpPr/>
                <p:nvPr/>
              </p:nvSpPr>
              <p:spPr>
                <a:xfrm flipH="1">
                  <a:off x="596460" y="2935254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Ellipse 137"/>
                <p:cNvSpPr/>
                <p:nvPr/>
              </p:nvSpPr>
              <p:spPr>
                <a:xfrm flipH="1">
                  <a:off x="621471" y="299501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er 233"/>
              <p:cNvGrpSpPr/>
              <p:nvPr/>
            </p:nvGrpSpPr>
            <p:grpSpPr>
              <a:xfrm>
                <a:off x="8748200" y="3849618"/>
                <a:ext cx="171574" cy="209098"/>
                <a:chOff x="596460" y="2765713"/>
                <a:chExt cx="306548" cy="313921"/>
              </a:xfrm>
            </p:grpSpPr>
            <p:sp>
              <p:nvSpPr>
                <p:cNvPr id="140" name="Ellipse 139"/>
                <p:cNvSpPr/>
                <p:nvPr/>
              </p:nvSpPr>
              <p:spPr>
                <a:xfrm>
                  <a:off x="657924" y="2830407"/>
                  <a:ext cx="183607" cy="1835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Ellipse 140"/>
                <p:cNvSpPr/>
                <p:nvPr/>
              </p:nvSpPr>
              <p:spPr>
                <a:xfrm flipH="1">
                  <a:off x="645116" y="27908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Ellipse 141"/>
                <p:cNvSpPr/>
                <p:nvPr/>
              </p:nvSpPr>
              <p:spPr>
                <a:xfrm flipH="1">
                  <a:off x="720316" y="276571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 flipH="1">
                  <a:off x="803237" y="2788759"/>
                  <a:ext cx="49731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Ellipse 143"/>
                <p:cNvSpPr/>
                <p:nvPr/>
              </p:nvSpPr>
              <p:spPr>
                <a:xfrm flipH="1">
                  <a:off x="596638" y="285435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Ellipse 144"/>
                <p:cNvSpPr/>
                <p:nvPr/>
              </p:nvSpPr>
              <p:spPr>
                <a:xfrm flipH="1">
                  <a:off x="853276" y="28600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Ellipse 145"/>
                <p:cNvSpPr/>
                <p:nvPr/>
              </p:nvSpPr>
              <p:spPr>
                <a:xfrm flipH="1">
                  <a:off x="847699" y="293169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 flipH="1">
                  <a:off x="818667" y="2995311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Ellipse 147"/>
                <p:cNvSpPr/>
                <p:nvPr/>
              </p:nvSpPr>
              <p:spPr>
                <a:xfrm flipH="1">
                  <a:off x="758752" y="3028047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 flipH="1">
                  <a:off x="679536" y="3029902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Ellipse 149"/>
                <p:cNvSpPr/>
                <p:nvPr/>
              </p:nvSpPr>
              <p:spPr>
                <a:xfrm flipH="1">
                  <a:off x="596460" y="2935254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 flipH="1">
                  <a:off x="621471" y="299501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2" name="Grouper 246"/>
              <p:cNvGrpSpPr/>
              <p:nvPr/>
            </p:nvGrpSpPr>
            <p:grpSpPr>
              <a:xfrm>
                <a:off x="8787480" y="3090165"/>
                <a:ext cx="171574" cy="209098"/>
                <a:chOff x="596460" y="2765713"/>
                <a:chExt cx="306548" cy="313921"/>
              </a:xfrm>
            </p:grpSpPr>
            <p:sp>
              <p:nvSpPr>
                <p:cNvPr id="153" name="Ellipse 152"/>
                <p:cNvSpPr/>
                <p:nvPr/>
              </p:nvSpPr>
              <p:spPr>
                <a:xfrm>
                  <a:off x="657924" y="2830407"/>
                  <a:ext cx="183607" cy="1835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 flipH="1">
                  <a:off x="645116" y="27908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Ellipse 154"/>
                <p:cNvSpPr/>
                <p:nvPr/>
              </p:nvSpPr>
              <p:spPr>
                <a:xfrm flipH="1">
                  <a:off x="720316" y="276571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 flipH="1">
                  <a:off x="803237" y="2788759"/>
                  <a:ext cx="49731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Ellipse 156"/>
                <p:cNvSpPr/>
                <p:nvPr/>
              </p:nvSpPr>
              <p:spPr>
                <a:xfrm flipH="1">
                  <a:off x="596638" y="285435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Ellipse 157"/>
                <p:cNvSpPr/>
                <p:nvPr/>
              </p:nvSpPr>
              <p:spPr>
                <a:xfrm flipH="1">
                  <a:off x="853276" y="28600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 flipH="1">
                  <a:off x="847699" y="293169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Ellipse 159"/>
                <p:cNvSpPr/>
                <p:nvPr/>
              </p:nvSpPr>
              <p:spPr>
                <a:xfrm flipH="1">
                  <a:off x="818667" y="2995311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Ellipse 160"/>
                <p:cNvSpPr/>
                <p:nvPr/>
              </p:nvSpPr>
              <p:spPr>
                <a:xfrm flipH="1">
                  <a:off x="758752" y="3028047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Ellipse 161"/>
                <p:cNvSpPr/>
                <p:nvPr/>
              </p:nvSpPr>
              <p:spPr>
                <a:xfrm flipH="1">
                  <a:off x="679536" y="3029902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 flipH="1">
                  <a:off x="596460" y="2935254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Ellipse 163"/>
                <p:cNvSpPr/>
                <p:nvPr/>
              </p:nvSpPr>
              <p:spPr>
                <a:xfrm flipH="1">
                  <a:off x="621471" y="299501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5" name="Grouper 259"/>
              <p:cNvGrpSpPr/>
              <p:nvPr/>
            </p:nvGrpSpPr>
            <p:grpSpPr>
              <a:xfrm>
                <a:off x="11371569" y="3566278"/>
                <a:ext cx="171574" cy="209098"/>
                <a:chOff x="596460" y="2765713"/>
                <a:chExt cx="306548" cy="313921"/>
              </a:xfrm>
            </p:grpSpPr>
            <p:sp>
              <p:nvSpPr>
                <p:cNvPr id="166" name="Ellipse 165"/>
                <p:cNvSpPr/>
                <p:nvPr/>
              </p:nvSpPr>
              <p:spPr>
                <a:xfrm>
                  <a:off x="657924" y="2830407"/>
                  <a:ext cx="183607" cy="1835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 flipH="1">
                  <a:off x="645116" y="27908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 flipH="1">
                  <a:off x="720316" y="276571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 flipH="1">
                  <a:off x="803237" y="2788759"/>
                  <a:ext cx="49731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Ellipse 169"/>
                <p:cNvSpPr/>
                <p:nvPr/>
              </p:nvSpPr>
              <p:spPr>
                <a:xfrm flipH="1">
                  <a:off x="596638" y="285435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 flipH="1">
                  <a:off x="853276" y="286007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Ellipse 171"/>
                <p:cNvSpPr/>
                <p:nvPr/>
              </p:nvSpPr>
              <p:spPr>
                <a:xfrm flipH="1">
                  <a:off x="847699" y="2931693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 flipH="1">
                  <a:off x="818667" y="2995311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Ellipse 173"/>
                <p:cNvSpPr/>
                <p:nvPr/>
              </p:nvSpPr>
              <p:spPr>
                <a:xfrm flipH="1">
                  <a:off x="758752" y="3028047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 flipH="1">
                  <a:off x="679536" y="3029902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 flipH="1">
                  <a:off x="596460" y="2935254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Ellipse 176"/>
                <p:cNvSpPr/>
                <p:nvPr/>
              </p:nvSpPr>
              <p:spPr>
                <a:xfrm flipH="1">
                  <a:off x="621471" y="2995010"/>
                  <a:ext cx="49732" cy="497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8" name="ZoneTexte 177"/>
              <p:cNvSpPr txBox="1"/>
              <p:nvPr/>
            </p:nvSpPr>
            <p:spPr>
              <a:xfrm>
                <a:off x="6920695" y="5458468"/>
                <a:ext cx="20352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fr-FR" sz="2400" b="1" dirty="0">
                    <a:solidFill>
                      <a:srgbClr val="660066"/>
                    </a:solidFill>
                  </a:rPr>
                  <a:t>CD16+ MDDC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02573" y="1906495"/>
              <a:ext cx="4244945" cy="5339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sz="1700" dirty="0">
                  <a:latin typeface="Franklin Gothic Book" panose="020B0503020102020204" pitchFamily="34" charset="0"/>
                </a:rPr>
                <a:t>RALDH activity is induced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by </a:t>
              </a:r>
              <a:r>
                <a:rPr lang="en-CA" sz="1700" dirty="0">
                  <a:latin typeface="Franklin Gothic Book" panose="020B0503020102020204" pitchFamily="34" charset="0"/>
                </a:rPr>
                <a:t>S. aureus </a:t>
              </a:r>
              <a:endParaRPr lang="en-CA" sz="1700" dirty="0" smtClean="0">
                <a:latin typeface="Franklin Gothic Book" panose="020B0503020102020204" pitchFamily="34" charset="0"/>
              </a:endParaRPr>
            </a:p>
            <a:p>
              <a:pPr>
                <a:buClr>
                  <a:srgbClr val="C00000"/>
                </a:buClr>
                <a:buSzPct val="125000"/>
              </a:pPr>
              <a:r>
                <a:rPr lang="en-CA" sz="1700" dirty="0" smtClean="0">
                  <a:latin typeface="Franklin Gothic Book" panose="020B0503020102020204" pitchFamily="34" charset="0"/>
                </a:rPr>
                <a:t>in </a:t>
              </a:r>
              <a:r>
                <a:rPr lang="en-CA" sz="1700" dirty="0">
                  <a:latin typeface="Franklin Gothic Book" panose="020B0503020102020204" pitchFamily="34" charset="0"/>
                </a:rPr>
                <a:t>MDDCS 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of </a:t>
              </a:r>
              <a:r>
                <a:rPr lang="en-CA" sz="1700" dirty="0">
                  <a:latin typeface="Franklin Gothic Book" panose="020B0503020102020204" pitchFamily="34" charset="0"/>
                </a:rPr>
                <a:t>HIV- and HIV+ART+ i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ndividuals</a:t>
              </a:r>
            </a:p>
            <a:p>
              <a:pPr>
                <a:buClr>
                  <a:srgbClr val="C00000"/>
                </a:buClr>
                <a:buSzPct val="125000"/>
              </a:pPr>
              <a:endParaRPr lang="fr-CA" sz="1600" dirty="0">
                <a:latin typeface="Franklin Gothic Book" panose="020B0503020102020204" pitchFamily="34" charset="0"/>
              </a:endParaRPr>
            </a:p>
            <a:p>
              <a:pPr marL="285750" indent="-285750">
                <a:buClr>
                  <a:srgbClr val="C0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sz="1700" dirty="0">
                  <a:latin typeface="Franklin Gothic Book" panose="020B0503020102020204" pitchFamily="34" charset="0"/>
                </a:rPr>
                <a:t>RALDH2 activity in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MDDC acts </a:t>
              </a:r>
              <a:r>
                <a:rPr lang="en-CA" sz="1700" dirty="0">
                  <a:latin typeface="Franklin Gothic Book" panose="020B0503020102020204" pitchFamily="34" charset="0"/>
                </a:rPr>
                <a:t>on </a:t>
              </a:r>
              <a:endParaRPr lang="en-CA" sz="1700" dirty="0" smtClean="0">
                <a:latin typeface="Franklin Gothic Book" panose="020B0503020102020204" pitchFamily="34" charset="0"/>
              </a:endParaRPr>
            </a:p>
            <a:p>
              <a:pPr>
                <a:buClr>
                  <a:srgbClr val="C00000"/>
                </a:buClr>
                <a:buSzPct val="125000"/>
              </a:pPr>
              <a:r>
                <a:rPr lang="en-CA" sz="1700" b="1" dirty="0" smtClean="0">
                  <a:latin typeface="Franklin Gothic Book" panose="020B0503020102020204" pitchFamily="34" charset="0"/>
                </a:rPr>
                <a:t>antigen-specific  CD4</a:t>
              </a:r>
              <a:r>
                <a:rPr lang="en-CA" sz="1700" b="1" dirty="0">
                  <a:latin typeface="Franklin Gothic Book" panose="020B0503020102020204" pitchFamily="34" charset="0"/>
                </a:rPr>
                <a:t>+ </a:t>
              </a:r>
              <a:r>
                <a:rPr lang="en-CA" sz="1700" b="1" dirty="0" smtClean="0">
                  <a:latin typeface="Franklin Gothic Book" panose="020B0503020102020204" pitchFamily="34" charset="0"/>
                </a:rPr>
                <a:t>T-cells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via RA to:</a:t>
              </a:r>
              <a:endParaRPr lang="en-CA" sz="1700" dirty="0">
                <a:latin typeface="Franklin Gothic Book" panose="020B0503020102020204" pitchFamily="34" charset="0"/>
              </a:endParaRPr>
            </a:p>
            <a:p>
              <a:pPr>
                <a:buClr>
                  <a:srgbClr val="C00000"/>
                </a:buClr>
                <a:buSzPct val="125000"/>
              </a:pPr>
              <a:r>
                <a:rPr lang="en-CA" sz="1700" dirty="0">
                  <a:latin typeface="Franklin Gothic Book" panose="020B0503020102020204" pitchFamily="34" charset="0"/>
                </a:rPr>
                <a:t>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        - </a:t>
              </a:r>
              <a:r>
                <a:rPr lang="en-CA" sz="1700" dirty="0">
                  <a:latin typeface="Franklin Gothic Book" panose="020B0503020102020204" pitchFamily="34" charset="0"/>
                </a:rPr>
                <a:t>Up regulate CCR5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 and integrin β7</a:t>
              </a:r>
            </a:p>
            <a:p>
              <a:pPr>
                <a:buClr>
                  <a:srgbClr val="C00000"/>
                </a:buClr>
                <a:buSzPct val="125000"/>
              </a:pPr>
              <a:r>
                <a:rPr lang="en-CA" sz="1700" dirty="0">
                  <a:latin typeface="Franklin Gothic Book" panose="020B0503020102020204" pitchFamily="34" charset="0"/>
                </a:rPr>
                <a:t>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        </a:t>
              </a:r>
              <a:r>
                <a:rPr lang="en-CA" sz="1700" dirty="0">
                  <a:latin typeface="Franklin Gothic Book" panose="020B0503020102020204" pitchFamily="34" charset="0"/>
                </a:rPr>
                <a:t>expression </a:t>
              </a:r>
            </a:p>
            <a:p>
              <a:pPr>
                <a:buClr>
                  <a:srgbClr val="C00000"/>
                </a:buClr>
                <a:buSzPct val="125000"/>
              </a:pPr>
              <a:r>
                <a:rPr lang="en-CA" sz="1700" dirty="0" smtClean="0">
                  <a:latin typeface="Franklin Gothic Book" panose="020B0503020102020204" pitchFamily="34" charset="0"/>
                </a:rPr>
                <a:t>         - Facilitate HIV </a:t>
              </a:r>
              <a:r>
                <a:rPr lang="en-CA" sz="1700" dirty="0">
                  <a:latin typeface="Franklin Gothic Book" panose="020B0503020102020204" pitchFamily="34" charset="0"/>
                </a:rPr>
                <a:t>trans </a:t>
              </a:r>
              <a:r>
                <a:rPr lang="en-CA" sz="1700" dirty="0" smtClean="0">
                  <a:latin typeface="Franklin Gothic Book" panose="020B0503020102020204" pitchFamily="34" charset="0"/>
                </a:rPr>
                <a:t>infection</a:t>
              </a:r>
            </a:p>
            <a:p>
              <a:pPr>
                <a:buClr>
                  <a:srgbClr val="C00000"/>
                </a:buClr>
                <a:buSzPct val="125000"/>
              </a:pPr>
              <a:endParaRPr lang="en-CA" sz="1700" dirty="0" smtClean="0">
                <a:latin typeface="Franklin Gothic Book" panose="020B0503020102020204" pitchFamily="34" charset="0"/>
              </a:endParaRPr>
            </a:p>
            <a:p>
              <a:pPr marL="285750" lvl="0" indent="-285750">
                <a:buClr>
                  <a:srgbClr val="C0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sz="170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Blockade of the RALDH pathway inhibit</a:t>
              </a:r>
            </a:p>
            <a:p>
              <a:pPr lvl="0">
                <a:buClr>
                  <a:srgbClr val="C00000"/>
                </a:buClr>
                <a:buSzPct val="125000"/>
              </a:pPr>
              <a:r>
                <a:rPr lang="en-CA" sz="170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the trans infection potential of MDDC  to </a:t>
              </a:r>
            </a:p>
            <a:p>
              <a:pPr lvl="0">
                <a:buClr>
                  <a:srgbClr val="C00000"/>
                </a:buClr>
                <a:buSzPct val="125000"/>
              </a:pPr>
              <a:r>
                <a:rPr lang="en-CA" sz="170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CD4+ T-cells</a:t>
              </a:r>
            </a:p>
            <a:p>
              <a:pPr>
                <a:buClr>
                  <a:srgbClr val="C00000"/>
                </a:buClr>
                <a:buSzPct val="125000"/>
              </a:pPr>
              <a:endParaRPr lang="fr-CA" sz="1700" dirty="0">
                <a:latin typeface="Franklin Gothic Book" panose="020B0503020102020204" pitchFamily="34" charset="0"/>
              </a:endParaRPr>
            </a:p>
            <a:p>
              <a:pPr marL="285750" indent="-285750">
                <a:buClr>
                  <a:srgbClr val="C0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fr-CA" sz="1700" dirty="0" smtClean="0">
                  <a:latin typeface="Franklin Gothic Book" panose="020B0503020102020204" pitchFamily="34" charset="0"/>
                </a:rPr>
                <a:t>This </a:t>
              </a:r>
              <a:r>
                <a:rPr lang="fr-CA" sz="1700" dirty="0" err="1" smtClean="0">
                  <a:latin typeface="Franklin Gothic Book" panose="020B0503020102020204" pitchFamily="34" charset="0"/>
                </a:rPr>
                <a:t>process</a:t>
              </a:r>
              <a:r>
                <a:rPr lang="fr-CA" sz="1700" dirty="0">
                  <a:latin typeface="Franklin Gothic Book" panose="020B0503020102020204" pitchFamily="34" charset="0"/>
                </a:rPr>
                <a:t> </a:t>
              </a:r>
              <a:r>
                <a:rPr lang="fr-CA" sz="1700" dirty="0" err="1" smtClean="0">
                  <a:latin typeface="Franklin Gothic Book" panose="020B0503020102020204" pitchFamily="34" charset="0"/>
                </a:rPr>
                <a:t>may</a:t>
              </a:r>
              <a:r>
                <a:rPr lang="fr-CA" sz="1700" dirty="0" smtClean="0">
                  <a:latin typeface="Franklin Gothic Book" panose="020B0503020102020204" pitchFamily="34" charset="0"/>
                </a:rPr>
                <a:t> </a:t>
              </a:r>
              <a:r>
                <a:rPr lang="fr-CA" sz="1700" dirty="0" err="1" smtClean="0">
                  <a:latin typeface="Franklin Gothic Book" panose="020B0503020102020204" pitchFamily="34" charset="0"/>
                </a:rPr>
                <a:t>promote</a:t>
              </a:r>
              <a:r>
                <a:rPr lang="fr-CA" sz="1700" dirty="0" smtClean="0">
                  <a:latin typeface="Franklin Gothic Book" panose="020B0503020102020204" pitchFamily="34" charset="0"/>
                </a:rPr>
                <a:t> </a:t>
              </a:r>
            </a:p>
            <a:p>
              <a:pPr>
                <a:buClr>
                  <a:srgbClr val="C00000"/>
                </a:buClr>
                <a:buSzPct val="125000"/>
              </a:pPr>
              <a:r>
                <a:rPr lang="fr-CA" sz="1700" dirty="0" smtClean="0">
                  <a:latin typeface="Franklin Gothic Book" panose="020B0503020102020204" pitchFamily="34" charset="0"/>
                </a:rPr>
                <a:t>the establishment of latent </a:t>
              </a:r>
              <a:r>
                <a:rPr lang="fr-CA" sz="1700" dirty="0" err="1" smtClean="0">
                  <a:latin typeface="Franklin Gothic Book" panose="020B0503020102020204" pitchFamily="34" charset="0"/>
                </a:rPr>
                <a:t>reservoir</a:t>
              </a:r>
              <a:r>
                <a:rPr lang="fr-CA" sz="1700" dirty="0" smtClean="0">
                  <a:latin typeface="Franklin Gothic Book" panose="020B0503020102020204" pitchFamily="34" charset="0"/>
                </a:rPr>
                <a:t> </a:t>
              </a:r>
            </a:p>
            <a:p>
              <a:pPr>
                <a:buClr>
                  <a:srgbClr val="C00000"/>
                </a:buClr>
                <a:buSzPct val="125000"/>
              </a:pPr>
              <a:r>
                <a:rPr lang="fr-CA" sz="1700" dirty="0" smtClean="0">
                  <a:latin typeface="Franklin Gothic Book" panose="020B0503020102020204" pitchFamily="34" charset="0"/>
                </a:rPr>
                <a:t>in the </a:t>
              </a:r>
              <a:r>
                <a:rPr lang="fr-CA" sz="1700" dirty="0" err="1" smtClean="0">
                  <a:latin typeface="Franklin Gothic Book" panose="020B0503020102020204" pitchFamily="34" charset="0"/>
                </a:rPr>
                <a:t>gut</a:t>
              </a:r>
              <a:r>
                <a:rPr lang="fr-CA" sz="1700" dirty="0" smtClean="0">
                  <a:latin typeface="Franklin Gothic Book" panose="020B0503020102020204" pitchFamily="34" charset="0"/>
                </a:rPr>
                <a:t> via facilitation of </a:t>
              </a:r>
              <a:r>
                <a:rPr lang="fr-CA" sz="1700" dirty="0" err="1" smtClean="0">
                  <a:latin typeface="Franklin Gothic Book" panose="020B0503020102020204" pitchFamily="34" charset="0"/>
                </a:rPr>
                <a:t>trans</a:t>
              </a:r>
              <a:r>
                <a:rPr lang="fr-CA" sz="1700" dirty="0" smtClean="0">
                  <a:latin typeface="Franklin Gothic Book" panose="020B0503020102020204" pitchFamily="34" charset="0"/>
                </a:rPr>
                <a:t>-infection</a:t>
              </a:r>
              <a:endParaRPr lang="en-CA" sz="1700" dirty="0">
                <a:latin typeface="Franklin Gothic Book" panose="020B0503020102020204" pitchFamily="34" charset="0"/>
              </a:endParaRPr>
            </a:p>
            <a:p>
              <a:pPr marL="285750" indent="-285750">
                <a:buClr>
                  <a:srgbClr val="C00000"/>
                </a:buClr>
                <a:buSzPct val="125000"/>
                <a:buFont typeface="Arial" panose="020B0604020202020204" pitchFamily="34" charset="0"/>
                <a:buChar char="•"/>
              </a:pPr>
              <a:endParaRPr lang="en-CA" sz="1700" dirty="0">
                <a:latin typeface="Franklin Gothic Book" panose="020B0503020102020204" pitchFamily="34" charset="0"/>
              </a:endParaRPr>
            </a:p>
            <a:p>
              <a:pPr marL="285750" indent="-285750">
                <a:buSzPct val="125000"/>
                <a:buFont typeface="Arial" panose="020B0604020202020204" pitchFamily="34" charset="0"/>
                <a:buChar char="•"/>
              </a:pPr>
              <a:endParaRPr lang="en-CA" sz="1700" dirty="0" smtClean="0">
                <a:latin typeface="Franklin Gothic Book" panose="020B0503020102020204" pitchFamily="34" charset="0"/>
              </a:endParaRPr>
            </a:p>
            <a:p>
              <a:endParaRPr lang="fr-CA" dirty="0">
                <a:latin typeface="Franklin Gothic Book" panose="020B0503020102020204" pitchFamily="34" charset="0"/>
              </a:endParaRPr>
            </a:p>
            <a:p>
              <a:endParaRPr lang="en-CA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 flipH="1">
            <a:off x="8259296" y="6453544"/>
            <a:ext cx="395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A. Cattin and P. Ancuta, In </a:t>
            </a:r>
            <a:r>
              <a:rPr lang="fr-CA" dirty="0" err="1"/>
              <a:t>p</a:t>
            </a:r>
            <a:r>
              <a:rPr lang="fr-CA" dirty="0" err="1" smtClean="0"/>
              <a:t>reparation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86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4007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err="1" smtClean="0"/>
              <a:t>Shock</a:t>
            </a:r>
            <a:r>
              <a:rPr lang="fr-CA" sz="4400" dirty="0" smtClean="0"/>
              <a:t> and Kill </a:t>
            </a:r>
            <a:r>
              <a:rPr lang="fr-CA" sz="4400" dirty="0" err="1"/>
              <a:t>a</a:t>
            </a:r>
            <a:r>
              <a:rPr lang="fr-CA" sz="4400" dirty="0" err="1" smtClean="0"/>
              <a:t>pproach</a:t>
            </a:r>
            <a:endParaRPr lang="en-CA" sz="44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903" y="1228447"/>
            <a:ext cx="10770782" cy="32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6115048" y="1243018"/>
            <a:ext cx="2371727" cy="657223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Viral Suppression</a:t>
            </a:r>
          </a:p>
          <a:p>
            <a:pPr algn="ctr"/>
            <a:r>
              <a:rPr lang="fr-CA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(ART) </a:t>
            </a:r>
            <a:endParaRPr lang="en-CA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514600" y="1585913"/>
            <a:ext cx="3171825" cy="657225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err="1" smtClean="0">
                <a:solidFill>
                  <a:srgbClr val="006600"/>
                </a:solidFill>
                <a:latin typeface="Franklin Gothic Book" panose="020B0503020102020204" pitchFamily="34" charset="0"/>
              </a:rPr>
              <a:t>Latency</a:t>
            </a:r>
            <a:r>
              <a:rPr lang="fr-CA" b="1" dirty="0" smtClean="0">
                <a:solidFill>
                  <a:srgbClr val="006600"/>
                </a:solidFill>
                <a:latin typeface="Franklin Gothic Book" panose="020B0503020102020204" pitchFamily="34" charset="0"/>
              </a:rPr>
              <a:t> Reversal Agents</a:t>
            </a:r>
          </a:p>
          <a:p>
            <a:pPr algn="ctr"/>
            <a:r>
              <a:rPr lang="fr-CA" b="1" dirty="0" err="1" smtClean="0">
                <a:solidFill>
                  <a:srgbClr val="006600"/>
                </a:solidFill>
                <a:latin typeface="Franklin Gothic Book" panose="020B0503020102020204" pitchFamily="34" charset="0"/>
              </a:rPr>
              <a:t>LRAs</a:t>
            </a:r>
            <a:endParaRPr lang="en-CA" b="1" dirty="0">
              <a:solidFill>
                <a:srgbClr val="0066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186613" y="3471850"/>
            <a:ext cx="2470343" cy="974189"/>
          </a:xfrm>
          <a:prstGeom prst="hexagon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I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3471850"/>
            <a:ext cx="215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err="1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Enhance</a:t>
            </a:r>
            <a:r>
              <a:rPr lang="fr-CA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 clearance by native or </a:t>
            </a:r>
            <a:r>
              <a:rPr lang="fr-CA" b="1" dirty="0" err="1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engineered</a:t>
            </a:r>
            <a:r>
              <a:rPr lang="fr-CA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 </a:t>
            </a:r>
            <a:r>
              <a:rPr lang="fr-CA" b="1" dirty="0" err="1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cells</a:t>
            </a:r>
            <a:r>
              <a:rPr lang="fr-CA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 </a:t>
            </a:r>
            <a:endParaRPr lang="en-CA" b="1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903" y="4647437"/>
            <a:ext cx="1113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400" b="1" dirty="0" err="1" smtClean="0">
                <a:latin typeface="Franklin Gothic Book" panose="020B0503020102020204" pitchFamily="34" charset="0"/>
              </a:rPr>
              <a:t>Shock</a:t>
            </a:r>
            <a:r>
              <a:rPr lang="fr-CA" sz="2400" b="1" dirty="0" smtClean="0">
                <a:latin typeface="Franklin Gothic Book" panose="020B0503020102020204" pitchFamily="34" charset="0"/>
              </a:rPr>
              <a:t> :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LRAs</a:t>
            </a:r>
            <a:r>
              <a:rPr lang="fr-CA" sz="2400" dirty="0" smtClean="0">
                <a:latin typeface="Franklin Gothic Book" panose="020B0503020102020204" pitchFamily="34" charset="0"/>
              </a:rPr>
              <a:t> to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reveal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latently</a:t>
            </a:r>
            <a:r>
              <a:rPr lang="fr-CA" sz="2400" dirty="0" smtClean="0">
                <a:latin typeface="Franklin Gothic Book" panose="020B0503020102020204" pitchFamily="34" charset="0"/>
              </a:rPr>
              <a:t>- infected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cells</a:t>
            </a:r>
            <a:endParaRPr lang="fr-CA" sz="24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400" b="1" dirty="0" smtClean="0">
                <a:latin typeface="Franklin Gothic Book" panose="020B0503020102020204" pitchFamily="34" charset="0"/>
              </a:rPr>
              <a:t>Kill :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Enhanced</a:t>
            </a:r>
            <a:r>
              <a:rPr lang="fr-CA" sz="2400" dirty="0" smtClean="0">
                <a:latin typeface="Franklin Gothic Book" panose="020B0503020102020204" pitchFamily="34" charset="0"/>
              </a:rPr>
              <a:t> native or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engineered</a:t>
            </a:r>
            <a:r>
              <a:rPr lang="fr-CA" sz="2400" dirty="0" smtClean="0">
                <a:latin typeface="Franklin Gothic Book" panose="020B0503020102020204" pitchFamily="34" charset="0"/>
              </a:rPr>
              <a:t> immune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cells</a:t>
            </a:r>
            <a:r>
              <a:rPr lang="fr-CA" sz="2400" dirty="0" smtClean="0">
                <a:latin typeface="Franklin Gothic Book" panose="020B0503020102020204" pitchFamily="34" charset="0"/>
              </a:rPr>
              <a:t> to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clear</a:t>
            </a:r>
            <a:r>
              <a:rPr lang="fr-CA" sz="2400" dirty="0" smtClean="0">
                <a:latin typeface="Franklin Gothic Book" panose="020B0503020102020204" pitchFamily="34" charset="0"/>
              </a:rPr>
              <a:t> HIV-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infected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cells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2400" b="1" dirty="0" err="1" smtClean="0">
                <a:latin typeface="Franklin Gothic Book" panose="020B0503020102020204" pitchFamily="34" charset="0"/>
              </a:rPr>
              <a:t>Suppress</a:t>
            </a:r>
            <a:r>
              <a:rPr lang="fr-CA" sz="2400" b="1" dirty="0" smtClean="0">
                <a:latin typeface="Franklin Gothic Book" panose="020B0503020102020204" pitchFamily="34" charset="0"/>
              </a:rPr>
              <a:t>/</a:t>
            </a:r>
            <a:r>
              <a:rPr lang="fr-CA" sz="2400" b="1" dirty="0" err="1" smtClean="0">
                <a:latin typeface="Franklin Gothic Book" panose="020B0503020102020204" pitchFamily="34" charset="0"/>
              </a:rPr>
              <a:t>Protect</a:t>
            </a:r>
            <a:r>
              <a:rPr lang="fr-CA" sz="2400" b="1" dirty="0" smtClean="0">
                <a:latin typeface="Franklin Gothic Book" panose="020B0503020102020204" pitchFamily="34" charset="0"/>
              </a:rPr>
              <a:t> :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Vulnerable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cells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protected</a:t>
            </a:r>
            <a:r>
              <a:rPr lang="fr-CA" sz="2400" dirty="0" smtClean="0">
                <a:latin typeface="Franklin Gothic Book" panose="020B0503020102020204" pitchFamily="34" charset="0"/>
              </a:rPr>
              <a:t> </a:t>
            </a:r>
            <a:r>
              <a:rPr lang="fr-CA" sz="2400" dirty="0" err="1" smtClean="0">
                <a:latin typeface="Franklin Gothic Book" panose="020B0503020102020204" pitchFamily="34" charset="0"/>
              </a:rPr>
              <a:t>from</a:t>
            </a:r>
            <a:r>
              <a:rPr lang="fr-CA" sz="2400" dirty="0" smtClean="0">
                <a:latin typeface="Franklin Gothic Book" panose="020B0503020102020204" pitchFamily="34" charset="0"/>
              </a:rPr>
              <a:t> infection</a:t>
            </a:r>
            <a:endParaRPr lang="en-CA" sz="24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8563" y="5747109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Kim et al. , Cell Host and Microbe,  2018</a:t>
            </a:r>
            <a:endParaRPr lang="en-CA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Enhancing</a:t>
            </a:r>
            <a:r>
              <a:rPr lang="fr-CA" dirty="0" smtClean="0"/>
              <a:t> the recognition and </a:t>
            </a:r>
            <a:r>
              <a:rPr lang="fr-CA" dirty="0" err="1"/>
              <a:t>e</a:t>
            </a:r>
            <a:r>
              <a:rPr lang="fr-CA" dirty="0" err="1" smtClean="0"/>
              <a:t>limination</a:t>
            </a:r>
            <a:r>
              <a:rPr lang="fr-CA" dirty="0" smtClean="0"/>
              <a:t> of </a:t>
            </a:r>
            <a:r>
              <a:rPr lang="fr-CA" dirty="0" err="1"/>
              <a:t>l</a:t>
            </a:r>
            <a:r>
              <a:rPr lang="fr-CA" dirty="0" err="1" smtClean="0"/>
              <a:t>atently</a:t>
            </a:r>
            <a:r>
              <a:rPr lang="fr-CA" dirty="0" smtClean="0"/>
              <a:t> </a:t>
            </a:r>
            <a:r>
              <a:rPr lang="fr-CA" dirty="0" err="1"/>
              <a:t>i</a:t>
            </a:r>
            <a:r>
              <a:rPr lang="fr-CA" dirty="0" err="1" smtClean="0"/>
              <a:t>nfected</a:t>
            </a:r>
            <a:r>
              <a:rPr lang="fr-CA" dirty="0" smtClean="0"/>
              <a:t> T </a:t>
            </a:r>
            <a:r>
              <a:rPr lang="fr-CA" dirty="0" err="1"/>
              <a:t>c</a:t>
            </a:r>
            <a:r>
              <a:rPr lang="fr-CA" dirty="0" err="1" smtClean="0"/>
              <a:t>ells</a:t>
            </a:r>
            <a:r>
              <a:rPr lang="fr-CA" dirty="0" smtClean="0"/>
              <a:t> by </a:t>
            </a:r>
            <a:r>
              <a:rPr lang="fr-CA" dirty="0" err="1"/>
              <a:t>t</a:t>
            </a:r>
            <a:r>
              <a:rPr lang="fr-CA" dirty="0" err="1" smtClean="0"/>
              <a:t>argeting</a:t>
            </a:r>
            <a:r>
              <a:rPr lang="fr-CA" dirty="0" smtClean="0"/>
              <a:t>  HIV Nef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8" y="1962055"/>
            <a:ext cx="4797968" cy="3596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22" y="2090693"/>
            <a:ext cx="7159954" cy="3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49550" y="1056941"/>
            <a:ext cx="4791379" cy="4791379"/>
            <a:chOff x="825549" y="1074567"/>
            <a:chExt cx="4791379" cy="4791379"/>
          </a:xfrm>
        </p:grpSpPr>
        <p:sp>
          <p:nvSpPr>
            <p:cNvPr id="5" name="Oval 4"/>
            <p:cNvSpPr/>
            <p:nvPr/>
          </p:nvSpPr>
          <p:spPr>
            <a:xfrm>
              <a:off x="825549" y="1074567"/>
              <a:ext cx="4791379" cy="4791379"/>
            </a:xfrm>
            <a:prstGeom prst="ellipse">
              <a:avLst/>
            </a:prstGeom>
            <a:gradFill flip="none" rotWithShape="1">
              <a:gsLst>
                <a:gs pos="51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783116" y="2299054"/>
              <a:ext cx="1190625" cy="2749261"/>
            </a:xfrm>
            <a:prstGeom prst="ellipse">
              <a:avLst/>
            </a:prstGeom>
            <a:gradFill>
              <a:gsLst>
                <a:gs pos="11000">
                  <a:schemeClr val="accent1">
                    <a:tint val="100000"/>
                    <a:shade val="100000"/>
                    <a:satMod val="130000"/>
                  </a:schemeClr>
                </a:gs>
                <a:gs pos="57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5400000">
            <a:off x="3834037" y="3201110"/>
            <a:ext cx="239888" cy="239888"/>
          </a:xfrm>
          <a:prstGeom prst="curvedConnector3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6428638" y="898062"/>
            <a:ext cx="1424581" cy="1092297"/>
            <a:chOff x="6120403" y="3562107"/>
            <a:chExt cx="1424581" cy="1092297"/>
          </a:xfrm>
        </p:grpSpPr>
        <p:pic>
          <p:nvPicPr>
            <p:cNvPr id="12" name="Picture 11" descr="hand chill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4"/>
            <a:stretch/>
          </p:blipFill>
          <p:spPr>
            <a:xfrm rot="2700000">
              <a:off x="6286545" y="3395965"/>
              <a:ext cx="1092297" cy="142458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719806" y="4108256"/>
              <a:ext cx="206375" cy="22225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24000" y="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457200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Nef</a:t>
            </a:r>
            <a:r>
              <a:rPr lang="en-US" sz="4400" b="1" dirty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downregulates </a:t>
            </a:r>
            <a:r>
              <a:rPr lang="en-US" sz="4400" b="1" dirty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MHC-I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4677832" y="1627653"/>
            <a:ext cx="550334" cy="731944"/>
            <a:chOff x="3153832" y="1627653"/>
            <a:chExt cx="550334" cy="731944"/>
          </a:xfrm>
        </p:grpSpPr>
        <p:sp>
          <p:nvSpPr>
            <p:cNvPr id="8" name="Can 7"/>
            <p:cNvSpPr/>
            <p:nvPr/>
          </p:nvSpPr>
          <p:spPr>
            <a:xfrm>
              <a:off x="3153832" y="1627653"/>
              <a:ext cx="550334" cy="731944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832" y="176553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</a:rPr>
                <a:t>Nef</a:t>
              </a: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6058638" y="840760"/>
            <a:ext cx="1699748" cy="1759898"/>
            <a:chOff x="5954048" y="2277867"/>
            <a:chExt cx="1699748" cy="1759898"/>
          </a:xfrm>
        </p:grpSpPr>
        <p:grpSp>
          <p:nvGrpSpPr>
            <p:cNvPr id="10" name="Group 33"/>
            <p:cNvGrpSpPr/>
            <p:nvPr/>
          </p:nvGrpSpPr>
          <p:grpSpPr>
            <a:xfrm>
              <a:off x="5954048" y="2277867"/>
              <a:ext cx="1699748" cy="1759898"/>
              <a:chOff x="7008492" y="3446324"/>
              <a:chExt cx="1699748" cy="1759898"/>
            </a:xfrm>
          </p:grpSpPr>
          <p:sp>
            <p:nvSpPr>
              <p:cNvPr id="35" name="Can 34"/>
              <p:cNvSpPr/>
              <p:nvPr/>
            </p:nvSpPr>
            <p:spPr>
              <a:xfrm>
                <a:off x="7008492" y="4474278"/>
                <a:ext cx="550334" cy="731944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35"/>
              <p:cNvGrpSpPr/>
              <p:nvPr/>
            </p:nvGrpSpPr>
            <p:grpSpPr>
              <a:xfrm>
                <a:off x="7283659" y="3446324"/>
                <a:ext cx="1424581" cy="1092297"/>
                <a:chOff x="6120403" y="3562107"/>
                <a:chExt cx="1424581" cy="1092297"/>
              </a:xfrm>
            </p:grpSpPr>
            <p:pic>
              <p:nvPicPr>
                <p:cNvPr id="37" name="Picture 36" descr="hand chill.psd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154"/>
                <a:stretch/>
              </p:blipFill>
              <p:spPr>
                <a:xfrm rot="2700000">
                  <a:off x="6286545" y="3395965"/>
                  <a:ext cx="1092297" cy="1424581"/>
                </a:xfrm>
                <a:prstGeom prst="rect">
                  <a:avLst/>
                </a:prstGeom>
              </p:spPr>
            </p:pic>
            <p:sp>
              <p:nvSpPr>
                <p:cNvPr id="38" name="Oval 37"/>
                <p:cNvSpPr/>
                <p:nvPr/>
              </p:nvSpPr>
              <p:spPr>
                <a:xfrm>
                  <a:off x="6719806" y="4108256"/>
                  <a:ext cx="206375" cy="2222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5954048" y="352920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</a:rPr>
                <a:t>Nef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675999" y="6444739"/>
            <a:ext cx="1416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Franklin Gothic Book" panose="020B0503020102020204" pitchFamily="34" charset="0"/>
              </a:rPr>
              <a:t>M. Ostrowski</a:t>
            </a:r>
          </a:p>
        </p:txBody>
      </p:sp>
    </p:spTree>
    <p:extLst>
      <p:ext uri="{BB962C8B-B14F-4D97-AF65-F5344CB8AC3E}">
        <p14:creationId xmlns:p14="http://schemas.microsoft.com/office/powerpoint/2010/main" val="34376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15035 0.0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12153 0.24329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1806632" y="1626334"/>
            <a:ext cx="2916056" cy="2916056"/>
            <a:chOff x="828370" y="1077388"/>
            <a:chExt cx="4791379" cy="4791379"/>
          </a:xfrm>
        </p:grpSpPr>
        <p:sp>
          <p:nvSpPr>
            <p:cNvPr id="4" name="Oval 3"/>
            <p:cNvSpPr/>
            <p:nvPr/>
          </p:nvSpPr>
          <p:spPr>
            <a:xfrm>
              <a:off x="828370" y="1077388"/>
              <a:ext cx="4791379" cy="4791379"/>
            </a:xfrm>
            <a:prstGeom prst="ellipse">
              <a:avLst/>
            </a:prstGeom>
            <a:gradFill flip="none" rotWithShape="1">
              <a:gsLst>
                <a:gs pos="51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85937" y="2301875"/>
              <a:ext cx="1190625" cy="2749261"/>
            </a:xfrm>
            <a:prstGeom prst="ellipse">
              <a:avLst/>
            </a:prstGeom>
            <a:gradFill>
              <a:gsLst>
                <a:gs pos="11000">
                  <a:schemeClr val="accent1">
                    <a:tint val="100000"/>
                    <a:shade val="100000"/>
                    <a:satMod val="130000"/>
                  </a:schemeClr>
                </a:gs>
                <a:gs pos="57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6403449" y="1499363"/>
            <a:ext cx="4222218" cy="2916000"/>
            <a:chOff x="4879449" y="398705"/>
            <a:chExt cx="4222218" cy="2916000"/>
          </a:xfrm>
        </p:grpSpPr>
        <p:grpSp>
          <p:nvGrpSpPr>
            <p:cNvPr id="9" name="Group 12"/>
            <p:cNvGrpSpPr/>
            <p:nvPr/>
          </p:nvGrpSpPr>
          <p:grpSpPr>
            <a:xfrm>
              <a:off x="6185667" y="398705"/>
              <a:ext cx="2916000" cy="2916000"/>
              <a:chOff x="2976562" y="1077388"/>
              <a:chExt cx="4791379" cy="47913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976562" y="1077388"/>
                <a:ext cx="4791379" cy="479137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96299" y="2301875"/>
                <a:ext cx="1190625" cy="2749261"/>
              </a:xfrm>
              <a:prstGeom prst="ellipse">
                <a:avLst/>
              </a:prstGeom>
              <a:gradFill>
                <a:gsLst>
                  <a:gs pos="11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57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18" descr="hand chill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4"/>
            <a:stretch/>
          </p:blipFill>
          <p:spPr>
            <a:xfrm rot="16200000">
              <a:off x="5031080" y="1076217"/>
              <a:ext cx="996896" cy="1300158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</p:grpSp>
      <p:grpSp>
        <p:nvGrpSpPr>
          <p:cNvPr id="10" name="Group 50"/>
          <p:cNvGrpSpPr/>
          <p:nvPr/>
        </p:nvGrpSpPr>
        <p:grpSpPr>
          <a:xfrm>
            <a:off x="6921446" y="3542819"/>
            <a:ext cx="2292073" cy="2315346"/>
            <a:chOff x="5397445" y="2442161"/>
            <a:chExt cx="2292073" cy="2315346"/>
          </a:xfrm>
        </p:grpSpPr>
        <p:sp>
          <p:nvSpPr>
            <p:cNvPr id="37" name="Curved Down Arrow 36"/>
            <p:cNvSpPr/>
            <p:nvPr/>
          </p:nvSpPr>
          <p:spPr>
            <a:xfrm rot="16200000">
              <a:off x="5156867" y="2682739"/>
              <a:ext cx="1241778" cy="760621"/>
            </a:xfrm>
            <a:prstGeom prst="curvedDownArrow">
              <a:avLst/>
            </a:prstGeom>
            <a:scene3d>
              <a:camera prst="orthographicFront">
                <a:rot lat="0" lon="10499978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6862250" y="3833100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6408263" y="3435071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79676" y="4100680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561596" y="3709312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6016895" y="3683939"/>
              <a:ext cx="391368" cy="391368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Chord 45"/>
            <p:cNvSpPr/>
            <p:nvPr/>
          </p:nvSpPr>
          <p:spPr>
            <a:xfrm>
              <a:off x="6433663" y="3912772"/>
              <a:ext cx="437445" cy="437445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6819410" y="3441732"/>
              <a:ext cx="391368" cy="391368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>
              <a:off x="6511706" y="4366139"/>
              <a:ext cx="391368" cy="391368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Chord 48"/>
            <p:cNvSpPr/>
            <p:nvPr/>
          </p:nvSpPr>
          <p:spPr>
            <a:xfrm>
              <a:off x="7252073" y="3663235"/>
              <a:ext cx="437445" cy="437445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Chord 49"/>
            <p:cNvSpPr/>
            <p:nvPr/>
          </p:nvSpPr>
          <p:spPr>
            <a:xfrm>
              <a:off x="6992055" y="4273325"/>
              <a:ext cx="437445" cy="437445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Multiply 1"/>
          <p:cNvSpPr/>
          <p:nvPr/>
        </p:nvSpPr>
        <p:spPr>
          <a:xfrm>
            <a:off x="5209055" y="2371564"/>
            <a:ext cx="969671" cy="96967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29"/>
          <p:cNvGrpSpPr/>
          <p:nvPr/>
        </p:nvGrpSpPr>
        <p:grpSpPr>
          <a:xfrm>
            <a:off x="3228944" y="2352498"/>
            <a:ext cx="1172265" cy="1213749"/>
            <a:chOff x="7008492" y="3446324"/>
            <a:chExt cx="1699748" cy="1759898"/>
          </a:xfrm>
        </p:grpSpPr>
        <p:sp>
          <p:nvSpPr>
            <p:cNvPr id="31" name="Can 30"/>
            <p:cNvSpPr/>
            <p:nvPr/>
          </p:nvSpPr>
          <p:spPr>
            <a:xfrm>
              <a:off x="7008492" y="4474278"/>
              <a:ext cx="550334" cy="731944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31"/>
            <p:cNvGrpSpPr/>
            <p:nvPr/>
          </p:nvGrpSpPr>
          <p:grpSpPr>
            <a:xfrm>
              <a:off x="7283659" y="3446324"/>
              <a:ext cx="1424581" cy="1092297"/>
              <a:chOff x="6120403" y="3562107"/>
              <a:chExt cx="1424581" cy="1092297"/>
            </a:xfrm>
          </p:grpSpPr>
          <p:pic>
            <p:nvPicPr>
              <p:cNvPr id="33" name="Picture 32" descr="hand chill.psd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54"/>
              <a:stretch/>
            </p:blipFill>
            <p:spPr>
              <a:xfrm rot="2700000">
                <a:off x="6286545" y="3395965"/>
                <a:ext cx="1092297" cy="1424581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6719806" y="4108256"/>
                <a:ext cx="206375" cy="2222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35" name="Curved Connector 34"/>
          <p:cNvCxnSpPr/>
          <p:nvPr/>
        </p:nvCxnSpPr>
        <p:spPr>
          <a:xfrm rot="5400000">
            <a:off x="2578148" y="2892114"/>
            <a:ext cx="239888" cy="239888"/>
          </a:xfrm>
          <a:prstGeom prst="curvedConnector3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Multiply 35"/>
          <p:cNvSpPr/>
          <p:nvPr/>
        </p:nvSpPr>
        <p:spPr>
          <a:xfrm>
            <a:off x="6534006" y="3628499"/>
            <a:ext cx="969671" cy="96967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806" y="4784598"/>
            <a:ext cx="350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HIV infected </a:t>
            </a:r>
            <a:r>
              <a:rPr lang="en-US" sz="2400" dirty="0" smtClean="0">
                <a:solidFill>
                  <a:prstClr val="black"/>
                </a:solidFill>
              </a:rPr>
              <a:t>T cell </a:t>
            </a:r>
            <a:r>
              <a:rPr lang="en-US" sz="2400" dirty="0">
                <a:solidFill>
                  <a:prstClr val="black"/>
                </a:solidFill>
              </a:rPr>
              <a:t>survives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524000" y="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457200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Nef</a:t>
            </a:r>
            <a:r>
              <a:rPr lang="en-US" sz="4400" b="1" dirty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 p</a:t>
            </a:r>
            <a:r>
              <a:rPr lang="en-US" sz="44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rotects HIV-infected cells</a:t>
            </a:r>
            <a:endParaRPr lang="en-US" sz="4400" b="1" dirty="0">
              <a:solidFill>
                <a:srgbClr val="FF0000"/>
              </a:solidFill>
              <a:latin typeface="Franklin Gothic Book" panose="020B0503020102020204" pitchFamily="34" charset="0"/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8006" y="3140737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Nef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1785" y="3917759"/>
            <a:ext cx="137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HIV infected cell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80458" y="3542819"/>
            <a:ext cx="969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Killer T cell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29457" y="6511632"/>
            <a:ext cx="14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M. Ostrowski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49550" y="1056941"/>
            <a:ext cx="4791379" cy="4791379"/>
            <a:chOff x="825549" y="1074567"/>
            <a:chExt cx="4791379" cy="4791379"/>
          </a:xfrm>
        </p:grpSpPr>
        <p:sp>
          <p:nvSpPr>
            <p:cNvPr id="5" name="Oval 4"/>
            <p:cNvSpPr/>
            <p:nvPr/>
          </p:nvSpPr>
          <p:spPr>
            <a:xfrm>
              <a:off x="825549" y="1074567"/>
              <a:ext cx="4791379" cy="4791379"/>
            </a:xfrm>
            <a:prstGeom prst="ellipse">
              <a:avLst/>
            </a:prstGeom>
            <a:gradFill flip="none" rotWithShape="1">
              <a:gsLst>
                <a:gs pos="51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783116" y="2299054"/>
              <a:ext cx="1190625" cy="2749261"/>
            </a:xfrm>
            <a:prstGeom prst="ellipse">
              <a:avLst/>
            </a:prstGeom>
            <a:gradFill>
              <a:gsLst>
                <a:gs pos="11000">
                  <a:schemeClr val="accent1">
                    <a:tint val="100000"/>
                    <a:shade val="100000"/>
                    <a:satMod val="130000"/>
                  </a:schemeClr>
                </a:gs>
                <a:gs pos="57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5400000">
            <a:off x="3834037" y="3201110"/>
            <a:ext cx="239888" cy="239888"/>
          </a:xfrm>
          <a:prstGeom prst="curvedConnector3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n 7"/>
          <p:cNvSpPr/>
          <p:nvPr/>
        </p:nvSpPr>
        <p:spPr>
          <a:xfrm>
            <a:off x="4222574" y="1637806"/>
            <a:ext cx="550334" cy="731944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6428638" y="898062"/>
            <a:ext cx="1424581" cy="1092297"/>
            <a:chOff x="6120403" y="3562107"/>
            <a:chExt cx="1424581" cy="1092297"/>
          </a:xfrm>
        </p:grpSpPr>
        <p:pic>
          <p:nvPicPr>
            <p:cNvPr id="12" name="Picture 11" descr="hand chill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4"/>
            <a:stretch/>
          </p:blipFill>
          <p:spPr>
            <a:xfrm rot="2700000">
              <a:off x="6286545" y="3395965"/>
              <a:ext cx="1092297" cy="142458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719806" y="4108256"/>
              <a:ext cx="206375" cy="22225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4981222" y="2003779"/>
            <a:ext cx="1552222" cy="42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e 8"/>
          <p:cNvSpPr/>
          <p:nvPr/>
        </p:nvSpPr>
        <p:spPr>
          <a:xfrm rot="10800000">
            <a:off x="4607281" y="1456210"/>
            <a:ext cx="366889" cy="366889"/>
          </a:xfrm>
          <a:prstGeom prst="pi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0800000">
            <a:off x="5009443" y="3269553"/>
            <a:ext cx="366889" cy="366889"/>
          </a:xfrm>
          <a:prstGeom prst="pi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559776" y="1842527"/>
            <a:ext cx="407168" cy="40716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stCxn id="18" idx="2"/>
          </p:cNvCxnSpPr>
          <p:nvPr/>
        </p:nvCxnSpPr>
        <p:spPr>
          <a:xfrm flipV="1">
            <a:off x="5376331" y="3440998"/>
            <a:ext cx="2183904" cy="119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34943" y="3122708"/>
            <a:ext cx="2599764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Inhibitor of Nef protein.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Thomas Smithgall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[University of Pittsburgh]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0" y="1"/>
            <a:ext cx="9034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45720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Hypothesis: blocking </a:t>
            </a:r>
            <a:r>
              <a:rPr lang="en-US" sz="3600" b="1" dirty="0" err="1" smtClean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Nef</a:t>
            </a:r>
            <a:r>
              <a:rPr lang="en-US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Century Gothic"/>
              </a:rPr>
              <a:t> function</a:t>
            </a:r>
            <a:endParaRPr lang="en-US" sz="3600" b="1" dirty="0">
              <a:solidFill>
                <a:srgbClr val="FF0000"/>
              </a:solidFill>
              <a:latin typeface="Franklin Gothic Book" panose="020B0503020102020204" pitchFamily="34" charset="0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4544" y="18252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Nef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416" y="4222231"/>
            <a:ext cx="4557057" cy="24634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9770" y="6511632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M. Ostrowski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4792 -0.26319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  <p:bldP spid="1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806632" y="638563"/>
            <a:ext cx="2916056" cy="2916056"/>
            <a:chOff x="828370" y="1077388"/>
            <a:chExt cx="4791379" cy="4791379"/>
          </a:xfrm>
        </p:grpSpPr>
        <p:sp>
          <p:nvSpPr>
            <p:cNvPr id="4" name="Oval 3"/>
            <p:cNvSpPr/>
            <p:nvPr/>
          </p:nvSpPr>
          <p:spPr>
            <a:xfrm>
              <a:off x="828370" y="1077388"/>
              <a:ext cx="4791379" cy="4791379"/>
            </a:xfrm>
            <a:prstGeom prst="ellipse">
              <a:avLst/>
            </a:prstGeom>
            <a:gradFill flip="none" rotWithShape="1">
              <a:gsLst>
                <a:gs pos="51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85937" y="2301875"/>
              <a:ext cx="1190625" cy="2749261"/>
            </a:xfrm>
            <a:prstGeom prst="ellipse">
              <a:avLst/>
            </a:prstGeom>
            <a:gradFill>
              <a:gsLst>
                <a:gs pos="11000">
                  <a:schemeClr val="accent1">
                    <a:tint val="100000"/>
                    <a:shade val="100000"/>
                    <a:satMod val="130000"/>
                  </a:schemeClr>
                </a:gs>
                <a:gs pos="57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Can 30"/>
          <p:cNvSpPr/>
          <p:nvPr/>
        </p:nvSpPr>
        <p:spPr>
          <a:xfrm>
            <a:off x="3158389" y="1255237"/>
            <a:ext cx="379549" cy="504800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Curved Connector 34"/>
          <p:cNvCxnSpPr/>
          <p:nvPr/>
        </p:nvCxnSpPr>
        <p:spPr>
          <a:xfrm rot="5400000">
            <a:off x="2578148" y="1805566"/>
            <a:ext cx="239888" cy="239888"/>
          </a:xfrm>
          <a:prstGeom prst="curvedConnector3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0"/>
          <p:cNvGrpSpPr/>
          <p:nvPr/>
        </p:nvGrpSpPr>
        <p:grpSpPr>
          <a:xfrm rot="1800000">
            <a:off x="4718618" y="1435490"/>
            <a:ext cx="1222964" cy="937707"/>
            <a:chOff x="6120403" y="3562107"/>
            <a:chExt cx="1424581" cy="1092297"/>
          </a:xfrm>
        </p:grpSpPr>
        <p:pic>
          <p:nvPicPr>
            <p:cNvPr id="43" name="Picture 42" descr="hand chill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4"/>
            <a:stretch/>
          </p:blipFill>
          <p:spPr>
            <a:xfrm rot="2700000">
              <a:off x="6286545" y="3395965"/>
              <a:ext cx="1092297" cy="1424581"/>
            </a:xfrm>
            <a:prstGeom prst="rect">
              <a:avLst/>
            </a:prstGeom>
          </p:spPr>
        </p:pic>
        <p:sp>
          <p:nvSpPr>
            <p:cNvPr id="44" name="Oval 43"/>
            <p:cNvSpPr/>
            <p:nvPr/>
          </p:nvSpPr>
          <p:spPr>
            <a:xfrm>
              <a:off x="6719806" y="4108256"/>
              <a:ext cx="206375" cy="22225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51"/>
          <p:cNvGrpSpPr/>
          <p:nvPr/>
        </p:nvGrpSpPr>
        <p:grpSpPr>
          <a:xfrm>
            <a:off x="4821252" y="4098030"/>
            <a:ext cx="2759970" cy="2759970"/>
            <a:chOff x="828370" y="1077388"/>
            <a:chExt cx="4791379" cy="4791379"/>
          </a:xfrm>
        </p:grpSpPr>
        <p:sp>
          <p:nvSpPr>
            <p:cNvPr id="53" name="Explosion 2 52"/>
            <p:cNvSpPr/>
            <p:nvPr/>
          </p:nvSpPr>
          <p:spPr>
            <a:xfrm>
              <a:off x="828370" y="1077388"/>
              <a:ext cx="4791379" cy="4791379"/>
            </a:xfrm>
            <a:prstGeom prst="irregularSeal2">
              <a:avLst/>
            </a:prstGeom>
            <a:gradFill flip="none" rotWithShape="1">
              <a:gsLst>
                <a:gs pos="51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Explosion 1 53"/>
            <p:cNvSpPr/>
            <p:nvPr/>
          </p:nvSpPr>
          <p:spPr>
            <a:xfrm>
              <a:off x="1955271" y="2836334"/>
              <a:ext cx="891944" cy="2059580"/>
            </a:xfrm>
            <a:prstGeom prst="irregularSeal1">
              <a:avLst/>
            </a:prstGeom>
            <a:gradFill>
              <a:gsLst>
                <a:gs pos="11000">
                  <a:schemeClr val="accent1">
                    <a:tint val="100000"/>
                    <a:shade val="100000"/>
                    <a:satMod val="130000"/>
                  </a:schemeClr>
                </a:gs>
                <a:gs pos="57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7" name="Down Arrow 66"/>
          <p:cNvSpPr/>
          <p:nvPr/>
        </p:nvSpPr>
        <p:spPr>
          <a:xfrm rot="19800000">
            <a:off x="4449019" y="3624228"/>
            <a:ext cx="547338" cy="1105003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Pie 67"/>
          <p:cNvSpPr/>
          <p:nvPr/>
        </p:nvSpPr>
        <p:spPr>
          <a:xfrm rot="10800000">
            <a:off x="3354493" y="1071793"/>
            <a:ext cx="366889" cy="366889"/>
          </a:xfrm>
          <a:prstGeom prst="pi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68"/>
          <p:cNvGrpSpPr/>
          <p:nvPr/>
        </p:nvGrpSpPr>
        <p:grpSpPr>
          <a:xfrm>
            <a:off x="6142725" y="638619"/>
            <a:ext cx="4222218" cy="2916000"/>
            <a:chOff x="4879449" y="398705"/>
            <a:chExt cx="4222218" cy="2916000"/>
          </a:xfrm>
        </p:grpSpPr>
        <p:grpSp>
          <p:nvGrpSpPr>
            <p:cNvPr id="9" name="Group 69"/>
            <p:cNvGrpSpPr/>
            <p:nvPr/>
          </p:nvGrpSpPr>
          <p:grpSpPr>
            <a:xfrm>
              <a:off x="6185667" y="398705"/>
              <a:ext cx="2916000" cy="2916000"/>
              <a:chOff x="2976562" y="1077388"/>
              <a:chExt cx="4791379" cy="479137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976562" y="1077388"/>
                <a:ext cx="4791379" cy="479137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696299" y="2301875"/>
                <a:ext cx="1190625" cy="2749261"/>
              </a:xfrm>
              <a:prstGeom prst="ellipse">
                <a:avLst/>
              </a:prstGeom>
              <a:gradFill>
                <a:gsLst>
                  <a:gs pos="11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57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1" name="Picture 70" descr="hand chill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4"/>
            <a:stretch/>
          </p:blipFill>
          <p:spPr>
            <a:xfrm rot="16200000">
              <a:off x="5031080" y="1076217"/>
              <a:ext cx="996896" cy="1300158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</p:grpSp>
      <p:grpSp>
        <p:nvGrpSpPr>
          <p:cNvPr id="10" name="Group 73"/>
          <p:cNvGrpSpPr/>
          <p:nvPr/>
        </p:nvGrpSpPr>
        <p:grpSpPr>
          <a:xfrm>
            <a:off x="7055529" y="2756159"/>
            <a:ext cx="2292073" cy="2315346"/>
            <a:chOff x="5397445" y="2442161"/>
            <a:chExt cx="2292073" cy="2315346"/>
          </a:xfrm>
        </p:grpSpPr>
        <p:sp>
          <p:nvSpPr>
            <p:cNvPr id="75" name="Curved Down Arrow 74"/>
            <p:cNvSpPr/>
            <p:nvPr/>
          </p:nvSpPr>
          <p:spPr>
            <a:xfrm rot="16200000">
              <a:off x="5156867" y="2682739"/>
              <a:ext cx="1241778" cy="760621"/>
            </a:xfrm>
            <a:prstGeom prst="curvedDownArrow">
              <a:avLst/>
            </a:prstGeom>
            <a:scene3d>
              <a:camera prst="orthographicFront">
                <a:rot lat="0" lon="10499978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6862250" y="3833100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6408263" y="3435071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5979676" y="4100680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5561596" y="3709312"/>
              <a:ext cx="453987" cy="39136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>
              <a:off x="6016895" y="3683939"/>
              <a:ext cx="391368" cy="391368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Chord 80"/>
            <p:cNvSpPr/>
            <p:nvPr/>
          </p:nvSpPr>
          <p:spPr>
            <a:xfrm>
              <a:off x="6433663" y="3912772"/>
              <a:ext cx="437445" cy="437445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>
              <a:off x="6819410" y="3441732"/>
              <a:ext cx="391368" cy="391368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>
              <a:off x="6511706" y="4366139"/>
              <a:ext cx="391368" cy="391368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Chord 83"/>
            <p:cNvSpPr/>
            <p:nvPr/>
          </p:nvSpPr>
          <p:spPr>
            <a:xfrm>
              <a:off x="7252073" y="3663235"/>
              <a:ext cx="437445" cy="437445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Chord 84"/>
            <p:cNvSpPr/>
            <p:nvPr/>
          </p:nvSpPr>
          <p:spPr>
            <a:xfrm>
              <a:off x="6992055" y="4273325"/>
              <a:ext cx="437445" cy="437445"/>
            </a:xfrm>
            <a:prstGeom prst="chor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87" name="Curved Connector 86"/>
          <p:cNvCxnSpPr/>
          <p:nvPr/>
        </p:nvCxnSpPr>
        <p:spPr>
          <a:xfrm rot="5400000">
            <a:off x="5584854" y="5781412"/>
            <a:ext cx="239888" cy="239888"/>
          </a:xfrm>
          <a:prstGeom prst="curvedConnector3">
            <a:avLst/>
          </a:prstGeom>
          <a:ln w="3810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97365" y="2342160"/>
            <a:ext cx="14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HIV infected cell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899316" y="2192318"/>
            <a:ext cx="14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Killer T cell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266631" y="5124566"/>
            <a:ext cx="2211294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Quantify anti-viral product IFN-gamma: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b="1" dirty="0">
                <a:solidFill>
                  <a:prstClr val="black"/>
                </a:solidFill>
                <a:ea typeface="Wingdings"/>
                <a:cs typeface="Calibri"/>
                <a:sym typeface="Wingdings"/>
              </a:rPr>
              <a:t>Amounts mean more killing. </a:t>
            </a:r>
            <a:endParaRPr lang="en-US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57163" y="1"/>
            <a:ext cx="12158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Hypothesis: restore </a:t>
            </a:r>
            <a:r>
              <a:rPr lang="en-US" sz="3600" b="1" dirty="0">
                <a:solidFill>
                  <a:srgbClr val="FF0000"/>
                </a:solidFill>
                <a:latin typeface="Century Gothic"/>
                <a:cs typeface="Century Gothic"/>
              </a:rPr>
              <a:t>r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ecognition and killing</a:t>
            </a:r>
            <a:endParaRPr lang="en-US" sz="36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598" y="6511631"/>
            <a:ext cx="143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M. Ostrowski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1388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8" grpId="0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560393"/>
            <a:ext cx="11256662" cy="11430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Nef</a:t>
            </a:r>
            <a:r>
              <a:rPr lang="en-CA" dirty="0"/>
              <a:t> </a:t>
            </a:r>
            <a:r>
              <a:rPr lang="en-CA" dirty="0" smtClean="0"/>
              <a:t>blockade results in greater elimination of latently HIV-infected CD4+ T cells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44" y="1288030"/>
            <a:ext cx="5621020" cy="3973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4" y="5374749"/>
            <a:ext cx="905334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274639"/>
            <a:ext cx="11256662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Dualdosing with </a:t>
            </a:r>
            <a:r>
              <a:rPr lang="en-CA" dirty="0" err="1"/>
              <a:t>Nef</a:t>
            </a:r>
            <a:r>
              <a:rPr lang="en-CA" dirty="0"/>
              <a:t> inhibitors eliminated the majority of latently </a:t>
            </a:r>
            <a:r>
              <a:rPr lang="en-CA" dirty="0" smtClean="0"/>
              <a:t>HIV1-infected CD4+ </a:t>
            </a:r>
            <a:r>
              <a:rPr lang="en-CA" dirty="0"/>
              <a:t>T cells.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66" y="1757067"/>
            <a:ext cx="4634521" cy="4100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042" y="5488543"/>
            <a:ext cx="233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n=2; Mean ± SD shown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665614" y="1757067"/>
            <a:ext cx="7863840" cy="338328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Nef blockade </a:t>
            </a:r>
            <a:r>
              <a:rPr lang="en-US" sz="2600" u="sng" dirty="0">
                <a:solidFill>
                  <a:prstClr val="black"/>
                </a:solidFill>
                <a:latin typeface="Franklin Gothic Book" panose="020B0503020102020204" pitchFamily="34" charset="0"/>
              </a:rPr>
              <a:t>enhances killer (CD8) T cell recognition and elimination</a:t>
            </a:r>
            <a:r>
              <a:rPr lang="en-US" sz="2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of latently HIV infected cells. </a:t>
            </a:r>
            <a:endParaRPr lang="en-US" sz="26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May </a:t>
            </a:r>
            <a:r>
              <a:rPr lang="en-US" sz="2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be a viable strategy to facilitate </a:t>
            </a:r>
            <a:r>
              <a:rPr lang="en-US" sz="26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reduction </a:t>
            </a:r>
            <a:r>
              <a:rPr lang="en-US" sz="2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of the reservoir. </a:t>
            </a:r>
            <a:endParaRPr lang="en-CA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-215223"/>
            <a:ext cx="10691040" cy="1143000"/>
          </a:xfrm>
        </p:spPr>
        <p:txBody>
          <a:bodyPr/>
          <a:lstStyle/>
          <a:p>
            <a:r>
              <a:rPr lang="en-CA" dirty="0"/>
              <a:t>Acknowledgements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6840" y="1297769"/>
            <a:ext cx="2814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Petronela Ancuta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Jonathan Angel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Nicolas Chomont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Jérôme Estaquier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Thomas Murooka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Jean-Pierre Routy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9798" y="1249314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Cecilia Costiniuk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Bill Cameron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Emilia Falcone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Keith Fowke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Élie Haddad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Ali Jenabian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Ashok Kumar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Mario Ostrowski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Christopher Power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Michel J. Tremblay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9913" y="3408698"/>
            <a:ext cx="264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Ron Rosenes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lang="fr-CA" sz="2400" kern="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Shari 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Margolese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7066" y="4354906"/>
            <a:ext cx="263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Anita Del Corpo</a:t>
            </a:r>
          </a:p>
        </p:txBody>
      </p:sp>
      <p:sp>
        <p:nvSpPr>
          <p:cNvPr id="8" name="Rectangle 7"/>
          <p:cNvSpPr/>
          <p:nvPr/>
        </p:nvSpPr>
        <p:spPr>
          <a:xfrm>
            <a:off x="9104541" y="1370066"/>
            <a:ext cx="29356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Jacob Estes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lang="fr-CA" sz="2400" b="1" kern="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Tom Smithgall</a:t>
            </a:r>
            <a:endParaRPr kumimoji="0" lang="fr-C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tabLst/>
              <a:defRPr/>
            </a:pPr>
            <a:endParaRPr kumimoji="0" lang="fr-C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0">
              <a:buClr>
                <a:srgbClr val="C00000"/>
              </a:buClr>
              <a:buSzPct val="125000"/>
            </a:pPr>
            <a:endParaRPr lang="en-CA" sz="2400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>
              <a:buClr>
                <a:srgbClr val="C00000"/>
              </a:buClr>
              <a:buSzPct val="125000"/>
            </a:pPr>
            <a:endParaRPr lang="en-CA" sz="2400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10" y="5024607"/>
            <a:ext cx="2551858" cy="994097"/>
          </a:xfrm>
          <a:prstGeom prst="rect">
            <a:avLst/>
          </a:prstGeom>
        </p:spPr>
      </p:pic>
      <p:pic>
        <p:nvPicPr>
          <p:cNvPr id="10" name="Picture 5" descr="CIHRlogo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87" y="4538038"/>
            <a:ext cx="1683150" cy="148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165" y="4796687"/>
            <a:ext cx="1454252" cy="1348505"/>
          </a:xfrm>
          <a:prstGeom prst="rect">
            <a:avLst/>
          </a:prstGeom>
        </p:spPr>
      </p:pic>
      <p:pic>
        <p:nvPicPr>
          <p:cNvPr id="12" name="Picture 12" descr="CFI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267" y="5161828"/>
            <a:ext cx="1814523" cy="96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10" y="5366866"/>
            <a:ext cx="1556457" cy="6323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369" y="4868565"/>
            <a:ext cx="1257848" cy="125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2344" y="1090936"/>
            <a:ext cx="1610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err="1" smtClean="0"/>
              <a:t>Collaborators</a:t>
            </a:r>
            <a:endParaRPr lang="en-CA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7" y="1458691"/>
            <a:ext cx="2808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CA" sz="2400" b="1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Marie Julia Ruiz</a:t>
            </a:r>
          </a:p>
          <a:p>
            <a:pPr marL="342900" lvl="0" indent="-34290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CA" sz="2400" b="1" kern="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Teslin</a:t>
            </a:r>
            <a:r>
              <a:rPr lang="fr-CA" sz="2400" b="1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fr-CA" sz="2400" b="1" kern="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Sandstrom</a:t>
            </a:r>
            <a:endParaRPr lang="fr-CA" sz="2400" b="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fr-CA" sz="2400" b="1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Shariq </a:t>
            </a:r>
            <a:r>
              <a:rPr lang="fr-CA" sz="2400" b="1" kern="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Mujib</a:t>
            </a:r>
            <a:endParaRPr lang="fr-CA" sz="2400" b="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CA" sz="2400" b="1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Amélie Cattin</a:t>
            </a:r>
          </a:p>
          <a:p>
            <a:pPr marL="342900" lvl="0" indent="-34290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CA" sz="2400" b="1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Delphine Planas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1338" y="2309104"/>
            <a:ext cx="251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fr-CA" sz="2800" b="1" dirty="0" smtClean="0">
                <a:latin typeface="Franklin Gothic Book" panose="020B0503020102020204" pitchFamily="34" charset="0"/>
              </a:rPr>
              <a:t>The </a:t>
            </a:r>
            <a:r>
              <a:rPr lang="fr-CA" sz="2800" b="1" dirty="0" err="1">
                <a:latin typeface="Franklin Gothic Book" panose="020B0503020102020204" pitchFamily="34" charset="0"/>
              </a:rPr>
              <a:t>S</a:t>
            </a:r>
            <a:r>
              <a:rPr lang="fr-CA" sz="2800" b="1" dirty="0" err="1" smtClean="0">
                <a:latin typeface="Franklin Gothic Book" panose="020B0503020102020204" pitchFamily="34" charset="0"/>
              </a:rPr>
              <a:t>tudy</a:t>
            </a:r>
            <a:r>
              <a:rPr lang="fr-CA" sz="2800" b="1" dirty="0" smtClean="0">
                <a:latin typeface="Franklin Gothic Book" panose="020B0503020102020204" pitchFamily="34" charset="0"/>
              </a:rPr>
              <a:t>    Participants</a:t>
            </a:r>
            <a:endParaRPr lang="en-CA" sz="28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64" y="-30171"/>
            <a:ext cx="11064273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The </a:t>
            </a:r>
            <a:r>
              <a:rPr lang="en-GB" sz="4400" dirty="0"/>
              <a:t>p</a:t>
            </a:r>
            <a:r>
              <a:rPr lang="en-GB" sz="4400" dirty="0" smtClean="0"/>
              <a:t>ersistent </a:t>
            </a:r>
            <a:r>
              <a:rPr lang="en-GB" sz="4400" dirty="0"/>
              <a:t>l</a:t>
            </a:r>
            <a:r>
              <a:rPr lang="en-GB" sz="4400" dirty="0" smtClean="0"/>
              <a:t>atent HIV </a:t>
            </a:r>
            <a:r>
              <a:rPr lang="en-GB" sz="4400" dirty="0"/>
              <a:t>r</a:t>
            </a:r>
            <a:r>
              <a:rPr lang="en-GB" sz="4400" dirty="0" smtClean="0"/>
              <a:t>eservoir </a:t>
            </a:r>
            <a:endParaRPr lang="en-GB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 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43335" y="1771652"/>
            <a:ext cx="5384801" cy="3313609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fr-CA" dirty="0" smtClean="0"/>
              <a:t>VR comprises </a:t>
            </a:r>
            <a:r>
              <a:rPr lang="fr-CA" dirty="0" err="1" smtClean="0"/>
              <a:t>replication-competent</a:t>
            </a:r>
            <a:r>
              <a:rPr lang="fr-CA" dirty="0" smtClean="0"/>
              <a:t> HIV provirus </a:t>
            </a:r>
            <a:r>
              <a:rPr lang="fr-CA" dirty="0" err="1" smtClean="0"/>
              <a:t>integrated</a:t>
            </a:r>
            <a:r>
              <a:rPr lang="fr-CA" dirty="0" smtClean="0"/>
              <a:t> </a:t>
            </a:r>
            <a:r>
              <a:rPr lang="fr-CA" dirty="0" err="1" smtClean="0"/>
              <a:t>into</a:t>
            </a:r>
            <a:r>
              <a:rPr lang="fr-CA" dirty="0" smtClean="0"/>
              <a:t> long-</a:t>
            </a:r>
            <a:r>
              <a:rPr lang="fr-CA" dirty="0" err="1" smtClean="0"/>
              <a:t>lived</a:t>
            </a:r>
            <a:r>
              <a:rPr lang="fr-CA" dirty="0" smtClean="0"/>
              <a:t> quiescent </a:t>
            </a:r>
            <a:r>
              <a:rPr lang="fr-CA" dirty="0" err="1" smtClean="0"/>
              <a:t>cells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persist</a:t>
            </a:r>
            <a:r>
              <a:rPr lang="fr-CA" dirty="0" smtClean="0"/>
              <a:t> in spite of ART </a:t>
            </a:r>
          </a:p>
          <a:p>
            <a:pPr>
              <a:buClr>
                <a:srgbClr val="C00000"/>
              </a:buClr>
            </a:pPr>
            <a:r>
              <a:rPr lang="fr-CA" dirty="0" err="1" smtClean="0"/>
              <a:t>Many</a:t>
            </a:r>
            <a:r>
              <a:rPr lang="fr-CA" dirty="0" smtClean="0"/>
              <a:t> </a:t>
            </a:r>
            <a:r>
              <a:rPr lang="fr-CA" dirty="0" err="1" smtClean="0"/>
              <a:t>fundamental</a:t>
            </a:r>
            <a:r>
              <a:rPr lang="fr-CA" dirty="0" smtClean="0"/>
              <a:t> </a:t>
            </a:r>
            <a:r>
              <a:rPr lang="fr-CA" dirty="0" err="1" smtClean="0"/>
              <a:t>characteristics</a:t>
            </a:r>
            <a:r>
              <a:rPr lang="fr-CA" dirty="0" smtClean="0"/>
              <a:t> and </a:t>
            </a:r>
            <a:r>
              <a:rPr lang="fr-CA" dirty="0" err="1" smtClean="0"/>
              <a:t>properties</a:t>
            </a:r>
            <a:r>
              <a:rPr lang="fr-CA" dirty="0" smtClean="0"/>
              <a:t> of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reservoir</a:t>
            </a:r>
            <a:r>
              <a:rPr lang="fr-CA" dirty="0" smtClean="0"/>
              <a:t> </a:t>
            </a:r>
            <a:r>
              <a:rPr lang="fr-CA" dirty="0" err="1" smtClean="0"/>
              <a:t>remain</a:t>
            </a:r>
            <a:r>
              <a:rPr lang="fr-CA" dirty="0" smtClean="0"/>
              <a:t> </a:t>
            </a:r>
            <a:r>
              <a:rPr lang="fr-CA" dirty="0" err="1" smtClean="0"/>
              <a:t>unknown</a:t>
            </a:r>
            <a:endParaRPr lang="fr-CA" dirty="0"/>
          </a:p>
          <a:p>
            <a:pPr marL="0" indent="0">
              <a:buClr>
                <a:srgbClr val="C00000"/>
              </a:buClr>
              <a:buNone/>
            </a:pPr>
            <a:endParaRPr lang="fr-CA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00"/>
          <a:stretch/>
        </p:blipFill>
        <p:spPr>
          <a:xfrm>
            <a:off x="430250" y="1288779"/>
            <a:ext cx="5694977" cy="416416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55980" y="5645668"/>
            <a:ext cx="29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Franklin Gothic Book" panose="020B0503020102020204" pitchFamily="34" charset="0"/>
              </a:rPr>
              <a:t>Siliciano and Siliciano, 2000</a:t>
            </a:r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46" y="1282391"/>
            <a:ext cx="5701481" cy="41705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5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561503"/>
            <a:ext cx="10363200" cy="1470025"/>
          </a:xfrm>
        </p:spPr>
        <p:txBody>
          <a:bodyPr>
            <a:normAutofit/>
          </a:bodyPr>
          <a:lstStyle/>
          <a:p>
            <a:r>
              <a:rPr lang="fr-CA" sz="5400" dirty="0" smtClean="0"/>
              <a:t>THANK YOU 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7861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480" y="-117791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smtClean="0"/>
              <a:t>Cellular </a:t>
            </a:r>
            <a:r>
              <a:rPr lang="fr-CA" sz="4400" dirty="0" err="1"/>
              <a:t>r</a:t>
            </a:r>
            <a:r>
              <a:rPr lang="fr-CA" sz="4400" dirty="0" err="1" smtClean="0"/>
              <a:t>eservoirs</a:t>
            </a:r>
            <a:endParaRPr lang="en-CA" sz="4400" dirty="0"/>
          </a:p>
        </p:txBody>
      </p:sp>
      <p:sp>
        <p:nvSpPr>
          <p:cNvPr id="9" name="ZoneTexte 2">
            <a:extLst>
              <a:ext uri="{FF2B5EF4-FFF2-40B4-BE49-F238E27FC236}">
                <a16:creationId xmlns="" xmlns:a16="http://schemas.microsoft.com/office/drawing/2014/main" id="{ABA6AF13-170B-44F9-9596-46440879AEDB}"/>
              </a:ext>
            </a:extLst>
          </p:cNvPr>
          <p:cNvSpPr txBox="1"/>
          <p:nvPr/>
        </p:nvSpPr>
        <p:spPr>
          <a:xfrm>
            <a:off x="784118" y="5131224"/>
            <a:ext cx="5419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 "/>
              </a:rPr>
              <a:t>Memory CD4+T cells (central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 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 "/>
              </a:rPr>
              <a:t>,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 "/>
              </a:rPr>
              <a:t> </a:t>
            </a:r>
            <a:r>
              <a:rPr lang="en-US" sz="2000" b="1" kern="0" dirty="0" smtClean="0">
                <a:solidFill>
                  <a:prstClr val="black"/>
                </a:solidFill>
                <a:latin typeface="Arial   "/>
              </a:rPr>
              <a:t>Th17; Th17/Th1, </a:t>
            </a:r>
            <a:r>
              <a:rPr lang="en-US" sz="2000" b="1" kern="0" dirty="0" err="1" smtClean="0">
                <a:solidFill>
                  <a:prstClr val="black"/>
                </a:solidFill>
                <a:latin typeface="Arial   "/>
              </a:rPr>
              <a:t>Treg</a:t>
            </a:r>
            <a:r>
              <a:rPr lang="en-US" sz="2000" b="1" kern="0" dirty="0" smtClean="0">
                <a:solidFill>
                  <a:prstClr val="black"/>
                </a:solidFill>
                <a:latin typeface="Arial   "/>
              </a:rPr>
              <a:t>, Tfh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 "/>
              </a:rPr>
              <a:t> represent the best characterized reservoir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 "/>
              </a:rPr>
              <a:t> of HIV during ART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  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9285" y="1254195"/>
            <a:ext cx="9833285" cy="3955373"/>
            <a:chOff x="1429285" y="1254195"/>
            <a:chExt cx="9833285" cy="3955373"/>
          </a:xfrm>
        </p:grpSpPr>
        <p:sp>
          <p:nvSpPr>
            <p:cNvPr id="14" name="ZoneTexte 87">
              <a:extLst>
                <a:ext uri="{FF2B5EF4-FFF2-40B4-BE49-F238E27FC236}">
                  <a16:creationId xmlns="" xmlns:a16="http://schemas.microsoft.com/office/drawing/2014/main" id="{0AEBE5B4-2DB2-4DBF-A163-A5F29DDBF10A}"/>
                </a:ext>
              </a:extLst>
            </p:cNvPr>
            <p:cNvSpPr txBox="1"/>
            <p:nvPr/>
          </p:nvSpPr>
          <p:spPr>
            <a:xfrm>
              <a:off x="2408450" y="1329996"/>
              <a:ext cx="1930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Lymphoid Cells</a:t>
              </a:r>
            </a:p>
          </p:txBody>
        </p:sp>
        <p:sp>
          <p:nvSpPr>
            <p:cNvPr id="15" name="ZoneTexte 88">
              <a:extLst>
                <a:ext uri="{FF2B5EF4-FFF2-40B4-BE49-F238E27FC236}">
                  <a16:creationId xmlns="" xmlns:a16="http://schemas.microsoft.com/office/drawing/2014/main" id="{920EE1A8-31FD-458B-9B46-B1DA91DA4DAB}"/>
                </a:ext>
              </a:extLst>
            </p:cNvPr>
            <p:cNvSpPr txBox="1"/>
            <p:nvPr/>
          </p:nvSpPr>
          <p:spPr>
            <a:xfrm>
              <a:off x="7839427" y="1316744"/>
              <a:ext cx="17123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Myeloid Cells</a:t>
              </a:r>
            </a:p>
          </p:txBody>
        </p:sp>
        <p:sp>
          <p:nvSpPr>
            <p:cNvPr id="25" name="Flèche : double flèche horizontale 134">
              <a:extLst>
                <a:ext uri="{FF2B5EF4-FFF2-40B4-BE49-F238E27FC236}">
                  <a16:creationId xmlns="" xmlns:a16="http://schemas.microsoft.com/office/drawing/2014/main" id="{5DE677D9-5450-410E-985D-241075C91A86}"/>
                </a:ext>
              </a:extLst>
            </p:cNvPr>
            <p:cNvSpPr/>
            <p:nvPr/>
          </p:nvSpPr>
          <p:spPr>
            <a:xfrm>
              <a:off x="5106872" y="1254195"/>
              <a:ext cx="1930465" cy="551715"/>
            </a:xfrm>
            <a:prstGeom prst="leftRightArrow">
              <a:avLst/>
            </a:prstGeom>
            <a:solidFill>
              <a:srgbClr val="E7E6E6">
                <a:lumMod val="50000"/>
              </a:srgbClr>
            </a:solidFill>
            <a:ln w="28575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Connecteur droit avec flèche 70">
              <a:extLst>
                <a:ext uri="{FF2B5EF4-FFF2-40B4-BE49-F238E27FC236}">
                  <a16:creationId xmlns="" xmlns:a16="http://schemas.microsoft.com/office/drawing/2014/main" id="{3C7B064F-892E-4B93-8B68-99EBC1AEF4D4}"/>
                </a:ext>
              </a:extLst>
            </p:cNvPr>
            <p:cNvCxnSpPr>
              <a:cxnSpLocks/>
            </p:cNvCxnSpPr>
            <p:nvPr/>
          </p:nvCxnSpPr>
          <p:spPr>
            <a:xfrm>
              <a:off x="3227853" y="4428199"/>
              <a:ext cx="0" cy="78136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6" name="Group 2333">
              <a:extLst>
                <a:ext uri="{FF2B5EF4-FFF2-40B4-BE49-F238E27FC236}">
                  <a16:creationId xmlns="" xmlns:a16="http://schemas.microsoft.com/office/drawing/2014/main" id="{D3E550B8-BDD1-4AE5-B2BF-C7933E749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7747" y="2444551"/>
              <a:ext cx="1420736" cy="1476607"/>
              <a:chOff x="2519" y="1135"/>
              <a:chExt cx="2419" cy="2370"/>
            </a:xfrm>
          </p:grpSpPr>
          <p:sp>
            <p:nvSpPr>
              <p:cNvPr id="28" name="Freeform 2297">
                <a:extLst>
                  <a:ext uri="{FF2B5EF4-FFF2-40B4-BE49-F238E27FC236}">
                    <a16:creationId xmlns="" xmlns:a16="http://schemas.microsoft.com/office/drawing/2014/main" id="{62EE6EDA-9C15-406C-AC85-DE0DDCB0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135"/>
                <a:ext cx="2419" cy="2370"/>
              </a:xfrm>
              <a:custGeom>
                <a:avLst/>
                <a:gdLst>
                  <a:gd name="T0" fmla="*/ 1389 w 1696"/>
                  <a:gd name="T1" fmla="*/ 358 h 1662"/>
                  <a:gd name="T2" fmla="*/ 1436 w 1696"/>
                  <a:gd name="T3" fmla="*/ 955 h 1662"/>
                  <a:gd name="T4" fmla="*/ 1335 w 1696"/>
                  <a:gd name="T5" fmla="*/ 639 h 1662"/>
                  <a:gd name="T6" fmla="*/ 1257 w 1696"/>
                  <a:gd name="T7" fmla="*/ 483 h 1662"/>
                  <a:gd name="T8" fmla="*/ 1257 w 1696"/>
                  <a:gd name="T9" fmla="*/ 1050 h 1662"/>
                  <a:gd name="T10" fmla="*/ 1087 w 1696"/>
                  <a:gd name="T11" fmla="*/ 874 h 1662"/>
                  <a:gd name="T12" fmla="*/ 973 w 1696"/>
                  <a:gd name="T13" fmla="*/ 1278 h 1662"/>
                  <a:gd name="T14" fmla="*/ 452 w 1696"/>
                  <a:gd name="T15" fmla="*/ 1232 h 1662"/>
                  <a:gd name="T16" fmla="*/ 310 w 1696"/>
                  <a:gd name="T17" fmla="*/ 1185 h 1662"/>
                  <a:gd name="T18" fmla="*/ 692 w 1696"/>
                  <a:gd name="T19" fmla="*/ 1543 h 1662"/>
                  <a:gd name="T20" fmla="*/ 745 w 1696"/>
                  <a:gd name="T21" fmla="*/ 1724 h 1662"/>
                  <a:gd name="T22" fmla="*/ 496 w 1696"/>
                  <a:gd name="T23" fmla="*/ 1734 h 1662"/>
                  <a:gd name="T24" fmla="*/ 720 w 1696"/>
                  <a:gd name="T25" fmla="*/ 1801 h 1662"/>
                  <a:gd name="T26" fmla="*/ 911 w 1696"/>
                  <a:gd name="T27" fmla="*/ 1904 h 1662"/>
                  <a:gd name="T28" fmla="*/ 944 w 1696"/>
                  <a:gd name="T29" fmla="*/ 2145 h 1662"/>
                  <a:gd name="T30" fmla="*/ 1007 w 1696"/>
                  <a:gd name="T31" fmla="*/ 2239 h 1662"/>
                  <a:gd name="T32" fmla="*/ 1016 w 1696"/>
                  <a:gd name="T33" fmla="*/ 2343 h 1662"/>
                  <a:gd name="T34" fmla="*/ 700 w 1696"/>
                  <a:gd name="T35" fmla="*/ 2761 h 1662"/>
                  <a:gd name="T36" fmla="*/ 1054 w 1696"/>
                  <a:gd name="T37" fmla="*/ 2493 h 1662"/>
                  <a:gd name="T38" fmla="*/ 1381 w 1696"/>
                  <a:gd name="T39" fmla="*/ 2300 h 1662"/>
                  <a:gd name="T40" fmla="*/ 1526 w 1696"/>
                  <a:gd name="T41" fmla="*/ 2300 h 1662"/>
                  <a:gd name="T42" fmla="*/ 1633 w 1696"/>
                  <a:gd name="T43" fmla="*/ 2292 h 1662"/>
                  <a:gd name="T44" fmla="*/ 1767 w 1696"/>
                  <a:gd name="T45" fmla="*/ 2247 h 1662"/>
                  <a:gd name="T46" fmla="*/ 2132 w 1696"/>
                  <a:gd name="T47" fmla="*/ 3254 h 1662"/>
                  <a:gd name="T48" fmla="*/ 2125 w 1696"/>
                  <a:gd name="T49" fmla="*/ 2497 h 1662"/>
                  <a:gd name="T50" fmla="*/ 2158 w 1696"/>
                  <a:gd name="T51" fmla="*/ 2109 h 1662"/>
                  <a:gd name="T52" fmla="*/ 2342 w 1696"/>
                  <a:gd name="T53" fmla="*/ 2226 h 1662"/>
                  <a:gd name="T54" fmla="*/ 2211 w 1696"/>
                  <a:gd name="T55" fmla="*/ 1956 h 1662"/>
                  <a:gd name="T56" fmla="*/ 2824 w 1696"/>
                  <a:gd name="T57" fmla="*/ 1794 h 1662"/>
                  <a:gd name="T58" fmla="*/ 3426 w 1696"/>
                  <a:gd name="T59" fmla="*/ 1956 h 1662"/>
                  <a:gd name="T60" fmla="*/ 2955 w 1696"/>
                  <a:gd name="T61" fmla="*/ 1656 h 1662"/>
                  <a:gd name="T62" fmla="*/ 2700 w 1696"/>
                  <a:gd name="T63" fmla="*/ 1617 h 1662"/>
                  <a:gd name="T64" fmla="*/ 2650 w 1696"/>
                  <a:gd name="T65" fmla="*/ 1403 h 1662"/>
                  <a:gd name="T66" fmla="*/ 2305 w 1696"/>
                  <a:gd name="T67" fmla="*/ 1383 h 1662"/>
                  <a:gd name="T68" fmla="*/ 2758 w 1696"/>
                  <a:gd name="T69" fmla="*/ 970 h 1662"/>
                  <a:gd name="T70" fmla="*/ 2476 w 1696"/>
                  <a:gd name="T71" fmla="*/ 1156 h 1662"/>
                  <a:gd name="T72" fmla="*/ 2185 w 1696"/>
                  <a:gd name="T73" fmla="*/ 1228 h 1662"/>
                  <a:gd name="T74" fmla="*/ 2679 w 1696"/>
                  <a:gd name="T75" fmla="*/ 619 h 1662"/>
                  <a:gd name="T76" fmla="*/ 2535 w 1696"/>
                  <a:gd name="T77" fmla="*/ 548 h 1662"/>
                  <a:gd name="T78" fmla="*/ 2024 w 1696"/>
                  <a:gd name="T79" fmla="*/ 1045 h 1662"/>
                  <a:gd name="T80" fmla="*/ 2001 w 1696"/>
                  <a:gd name="T81" fmla="*/ 864 h 1662"/>
                  <a:gd name="T82" fmla="*/ 1615 w 1696"/>
                  <a:gd name="T83" fmla="*/ 756 h 1662"/>
                  <a:gd name="T84" fmla="*/ 1627 w 1696"/>
                  <a:gd name="T85" fmla="*/ 34 h 16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96" h="1662">
                    <a:moveTo>
                      <a:pt x="800" y="17"/>
                    </a:moveTo>
                    <a:cubicBezTo>
                      <a:pt x="784" y="0"/>
                      <a:pt x="667" y="38"/>
                      <a:pt x="683" y="176"/>
                    </a:cubicBezTo>
                    <a:cubicBezTo>
                      <a:pt x="699" y="313"/>
                      <a:pt x="731" y="285"/>
                      <a:pt x="732" y="371"/>
                    </a:cubicBezTo>
                    <a:cubicBezTo>
                      <a:pt x="732" y="458"/>
                      <a:pt x="733" y="468"/>
                      <a:pt x="706" y="470"/>
                    </a:cubicBezTo>
                    <a:cubicBezTo>
                      <a:pt x="679" y="471"/>
                      <a:pt x="669" y="414"/>
                      <a:pt x="672" y="383"/>
                    </a:cubicBezTo>
                    <a:cubicBezTo>
                      <a:pt x="675" y="352"/>
                      <a:pt x="666" y="328"/>
                      <a:pt x="656" y="314"/>
                    </a:cubicBezTo>
                    <a:cubicBezTo>
                      <a:pt x="646" y="301"/>
                      <a:pt x="644" y="281"/>
                      <a:pt x="649" y="264"/>
                    </a:cubicBezTo>
                    <a:cubicBezTo>
                      <a:pt x="655" y="247"/>
                      <a:pt x="646" y="213"/>
                      <a:pt x="618" y="238"/>
                    </a:cubicBezTo>
                    <a:cubicBezTo>
                      <a:pt x="590" y="263"/>
                      <a:pt x="592" y="323"/>
                      <a:pt x="614" y="360"/>
                    </a:cubicBezTo>
                    <a:cubicBezTo>
                      <a:pt x="637" y="397"/>
                      <a:pt x="679" y="476"/>
                      <a:pt x="618" y="516"/>
                    </a:cubicBezTo>
                    <a:cubicBezTo>
                      <a:pt x="593" y="531"/>
                      <a:pt x="581" y="503"/>
                      <a:pt x="570" y="474"/>
                    </a:cubicBezTo>
                    <a:cubicBezTo>
                      <a:pt x="560" y="449"/>
                      <a:pt x="551" y="424"/>
                      <a:pt x="534" y="430"/>
                    </a:cubicBezTo>
                    <a:cubicBezTo>
                      <a:pt x="498" y="441"/>
                      <a:pt x="553" y="555"/>
                      <a:pt x="522" y="578"/>
                    </a:cubicBezTo>
                    <a:cubicBezTo>
                      <a:pt x="492" y="601"/>
                      <a:pt x="493" y="607"/>
                      <a:pt x="478" y="628"/>
                    </a:cubicBezTo>
                    <a:cubicBezTo>
                      <a:pt x="463" y="650"/>
                      <a:pt x="447" y="653"/>
                      <a:pt x="429" y="674"/>
                    </a:cubicBezTo>
                    <a:cubicBezTo>
                      <a:pt x="411" y="694"/>
                      <a:pt x="279" y="728"/>
                      <a:pt x="222" y="606"/>
                    </a:cubicBezTo>
                    <a:cubicBezTo>
                      <a:pt x="165" y="484"/>
                      <a:pt x="158" y="321"/>
                      <a:pt x="79" y="341"/>
                    </a:cubicBezTo>
                    <a:cubicBezTo>
                      <a:pt x="0" y="361"/>
                      <a:pt x="115" y="557"/>
                      <a:pt x="152" y="583"/>
                    </a:cubicBezTo>
                    <a:cubicBezTo>
                      <a:pt x="189" y="609"/>
                      <a:pt x="191" y="614"/>
                      <a:pt x="203" y="651"/>
                    </a:cubicBezTo>
                    <a:cubicBezTo>
                      <a:pt x="215" y="688"/>
                      <a:pt x="278" y="745"/>
                      <a:pt x="340" y="759"/>
                    </a:cubicBezTo>
                    <a:cubicBezTo>
                      <a:pt x="402" y="773"/>
                      <a:pt x="424" y="788"/>
                      <a:pt x="419" y="823"/>
                    </a:cubicBezTo>
                    <a:cubicBezTo>
                      <a:pt x="414" y="858"/>
                      <a:pt x="386" y="860"/>
                      <a:pt x="366" y="848"/>
                    </a:cubicBezTo>
                    <a:cubicBezTo>
                      <a:pt x="346" y="836"/>
                      <a:pt x="302" y="846"/>
                      <a:pt x="282" y="837"/>
                    </a:cubicBezTo>
                    <a:cubicBezTo>
                      <a:pt x="262" y="828"/>
                      <a:pt x="244" y="835"/>
                      <a:pt x="244" y="853"/>
                    </a:cubicBezTo>
                    <a:cubicBezTo>
                      <a:pt x="244" y="871"/>
                      <a:pt x="270" y="875"/>
                      <a:pt x="292" y="877"/>
                    </a:cubicBezTo>
                    <a:cubicBezTo>
                      <a:pt x="314" y="879"/>
                      <a:pt x="340" y="878"/>
                      <a:pt x="354" y="886"/>
                    </a:cubicBezTo>
                    <a:cubicBezTo>
                      <a:pt x="368" y="894"/>
                      <a:pt x="389" y="899"/>
                      <a:pt x="405" y="895"/>
                    </a:cubicBezTo>
                    <a:cubicBezTo>
                      <a:pt x="421" y="891"/>
                      <a:pt x="431" y="880"/>
                      <a:pt x="448" y="936"/>
                    </a:cubicBezTo>
                    <a:cubicBezTo>
                      <a:pt x="465" y="992"/>
                      <a:pt x="467" y="997"/>
                      <a:pt x="476" y="1013"/>
                    </a:cubicBezTo>
                    <a:cubicBezTo>
                      <a:pt x="485" y="1029"/>
                      <a:pt x="486" y="1051"/>
                      <a:pt x="464" y="1055"/>
                    </a:cubicBezTo>
                    <a:cubicBezTo>
                      <a:pt x="442" y="1059"/>
                      <a:pt x="393" y="1087"/>
                      <a:pt x="405" y="1117"/>
                    </a:cubicBezTo>
                    <a:cubicBezTo>
                      <a:pt x="417" y="1147"/>
                      <a:pt x="474" y="1133"/>
                      <a:pt x="495" y="1101"/>
                    </a:cubicBezTo>
                    <a:cubicBezTo>
                      <a:pt x="516" y="1069"/>
                      <a:pt x="540" y="1057"/>
                      <a:pt x="554" y="1076"/>
                    </a:cubicBezTo>
                    <a:cubicBezTo>
                      <a:pt x="568" y="1095"/>
                      <a:pt x="534" y="1125"/>
                      <a:pt x="499" y="1152"/>
                    </a:cubicBezTo>
                    <a:cubicBezTo>
                      <a:pt x="464" y="1179"/>
                      <a:pt x="444" y="1202"/>
                      <a:pt x="416" y="1257"/>
                    </a:cubicBezTo>
                    <a:cubicBezTo>
                      <a:pt x="388" y="1312"/>
                      <a:pt x="373" y="1336"/>
                      <a:pt x="344" y="1358"/>
                    </a:cubicBezTo>
                    <a:cubicBezTo>
                      <a:pt x="315" y="1380"/>
                      <a:pt x="287" y="1450"/>
                      <a:pt x="344" y="1487"/>
                    </a:cubicBezTo>
                    <a:cubicBezTo>
                      <a:pt x="401" y="1524"/>
                      <a:pt x="463" y="1276"/>
                      <a:pt x="518" y="1226"/>
                    </a:cubicBezTo>
                    <a:cubicBezTo>
                      <a:pt x="573" y="1176"/>
                      <a:pt x="577" y="1179"/>
                      <a:pt x="602" y="1134"/>
                    </a:cubicBezTo>
                    <a:cubicBezTo>
                      <a:pt x="627" y="1089"/>
                      <a:pt x="662" y="1110"/>
                      <a:pt x="679" y="1131"/>
                    </a:cubicBezTo>
                    <a:cubicBezTo>
                      <a:pt x="696" y="1152"/>
                      <a:pt x="704" y="1167"/>
                      <a:pt x="722" y="1145"/>
                    </a:cubicBezTo>
                    <a:cubicBezTo>
                      <a:pt x="740" y="1123"/>
                      <a:pt x="741" y="1122"/>
                      <a:pt x="750" y="1131"/>
                    </a:cubicBezTo>
                    <a:cubicBezTo>
                      <a:pt x="759" y="1140"/>
                      <a:pt x="768" y="1144"/>
                      <a:pt x="780" y="1129"/>
                    </a:cubicBezTo>
                    <a:cubicBezTo>
                      <a:pt x="792" y="1114"/>
                      <a:pt x="800" y="1110"/>
                      <a:pt x="803" y="1127"/>
                    </a:cubicBezTo>
                    <a:cubicBezTo>
                      <a:pt x="806" y="1144"/>
                      <a:pt x="803" y="1212"/>
                      <a:pt x="822" y="1211"/>
                    </a:cubicBezTo>
                    <a:cubicBezTo>
                      <a:pt x="841" y="1210"/>
                      <a:pt x="829" y="1111"/>
                      <a:pt x="869" y="1105"/>
                    </a:cubicBezTo>
                    <a:cubicBezTo>
                      <a:pt x="909" y="1099"/>
                      <a:pt x="941" y="1113"/>
                      <a:pt x="966" y="1201"/>
                    </a:cubicBezTo>
                    <a:cubicBezTo>
                      <a:pt x="991" y="1289"/>
                      <a:pt x="990" y="1538"/>
                      <a:pt x="1048" y="1600"/>
                    </a:cubicBezTo>
                    <a:cubicBezTo>
                      <a:pt x="1106" y="1662"/>
                      <a:pt x="1207" y="1657"/>
                      <a:pt x="1136" y="1562"/>
                    </a:cubicBezTo>
                    <a:cubicBezTo>
                      <a:pt x="1065" y="1467"/>
                      <a:pt x="1072" y="1323"/>
                      <a:pt x="1045" y="1228"/>
                    </a:cubicBezTo>
                    <a:cubicBezTo>
                      <a:pt x="1018" y="1133"/>
                      <a:pt x="982" y="1096"/>
                      <a:pt x="1007" y="1072"/>
                    </a:cubicBezTo>
                    <a:cubicBezTo>
                      <a:pt x="1032" y="1048"/>
                      <a:pt x="1028" y="1024"/>
                      <a:pt x="1061" y="1037"/>
                    </a:cubicBezTo>
                    <a:cubicBezTo>
                      <a:pt x="1094" y="1050"/>
                      <a:pt x="1099" y="1051"/>
                      <a:pt x="1115" y="1075"/>
                    </a:cubicBezTo>
                    <a:cubicBezTo>
                      <a:pt x="1131" y="1099"/>
                      <a:pt x="1140" y="1106"/>
                      <a:pt x="1151" y="1095"/>
                    </a:cubicBezTo>
                    <a:cubicBezTo>
                      <a:pt x="1162" y="1084"/>
                      <a:pt x="1144" y="1060"/>
                      <a:pt x="1121" y="1035"/>
                    </a:cubicBezTo>
                    <a:cubicBezTo>
                      <a:pt x="1098" y="1010"/>
                      <a:pt x="1073" y="993"/>
                      <a:pt x="1087" y="962"/>
                    </a:cubicBezTo>
                    <a:cubicBezTo>
                      <a:pt x="1101" y="931"/>
                      <a:pt x="1105" y="890"/>
                      <a:pt x="1136" y="875"/>
                    </a:cubicBezTo>
                    <a:cubicBezTo>
                      <a:pt x="1167" y="860"/>
                      <a:pt x="1285" y="851"/>
                      <a:pt x="1388" y="882"/>
                    </a:cubicBezTo>
                    <a:cubicBezTo>
                      <a:pt x="1491" y="913"/>
                      <a:pt x="1537" y="922"/>
                      <a:pt x="1560" y="949"/>
                    </a:cubicBezTo>
                    <a:cubicBezTo>
                      <a:pt x="1583" y="976"/>
                      <a:pt x="1672" y="1007"/>
                      <a:pt x="1684" y="962"/>
                    </a:cubicBezTo>
                    <a:cubicBezTo>
                      <a:pt x="1696" y="917"/>
                      <a:pt x="1640" y="862"/>
                      <a:pt x="1588" y="856"/>
                    </a:cubicBezTo>
                    <a:cubicBezTo>
                      <a:pt x="1536" y="850"/>
                      <a:pt x="1497" y="811"/>
                      <a:pt x="1453" y="814"/>
                    </a:cubicBezTo>
                    <a:cubicBezTo>
                      <a:pt x="1430" y="816"/>
                      <a:pt x="1409" y="810"/>
                      <a:pt x="1388" y="805"/>
                    </a:cubicBezTo>
                    <a:cubicBezTo>
                      <a:pt x="1369" y="800"/>
                      <a:pt x="1349" y="795"/>
                      <a:pt x="1327" y="795"/>
                    </a:cubicBezTo>
                    <a:cubicBezTo>
                      <a:pt x="1281" y="796"/>
                      <a:pt x="1132" y="788"/>
                      <a:pt x="1132" y="760"/>
                    </a:cubicBezTo>
                    <a:cubicBezTo>
                      <a:pt x="1132" y="732"/>
                      <a:pt x="1310" y="730"/>
                      <a:pt x="1303" y="690"/>
                    </a:cubicBezTo>
                    <a:cubicBezTo>
                      <a:pt x="1299" y="671"/>
                      <a:pt x="1258" y="678"/>
                      <a:pt x="1217" y="686"/>
                    </a:cubicBezTo>
                    <a:cubicBezTo>
                      <a:pt x="1176" y="694"/>
                      <a:pt x="1134" y="702"/>
                      <a:pt x="1133" y="680"/>
                    </a:cubicBezTo>
                    <a:cubicBezTo>
                      <a:pt x="1130" y="638"/>
                      <a:pt x="1290" y="614"/>
                      <a:pt x="1328" y="554"/>
                    </a:cubicBezTo>
                    <a:cubicBezTo>
                      <a:pt x="1366" y="494"/>
                      <a:pt x="1372" y="489"/>
                      <a:pt x="1356" y="477"/>
                    </a:cubicBezTo>
                    <a:cubicBezTo>
                      <a:pt x="1340" y="465"/>
                      <a:pt x="1309" y="489"/>
                      <a:pt x="1292" y="515"/>
                    </a:cubicBezTo>
                    <a:cubicBezTo>
                      <a:pt x="1275" y="541"/>
                      <a:pt x="1242" y="561"/>
                      <a:pt x="1217" y="569"/>
                    </a:cubicBezTo>
                    <a:cubicBezTo>
                      <a:pt x="1192" y="577"/>
                      <a:pt x="1149" y="594"/>
                      <a:pt x="1135" y="604"/>
                    </a:cubicBezTo>
                    <a:cubicBezTo>
                      <a:pt x="1121" y="614"/>
                      <a:pt x="1091" y="637"/>
                      <a:pt x="1074" y="604"/>
                    </a:cubicBezTo>
                    <a:cubicBezTo>
                      <a:pt x="1057" y="571"/>
                      <a:pt x="1108" y="514"/>
                      <a:pt x="1174" y="456"/>
                    </a:cubicBezTo>
                    <a:cubicBezTo>
                      <a:pt x="1240" y="398"/>
                      <a:pt x="1283" y="344"/>
                      <a:pt x="1317" y="304"/>
                    </a:cubicBezTo>
                    <a:cubicBezTo>
                      <a:pt x="1351" y="264"/>
                      <a:pt x="1458" y="166"/>
                      <a:pt x="1409" y="130"/>
                    </a:cubicBezTo>
                    <a:cubicBezTo>
                      <a:pt x="1360" y="94"/>
                      <a:pt x="1276" y="228"/>
                      <a:pt x="1246" y="269"/>
                    </a:cubicBezTo>
                    <a:cubicBezTo>
                      <a:pt x="1216" y="310"/>
                      <a:pt x="1174" y="368"/>
                      <a:pt x="1142" y="388"/>
                    </a:cubicBezTo>
                    <a:cubicBezTo>
                      <a:pt x="1110" y="408"/>
                      <a:pt x="1016" y="533"/>
                      <a:pt x="995" y="514"/>
                    </a:cubicBezTo>
                    <a:cubicBezTo>
                      <a:pt x="974" y="495"/>
                      <a:pt x="1066" y="389"/>
                      <a:pt x="1040" y="369"/>
                    </a:cubicBezTo>
                    <a:cubicBezTo>
                      <a:pt x="1027" y="359"/>
                      <a:pt x="1007" y="392"/>
                      <a:pt x="984" y="425"/>
                    </a:cubicBezTo>
                    <a:cubicBezTo>
                      <a:pt x="962" y="456"/>
                      <a:pt x="936" y="488"/>
                      <a:pt x="910" y="480"/>
                    </a:cubicBezTo>
                    <a:cubicBezTo>
                      <a:pt x="857" y="464"/>
                      <a:pt x="827" y="455"/>
                      <a:pt x="794" y="372"/>
                    </a:cubicBezTo>
                    <a:cubicBezTo>
                      <a:pt x="761" y="289"/>
                      <a:pt x="706" y="210"/>
                      <a:pt x="741" y="156"/>
                    </a:cubicBezTo>
                    <a:cubicBezTo>
                      <a:pt x="776" y="102"/>
                      <a:pt x="836" y="54"/>
                      <a:pt x="800" y="17"/>
                    </a:cubicBezTo>
                  </a:path>
                </a:pathLst>
              </a:custGeom>
              <a:solidFill>
                <a:srgbClr val="8D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298">
                <a:extLst>
                  <a:ext uri="{FF2B5EF4-FFF2-40B4-BE49-F238E27FC236}">
                    <a16:creationId xmlns="" xmlns:a16="http://schemas.microsoft.com/office/drawing/2014/main" id="{4092DEDC-3D98-4998-8387-E51CC57E4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151"/>
                <a:ext cx="2334" cy="2327"/>
              </a:xfrm>
              <a:custGeom>
                <a:avLst/>
                <a:gdLst>
                  <a:gd name="T0" fmla="*/ 1383 w 1637"/>
                  <a:gd name="T1" fmla="*/ 731 h 1632"/>
                  <a:gd name="T2" fmla="*/ 1270 w 1637"/>
                  <a:gd name="T3" fmla="*/ 730 h 1632"/>
                  <a:gd name="T4" fmla="*/ 1145 w 1637"/>
                  <a:gd name="T5" fmla="*/ 712 h 1632"/>
                  <a:gd name="T6" fmla="*/ 960 w 1637"/>
                  <a:gd name="T7" fmla="*/ 870 h 1632"/>
                  <a:gd name="T8" fmla="*/ 749 w 1637"/>
                  <a:gd name="T9" fmla="*/ 1357 h 1632"/>
                  <a:gd name="T10" fmla="*/ 57 w 1637"/>
                  <a:gd name="T11" fmla="*/ 667 h 1632"/>
                  <a:gd name="T12" fmla="*/ 711 w 1637"/>
                  <a:gd name="T13" fmla="*/ 1570 h 1632"/>
                  <a:gd name="T14" fmla="*/ 438 w 1637"/>
                  <a:gd name="T15" fmla="*/ 1667 h 1632"/>
                  <a:gd name="T16" fmla="*/ 753 w 1637"/>
                  <a:gd name="T17" fmla="*/ 1795 h 1632"/>
                  <a:gd name="T18" fmla="*/ 727 w 1637"/>
                  <a:gd name="T19" fmla="*/ 2190 h 1632"/>
                  <a:gd name="T20" fmla="*/ 1027 w 1637"/>
                  <a:gd name="T21" fmla="*/ 2186 h 1632"/>
                  <a:gd name="T22" fmla="*/ 740 w 1637"/>
                  <a:gd name="T23" fmla="*/ 2887 h 1632"/>
                  <a:gd name="T24" fmla="*/ 1305 w 1637"/>
                  <a:gd name="T25" fmla="*/ 2316 h 1632"/>
                  <a:gd name="T26" fmla="*/ 1436 w 1637"/>
                  <a:gd name="T27" fmla="*/ 2293 h 1632"/>
                  <a:gd name="T28" fmla="*/ 1537 w 1637"/>
                  <a:gd name="T29" fmla="*/ 2397 h 1632"/>
                  <a:gd name="T30" fmla="*/ 1618 w 1637"/>
                  <a:gd name="T31" fmla="*/ 2279 h 1632"/>
                  <a:gd name="T32" fmla="*/ 2196 w 1637"/>
                  <a:gd name="T33" fmla="*/ 3318 h 1632"/>
                  <a:gd name="T34" fmla="*/ 2005 w 1637"/>
                  <a:gd name="T35" fmla="*/ 2090 h 1632"/>
                  <a:gd name="T36" fmla="*/ 2228 w 1637"/>
                  <a:gd name="T37" fmla="*/ 2139 h 1632"/>
                  <a:gd name="T38" fmla="*/ 2954 w 1637"/>
                  <a:gd name="T39" fmla="*/ 1846 h 1632"/>
                  <a:gd name="T40" fmla="*/ 2862 w 1637"/>
                  <a:gd name="T41" fmla="*/ 1628 h 1632"/>
                  <a:gd name="T42" fmla="*/ 2206 w 1637"/>
                  <a:gd name="T43" fmla="*/ 1531 h 1632"/>
                  <a:gd name="T44" fmla="*/ 2545 w 1637"/>
                  <a:gd name="T45" fmla="*/ 1366 h 1632"/>
                  <a:gd name="T46" fmla="*/ 2293 w 1637"/>
                  <a:gd name="T47" fmla="*/ 1283 h 1632"/>
                  <a:gd name="T48" fmla="*/ 2370 w 1637"/>
                  <a:gd name="T49" fmla="*/ 1131 h 1632"/>
                  <a:gd name="T50" fmla="*/ 2578 w 1637"/>
                  <a:gd name="T51" fmla="*/ 600 h 1632"/>
                  <a:gd name="T52" fmla="*/ 2219 w 1637"/>
                  <a:gd name="T53" fmla="*/ 764 h 1632"/>
                  <a:gd name="T54" fmla="*/ 2015 w 1637"/>
                  <a:gd name="T55" fmla="*/ 796 h 1632"/>
                  <a:gd name="T56" fmla="*/ 1748 w 1637"/>
                  <a:gd name="T57" fmla="*/ 950 h 1632"/>
                  <a:gd name="T58" fmla="*/ 1523 w 1637"/>
                  <a:gd name="T59" fmla="*/ 14 h 1632"/>
                  <a:gd name="T60" fmla="*/ 1838 w 1637"/>
                  <a:gd name="T61" fmla="*/ 923 h 1632"/>
                  <a:gd name="T62" fmla="*/ 1921 w 1637"/>
                  <a:gd name="T63" fmla="*/ 965 h 1632"/>
                  <a:gd name="T64" fmla="*/ 2434 w 1637"/>
                  <a:gd name="T65" fmla="*/ 529 h 1632"/>
                  <a:gd name="T66" fmla="*/ 2133 w 1637"/>
                  <a:gd name="T67" fmla="*/ 1051 h 1632"/>
                  <a:gd name="T68" fmla="*/ 2579 w 1637"/>
                  <a:gd name="T69" fmla="*/ 970 h 1632"/>
                  <a:gd name="T70" fmla="*/ 2206 w 1637"/>
                  <a:gd name="T71" fmla="*/ 1333 h 1632"/>
                  <a:gd name="T72" fmla="*/ 2544 w 1637"/>
                  <a:gd name="T73" fmla="*/ 1383 h 1632"/>
                  <a:gd name="T74" fmla="*/ 2296 w 1637"/>
                  <a:gd name="T75" fmla="*/ 1574 h 1632"/>
                  <a:gd name="T76" fmla="*/ 3259 w 1637"/>
                  <a:gd name="T77" fmla="*/ 1789 h 1632"/>
                  <a:gd name="T78" fmla="*/ 2287 w 1637"/>
                  <a:gd name="T79" fmla="*/ 1734 h 1632"/>
                  <a:gd name="T80" fmla="*/ 2219 w 1637"/>
                  <a:gd name="T81" fmla="*/ 2210 h 1632"/>
                  <a:gd name="T82" fmla="*/ 1956 w 1637"/>
                  <a:gd name="T83" fmla="*/ 2301 h 1632"/>
                  <a:gd name="T84" fmla="*/ 1866 w 1637"/>
                  <a:gd name="T85" fmla="*/ 2420 h 1632"/>
                  <a:gd name="T86" fmla="*/ 1570 w 1637"/>
                  <a:gd name="T87" fmla="*/ 2435 h 1632"/>
                  <a:gd name="T88" fmla="*/ 1480 w 1637"/>
                  <a:gd name="T89" fmla="*/ 2271 h 1632"/>
                  <a:gd name="T90" fmla="*/ 1333 w 1637"/>
                  <a:gd name="T91" fmla="*/ 2324 h 1632"/>
                  <a:gd name="T92" fmla="*/ 868 w 1637"/>
                  <a:gd name="T93" fmla="*/ 2592 h 1632"/>
                  <a:gd name="T94" fmla="*/ 915 w 1637"/>
                  <a:gd name="T95" fmla="*/ 2324 h 1632"/>
                  <a:gd name="T96" fmla="*/ 746 w 1637"/>
                  <a:gd name="T97" fmla="*/ 2271 h 1632"/>
                  <a:gd name="T98" fmla="*/ 813 w 1637"/>
                  <a:gd name="T99" fmla="*/ 1881 h 1632"/>
                  <a:gd name="T100" fmla="*/ 406 w 1637"/>
                  <a:gd name="T101" fmla="*/ 1732 h 1632"/>
                  <a:gd name="T102" fmla="*/ 754 w 1637"/>
                  <a:gd name="T103" fmla="*/ 1653 h 1632"/>
                  <a:gd name="T104" fmla="*/ 57 w 1637"/>
                  <a:gd name="T105" fmla="*/ 931 h 1632"/>
                  <a:gd name="T106" fmla="*/ 473 w 1637"/>
                  <a:gd name="T107" fmla="*/ 1355 h 1632"/>
                  <a:gd name="T108" fmla="*/ 984 w 1637"/>
                  <a:gd name="T109" fmla="*/ 1094 h 1632"/>
                  <a:gd name="T110" fmla="*/ 1126 w 1637"/>
                  <a:gd name="T111" fmla="*/ 1039 h 1632"/>
                  <a:gd name="T112" fmla="*/ 1216 w 1637"/>
                  <a:gd name="T113" fmla="*/ 515 h 1632"/>
                  <a:gd name="T114" fmla="*/ 1362 w 1637"/>
                  <a:gd name="T115" fmla="*/ 931 h 1632"/>
                  <a:gd name="T116" fmla="*/ 1439 w 1637"/>
                  <a:gd name="T117" fmla="*/ 24 h 1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7" h="1632">
                    <a:moveTo>
                      <a:pt x="750" y="6"/>
                    </a:moveTo>
                    <a:cubicBezTo>
                      <a:pt x="752" y="5"/>
                      <a:pt x="752" y="5"/>
                      <a:pt x="752" y="5"/>
                    </a:cubicBezTo>
                    <a:cubicBezTo>
                      <a:pt x="749" y="1"/>
                      <a:pt x="744" y="0"/>
                      <a:pt x="737" y="0"/>
                    </a:cubicBezTo>
                    <a:cubicBezTo>
                      <a:pt x="729" y="0"/>
                      <a:pt x="718" y="3"/>
                      <a:pt x="706" y="8"/>
                    </a:cubicBezTo>
                    <a:cubicBezTo>
                      <a:pt x="689" y="16"/>
                      <a:pt x="670" y="30"/>
                      <a:pt x="655" y="51"/>
                    </a:cubicBezTo>
                    <a:cubicBezTo>
                      <a:pt x="640" y="73"/>
                      <a:pt x="630" y="102"/>
                      <a:pt x="630" y="140"/>
                    </a:cubicBezTo>
                    <a:cubicBezTo>
                      <a:pt x="630" y="148"/>
                      <a:pt x="630" y="156"/>
                      <a:pt x="631" y="165"/>
                    </a:cubicBezTo>
                    <a:cubicBezTo>
                      <a:pt x="639" y="234"/>
                      <a:pt x="651" y="262"/>
                      <a:pt x="661" y="283"/>
                    </a:cubicBezTo>
                    <a:cubicBezTo>
                      <a:pt x="666" y="293"/>
                      <a:pt x="671" y="302"/>
                      <a:pt x="674" y="313"/>
                    </a:cubicBezTo>
                    <a:cubicBezTo>
                      <a:pt x="677" y="325"/>
                      <a:pt x="679" y="339"/>
                      <a:pt x="680" y="360"/>
                    </a:cubicBezTo>
                    <a:cubicBezTo>
                      <a:pt x="680" y="372"/>
                      <a:pt x="680" y="383"/>
                      <a:pt x="680" y="392"/>
                    </a:cubicBezTo>
                    <a:cubicBezTo>
                      <a:pt x="680" y="421"/>
                      <a:pt x="679" y="437"/>
                      <a:pt x="676" y="446"/>
                    </a:cubicBezTo>
                    <a:cubicBezTo>
                      <a:pt x="674" y="450"/>
                      <a:pt x="672" y="452"/>
                      <a:pt x="669" y="454"/>
                    </a:cubicBezTo>
                    <a:cubicBezTo>
                      <a:pt x="665" y="456"/>
                      <a:pt x="661" y="456"/>
                      <a:pt x="656" y="457"/>
                    </a:cubicBezTo>
                    <a:cubicBezTo>
                      <a:pt x="655" y="457"/>
                      <a:pt x="655" y="457"/>
                      <a:pt x="655" y="457"/>
                    </a:cubicBezTo>
                    <a:cubicBezTo>
                      <a:pt x="649" y="457"/>
                      <a:pt x="645" y="454"/>
                      <a:pt x="641" y="450"/>
                    </a:cubicBezTo>
                    <a:cubicBezTo>
                      <a:pt x="635" y="444"/>
                      <a:pt x="631" y="433"/>
                      <a:pt x="628" y="421"/>
                    </a:cubicBezTo>
                    <a:cubicBezTo>
                      <a:pt x="625" y="409"/>
                      <a:pt x="623" y="396"/>
                      <a:pt x="623" y="384"/>
                    </a:cubicBezTo>
                    <a:cubicBezTo>
                      <a:pt x="623" y="380"/>
                      <a:pt x="624" y="376"/>
                      <a:pt x="624" y="372"/>
                    </a:cubicBezTo>
                    <a:cubicBezTo>
                      <a:pt x="625" y="368"/>
                      <a:pt x="625" y="363"/>
                      <a:pt x="625" y="359"/>
                    </a:cubicBezTo>
                    <a:cubicBezTo>
                      <a:pt x="625" y="334"/>
                      <a:pt x="616" y="314"/>
                      <a:pt x="608" y="302"/>
                    </a:cubicBezTo>
                    <a:cubicBezTo>
                      <a:pt x="602" y="294"/>
                      <a:pt x="599" y="283"/>
                      <a:pt x="599" y="272"/>
                    </a:cubicBezTo>
                    <a:cubicBezTo>
                      <a:pt x="599" y="266"/>
                      <a:pt x="599" y="260"/>
                      <a:pt x="601" y="254"/>
                    </a:cubicBezTo>
                    <a:cubicBezTo>
                      <a:pt x="602" y="251"/>
                      <a:pt x="603" y="247"/>
                      <a:pt x="603" y="242"/>
                    </a:cubicBezTo>
                    <a:cubicBezTo>
                      <a:pt x="603" y="236"/>
                      <a:pt x="602" y="230"/>
                      <a:pt x="599" y="225"/>
                    </a:cubicBezTo>
                    <a:cubicBezTo>
                      <a:pt x="598" y="222"/>
                      <a:pt x="596" y="220"/>
                      <a:pt x="594" y="218"/>
                    </a:cubicBezTo>
                    <a:cubicBezTo>
                      <a:pt x="591" y="217"/>
                      <a:pt x="589" y="216"/>
                      <a:pt x="586" y="216"/>
                    </a:cubicBezTo>
                    <a:cubicBezTo>
                      <a:pt x="580" y="216"/>
                      <a:pt x="574" y="219"/>
                      <a:pt x="567" y="225"/>
                    </a:cubicBezTo>
                    <a:cubicBezTo>
                      <a:pt x="552" y="239"/>
                      <a:pt x="545" y="261"/>
                      <a:pt x="545" y="285"/>
                    </a:cubicBezTo>
                    <a:cubicBezTo>
                      <a:pt x="545" y="307"/>
                      <a:pt x="551" y="331"/>
                      <a:pt x="563" y="350"/>
                    </a:cubicBezTo>
                    <a:cubicBezTo>
                      <a:pt x="576" y="372"/>
                      <a:pt x="598" y="411"/>
                      <a:pt x="598" y="446"/>
                    </a:cubicBezTo>
                    <a:cubicBezTo>
                      <a:pt x="597" y="468"/>
                      <a:pt x="590" y="488"/>
                      <a:pt x="566" y="503"/>
                    </a:cubicBezTo>
                    <a:cubicBezTo>
                      <a:pt x="562" y="506"/>
                      <a:pt x="558" y="507"/>
                      <a:pt x="554" y="507"/>
                    </a:cubicBezTo>
                    <a:cubicBezTo>
                      <a:pt x="551" y="507"/>
                      <a:pt x="547" y="506"/>
                      <a:pt x="544" y="504"/>
                    </a:cubicBezTo>
                    <a:cubicBezTo>
                      <a:pt x="539" y="500"/>
                      <a:pt x="535" y="492"/>
                      <a:pt x="530" y="483"/>
                    </a:cubicBezTo>
                    <a:cubicBezTo>
                      <a:pt x="524" y="470"/>
                      <a:pt x="519" y="453"/>
                      <a:pt x="513" y="440"/>
                    </a:cubicBezTo>
                    <a:cubicBezTo>
                      <a:pt x="510" y="433"/>
                      <a:pt x="506" y="428"/>
                      <a:pt x="503" y="423"/>
                    </a:cubicBezTo>
                    <a:cubicBezTo>
                      <a:pt x="499" y="419"/>
                      <a:pt x="494" y="416"/>
                      <a:pt x="489" y="416"/>
                    </a:cubicBezTo>
                    <a:cubicBezTo>
                      <a:pt x="487" y="416"/>
                      <a:pt x="485" y="416"/>
                      <a:pt x="484" y="417"/>
                    </a:cubicBezTo>
                    <a:cubicBezTo>
                      <a:pt x="478" y="418"/>
                      <a:pt x="474" y="422"/>
                      <a:pt x="472" y="428"/>
                    </a:cubicBezTo>
                    <a:cubicBezTo>
                      <a:pt x="470" y="433"/>
                      <a:pt x="469" y="439"/>
                      <a:pt x="469" y="446"/>
                    </a:cubicBezTo>
                    <a:cubicBezTo>
                      <a:pt x="469" y="460"/>
                      <a:pt x="472" y="476"/>
                      <a:pt x="475" y="492"/>
                    </a:cubicBezTo>
                    <a:cubicBezTo>
                      <a:pt x="477" y="508"/>
                      <a:pt x="480" y="525"/>
                      <a:pt x="480" y="538"/>
                    </a:cubicBezTo>
                    <a:cubicBezTo>
                      <a:pt x="480" y="545"/>
                      <a:pt x="479" y="550"/>
                      <a:pt x="478" y="555"/>
                    </a:cubicBezTo>
                    <a:cubicBezTo>
                      <a:pt x="476" y="560"/>
                      <a:pt x="474" y="563"/>
                      <a:pt x="471" y="566"/>
                    </a:cubicBezTo>
                    <a:cubicBezTo>
                      <a:pt x="456" y="577"/>
                      <a:pt x="448" y="585"/>
                      <a:pt x="443" y="592"/>
                    </a:cubicBezTo>
                    <a:cubicBezTo>
                      <a:pt x="437" y="599"/>
                      <a:pt x="434" y="606"/>
                      <a:pt x="427" y="616"/>
                    </a:cubicBezTo>
                    <a:cubicBezTo>
                      <a:pt x="419" y="627"/>
                      <a:pt x="412" y="633"/>
                      <a:pt x="404" y="639"/>
                    </a:cubicBezTo>
                    <a:cubicBezTo>
                      <a:pt x="396" y="645"/>
                      <a:pt x="387" y="651"/>
                      <a:pt x="378" y="661"/>
                    </a:cubicBezTo>
                    <a:cubicBezTo>
                      <a:pt x="376" y="663"/>
                      <a:pt x="373" y="666"/>
                      <a:pt x="368" y="668"/>
                    </a:cubicBezTo>
                    <a:cubicBezTo>
                      <a:pt x="356" y="674"/>
                      <a:pt x="333" y="681"/>
                      <a:pt x="306" y="681"/>
                    </a:cubicBezTo>
                    <a:cubicBezTo>
                      <a:pt x="284" y="681"/>
                      <a:pt x="258" y="676"/>
                      <a:pt x="235" y="663"/>
                    </a:cubicBezTo>
                    <a:cubicBezTo>
                      <a:pt x="211" y="650"/>
                      <a:pt x="190" y="628"/>
                      <a:pt x="174" y="594"/>
                    </a:cubicBezTo>
                    <a:cubicBezTo>
                      <a:pt x="147" y="537"/>
                      <a:pt x="131" y="470"/>
                      <a:pt x="114" y="418"/>
                    </a:cubicBezTo>
                    <a:cubicBezTo>
                      <a:pt x="105" y="392"/>
                      <a:pt x="96" y="369"/>
                      <a:pt x="84" y="353"/>
                    </a:cubicBezTo>
                    <a:cubicBezTo>
                      <a:pt x="79" y="345"/>
                      <a:pt x="72" y="338"/>
                      <a:pt x="65" y="334"/>
                    </a:cubicBezTo>
                    <a:cubicBezTo>
                      <a:pt x="58" y="329"/>
                      <a:pt x="50" y="327"/>
                      <a:pt x="42" y="327"/>
                    </a:cubicBezTo>
                    <a:cubicBezTo>
                      <a:pt x="37" y="327"/>
                      <a:pt x="33" y="327"/>
                      <a:pt x="28" y="328"/>
                    </a:cubicBezTo>
                    <a:cubicBezTo>
                      <a:pt x="26" y="329"/>
                      <a:pt x="26" y="329"/>
                      <a:pt x="26" y="329"/>
                    </a:cubicBezTo>
                    <a:cubicBezTo>
                      <a:pt x="28" y="328"/>
                      <a:pt x="28" y="328"/>
                      <a:pt x="28" y="328"/>
                    </a:cubicBezTo>
                    <a:cubicBezTo>
                      <a:pt x="18" y="331"/>
                      <a:pt x="11" y="336"/>
                      <a:pt x="6" y="344"/>
                    </a:cubicBezTo>
                    <a:cubicBezTo>
                      <a:pt x="2" y="352"/>
                      <a:pt x="0" y="361"/>
                      <a:pt x="0" y="372"/>
                    </a:cubicBezTo>
                    <a:cubicBezTo>
                      <a:pt x="0" y="405"/>
                      <a:pt x="18" y="450"/>
                      <a:pt x="40" y="490"/>
                    </a:cubicBezTo>
                    <a:cubicBezTo>
                      <a:pt x="50" y="510"/>
                      <a:pt x="62" y="528"/>
                      <a:pt x="73" y="543"/>
                    </a:cubicBezTo>
                    <a:cubicBezTo>
                      <a:pt x="84" y="558"/>
                      <a:pt x="93" y="569"/>
                      <a:pt x="101" y="574"/>
                    </a:cubicBezTo>
                    <a:cubicBezTo>
                      <a:pt x="119" y="587"/>
                      <a:pt x="129" y="595"/>
                      <a:pt x="135" y="603"/>
                    </a:cubicBezTo>
                    <a:cubicBezTo>
                      <a:pt x="141" y="612"/>
                      <a:pt x="145" y="622"/>
                      <a:pt x="151" y="641"/>
                    </a:cubicBezTo>
                    <a:cubicBezTo>
                      <a:pt x="157" y="660"/>
                      <a:pt x="176" y="684"/>
                      <a:pt x="201" y="705"/>
                    </a:cubicBezTo>
                    <a:cubicBezTo>
                      <a:pt x="226" y="725"/>
                      <a:pt x="258" y="743"/>
                      <a:pt x="289" y="750"/>
                    </a:cubicBezTo>
                    <a:cubicBezTo>
                      <a:pt x="317" y="757"/>
                      <a:pt x="337" y="763"/>
                      <a:pt x="350" y="772"/>
                    </a:cubicBezTo>
                    <a:cubicBezTo>
                      <a:pt x="356" y="776"/>
                      <a:pt x="360" y="780"/>
                      <a:pt x="363" y="785"/>
                    </a:cubicBezTo>
                    <a:cubicBezTo>
                      <a:pt x="366" y="791"/>
                      <a:pt x="367" y="796"/>
                      <a:pt x="367" y="803"/>
                    </a:cubicBezTo>
                    <a:cubicBezTo>
                      <a:pt x="367" y="806"/>
                      <a:pt x="367" y="809"/>
                      <a:pt x="367" y="812"/>
                    </a:cubicBezTo>
                    <a:cubicBezTo>
                      <a:pt x="365" y="823"/>
                      <a:pt x="361" y="831"/>
                      <a:pt x="356" y="835"/>
                    </a:cubicBezTo>
                    <a:cubicBezTo>
                      <a:pt x="351" y="840"/>
                      <a:pt x="345" y="842"/>
                      <a:pt x="338" y="842"/>
                    </a:cubicBezTo>
                    <a:cubicBezTo>
                      <a:pt x="331" y="842"/>
                      <a:pt x="323" y="840"/>
                      <a:pt x="317" y="836"/>
                    </a:cubicBezTo>
                    <a:cubicBezTo>
                      <a:pt x="306" y="829"/>
                      <a:pt x="290" y="829"/>
                      <a:pt x="274" y="829"/>
                    </a:cubicBezTo>
                    <a:cubicBezTo>
                      <a:pt x="266" y="829"/>
                      <a:pt x="258" y="829"/>
                      <a:pt x="251" y="828"/>
                    </a:cubicBezTo>
                    <a:cubicBezTo>
                      <a:pt x="244" y="828"/>
                      <a:pt x="237" y="827"/>
                      <a:pt x="233" y="825"/>
                    </a:cubicBezTo>
                    <a:cubicBezTo>
                      <a:pt x="227" y="822"/>
                      <a:pt x="221" y="820"/>
                      <a:pt x="215" y="820"/>
                    </a:cubicBezTo>
                    <a:cubicBezTo>
                      <a:pt x="209" y="820"/>
                      <a:pt x="203" y="822"/>
                      <a:pt x="198" y="826"/>
                    </a:cubicBezTo>
                    <a:cubicBezTo>
                      <a:pt x="194" y="830"/>
                      <a:pt x="192" y="836"/>
                      <a:pt x="192" y="842"/>
                    </a:cubicBezTo>
                    <a:cubicBezTo>
                      <a:pt x="192" y="847"/>
                      <a:pt x="194" y="852"/>
                      <a:pt x="197" y="855"/>
                    </a:cubicBezTo>
                    <a:cubicBezTo>
                      <a:pt x="201" y="860"/>
                      <a:pt x="208" y="863"/>
                      <a:pt x="216" y="865"/>
                    </a:cubicBezTo>
                    <a:cubicBezTo>
                      <a:pt x="224" y="867"/>
                      <a:pt x="233" y="868"/>
                      <a:pt x="242" y="868"/>
                    </a:cubicBezTo>
                    <a:cubicBezTo>
                      <a:pt x="253" y="869"/>
                      <a:pt x="265" y="870"/>
                      <a:pt x="276" y="871"/>
                    </a:cubicBezTo>
                    <a:cubicBezTo>
                      <a:pt x="287" y="872"/>
                      <a:pt x="296" y="873"/>
                      <a:pt x="303" y="877"/>
                    </a:cubicBezTo>
                    <a:cubicBezTo>
                      <a:pt x="314" y="883"/>
                      <a:pt x="329" y="888"/>
                      <a:pt x="342" y="888"/>
                    </a:cubicBezTo>
                    <a:cubicBezTo>
                      <a:pt x="347" y="888"/>
                      <a:pt x="351" y="887"/>
                      <a:pt x="355" y="886"/>
                    </a:cubicBezTo>
                    <a:cubicBezTo>
                      <a:pt x="361" y="885"/>
                      <a:pt x="366" y="883"/>
                      <a:pt x="370" y="883"/>
                    </a:cubicBezTo>
                    <a:cubicBezTo>
                      <a:pt x="372" y="883"/>
                      <a:pt x="373" y="883"/>
                      <a:pt x="375" y="884"/>
                    </a:cubicBezTo>
                    <a:cubicBezTo>
                      <a:pt x="378" y="886"/>
                      <a:pt x="381" y="889"/>
                      <a:pt x="385" y="896"/>
                    </a:cubicBezTo>
                    <a:cubicBezTo>
                      <a:pt x="388" y="903"/>
                      <a:pt x="392" y="912"/>
                      <a:pt x="396" y="926"/>
                    </a:cubicBezTo>
                    <a:cubicBezTo>
                      <a:pt x="404" y="954"/>
                      <a:pt x="409" y="969"/>
                      <a:pt x="413" y="980"/>
                    </a:cubicBezTo>
                    <a:cubicBezTo>
                      <a:pt x="417" y="990"/>
                      <a:pt x="420" y="995"/>
                      <a:pt x="424" y="1003"/>
                    </a:cubicBezTo>
                    <a:cubicBezTo>
                      <a:pt x="428" y="1010"/>
                      <a:pt x="430" y="1017"/>
                      <a:pt x="430" y="1023"/>
                    </a:cubicBezTo>
                    <a:cubicBezTo>
                      <a:pt x="430" y="1028"/>
                      <a:pt x="429" y="1032"/>
                      <a:pt x="426" y="1035"/>
                    </a:cubicBezTo>
                    <a:cubicBezTo>
                      <a:pt x="424" y="1039"/>
                      <a:pt x="420" y="1041"/>
                      <a:pt x="413" y="1042"/>
                    </a:cubicBezTo>
                    <a:cubicBezTo>
                      <a:pt x="403" y="1044"/>
                      <a:pt x="388" y="1051"/>
                      <a:pt x="375" y="1060"/>
                    </a:cubicBezTo>
                    <a:cubicBezTo>
                      <a:pt x="368" y="1065"/>
                      <a:pt x="362" y="1071"/>
                      <a:pt x="358" y="1077"/>
                    </a:cubicBezTo>
                    <a:cubicBezTo>
                      <a:pt x="354" y="1083"/>
                      <a:pt x="351" y="1090"/>
                      <a:pt x="351" y="1097"/>
                    </a:cubicBezTo>
                    <a:cubicBezTo>
                      <a:pt x="351" y="1100"/>
                      <a:pt x="352" y="1104"/>
                      <a:pt x="353" y="1107"/>
                    </a:cubicBezTo>
                    <a:cubicBezTo>
                      <a:pt x="355" y="1113"/>
                      <a:pt x="360" y="1118"/>
                      <a:pt x="365" y="1121"/>
                    </a:cubicBezTo>
                    <a:cubicBezTo>
                      <a:pt x="371" y="1124"/>
                      <a:pt x="377" y="1125"/>
                      <a:pt x="384" y="1125"/>
                    </a:cubicBezTo>
                    <a:cubicBezTo>
                      <a:pt x="395" y="1125"/>
                      <a:pt x="407" y="1122"/>
                      <a:pt x="418" y="1116"/>
                    </a:cubicBezTo>
                    <a:cubicBezTo>
                      <a:pt x="430" y="1110"/>
                      <a:pt x="440" y="1102"/>
                      <a:pt x="446" y="1091"/>
                    </a:cubicBezTo>
                    <a:cubicBezTo>
                      <a:pt x="453" y="1081"/>
                      <a:pt x="461" y="1072"/>
                      <a:pt x="468" y="1067"/>
                    </a:cubicBezTo>
                    <a:cubicBezTo>
                      <a:pt x="475" y="1061"/>
                      <a:pt x="482" y="1058"/>
                      <a:pt x="487" y="1058"/>
                    </a:cubicBezTo>
                    <a:cubicBezTo>
                      <a:pt x="493" y="1058"/>
                      <a:pt x="498" y="1061"/>
                      <a:pt x="502" y="1067"/>
                    </a:cubicBezTo>
                    <a:cubicBezTo>
                      <a:pt x="504" y="1069"/>
                      <a:pt x="505" y="1072"/>
                      <a:pt x="505" y="1075"/>
                    </a:cubicBezTo>
                    <a:cubicBezTo>
                      <a:pt x="505" y="1079"/>
                      <a:pt x="503" y="1084"/>
                      <a:pt x="500" y="1089"/>
                    </a:cubicBezTo>
                    <a:cubicBezTo>
                      <a:pt x="491" y="1104"/>
                      <a:pt x="470" y="1123"/>
                      <a:pt x="448" y="1140"/>
                    </a:cubicBezTo>
                    <a:cubicBezTo>
                      <a:pt x="412" y="1167"/>
                      <a:pt x="392" y="1190"/>
                      <a:pt x="364" y="1245"/>
                    </a:cubicBezTo>
                    <a:cubicBezTo>
                      <a:pt x="350" y="1273"/>
                      <a:pt x="339" y="1293"/>
                      <a:pt x="329" y="1308"/>
                    </a:cubicBezTo>
                    <a:cubicBezTo>
                      <a:pt x="318" y="1324"/>
                      <a:pt x="307" y="1335"/>
                      <a:pt x="293" y="1346"/>
                    </a:cubicBezTo>
                    <a:cubicBezTo>
                      <a:pt x="275" y="1359"/>
                      <a:pt x="259" y="1388"/>
                      <a:pt x="259" y="1418"/>
                    </a:cubicBezTo>
                    <a:cubicBezTo>
                      <a:pt x="259" y="1440"/>
                      <a:pt x="268" y="1462"/>
                      <a:pt x="293" y="1478"/>
                    </a:cubicBezTo>
                    <a:cubicBezTo>
                      <a:pt x="297" y="1481"/>
                      <a:pt x="301" y="1482"/>
                      <a:pt x="306" y="1482"/>
                    </a:cubicBezTo>
                    <a:cubicBezTo>
                      <a:pt x="313" y="1482"/>
                      <a:pt x="320" y="1478"/>
                      <a:pt x="327" y="1472"/>
                    </a:cubicBezTo>
                    <a:cubicBezTo>
                      <a:pt x="340" y="1461"/>
                      <a:pt x="352" y="1442"/>
                      <a:pt x="364" y="1420"/>
                    </a:cubicBezTo>
                    <a:cubicBezTo>
                      <a:pt x="382" y="1385"/>
                      <a:pt x="400" y="1342"/>
                      <a:pt x="418" y="1304"/>
                    </a:cubicBezTo>
                    <a:cubicBezTo>
                      <a:pt x="426" y="1284"/>
                      <a:pt x="435" y="1266"/>
                      <a:pt x="444" y="1251"/>
                    </a:cubicBezTo>
                    <a:cubicBezTo>
                      <a:pt x="453" y="1236"/>
                      <a:pt x="461" y="1224"/>
                      <a:pt x="469" y="1217"/>
                    </a:cubicBezTo>
                    <a:cubicBezTo>
                      <a:pt x="497" y="1192"/>
                      <a:pt x="511" y="1180"/>
                      <a:pt x="522" y="1169"/>
                    </a:cubicBezTo>
                    <a:cubicBezTo>
                      <a:pt x="534" y="1158"/>
                      <a:pt x="541" y="1147"/>
                      <a:pt x="554" y="1124"/>
                    </a:cubicBezTo>
                    <a:cubicBezTo>
                      <a:pt x="559" y="1115"/>
                      <a:pt x="565" y="1108"/>
                      <a:pt x="570" y="1104"/>
                    </a:cubicBezTo>
                    <a:cubicBezTo>
                      <a:pt x="576" y="1100"/>
                      <a:pt x="582" y="1099"/>
                      <a:pt x="588" y="1099"/>
                    </a:cubicBezTo>
                    <a:cubicBezTo>
                      <a:pt x="595" y="1099"/>
                      <a:pt x="603" y="1101"/>
                      <a:pt x="610" y="1106"/>
                    </a:cubicBezTo>
                    <a:cubicBezTo>
                      <a:pt x="616" y="1110"/>
                      <a:pt x="623" y="1116"/>
                      <a:pt x="627" y="1122"/>
                    </a:cubicBezTo>
                    <a:cubicBezTo>
                      <a:pt x="633" y="1128"/>
                      <a:pt x="637" y="1135"/>
                      <a:pt x="642" y="1139"/>
                    </a:cubicBezTo>
                    <a:cubicBezTo>
                      <a:pt x="644" y="1142"/>
                      <a:pt x="646" y="1144"/>
                      <a:pt x="648" y="1145"/>
                    </a:cubicBezTo>
                    <a:cubicBezTo>
                      <a:pt x="651" y="1146"/>
                      <a:pt x="653" y="1147"/>
                      <a:pt x="656" y="1147"/>
                    </a:cubicBezTo>
                    <a:cubicBezTo>
                      <a:pt x="659" y="1147"/>
                      <a:pt x="661" y="1146"/>
                      <a:pt x="664" y="1144"/>
                    </a:cubicBezTo>
                    <a:cubicBezTo>
                      <a:pt x="667" y="1142"/>
                      <a:pt x="670" y="1140"/>
                      <a:pt x="673" y="1136"/>
                    </a:cubicBezTo>
                    <a:cubicBezTo>
                      <a:pt x="679" y="1129"/>
                      <a:pt x="683" y="1124"/>
                      <a:pt x="686" y="1121"/>
                    </a:cubicBezTo>
                    <a:cubicBezTo>
                      <a:pt x="687" y="1119"/>
                      <a:pt x="689" y="1118"/>
                      <a:pt x="690" y="1118"/>
                    </a:cubicBezTo>
                    <a:cubicBezTo>
                      <a:pt x="691" y="1117"/>
                      <a:pt x="691" y="1117"/>
                      <a:pt x="692" y="1117"/>
                    </a:cubicBezTo>
                    <a:cubicBezTo>
                      <a:pt x="692" y="1117"/>
                      <a:pt x="693" y="1117"/>
                      <a:pt x="694" y="1118"/>
                    </a:cubicBezTo>
                    <a:cubicBezTo>
                      <a:pt x="695" y="1119"/>
                      <a:pt x="697" y="1120"/>
                      <a:pt x="698" y="1122"/>
                    </a:cubicBezTo>
                    <a:cubicBezTo>
                      <a:pt x="701" y="1124"/>
                      <a:pt x="703" y="1126"/>
                      <a:pt x="706" y="1128"/>
                    </a:cubicBezTo>
                    <a:cubicBezTo>
                      <a:pt x="708" y="1129"/>
                      <a:pt x="711" y="1130"/>
                      <a:pt x="714" y="1130"/>
                    </a:cubicBezTo>
                    <a:cubicBezTo>
                      <a:pt x="717" y="1130"/>
                      <a:pt x="720" y="1130"/>
                      <a:pt x="723" y="1128"/>
                    </a:cubicBezTo>
                    <a:cubicBezTo>
                      <a:pt x="726" y="1126"/>
                      <a:pt x="728" y="1123"/>
                      <a:pt x="731" y="1120"/>
                    </a:cubicBezTo>
                    <a:cubicBezTo>
                      <a:pt x="735" y="1116"/>
                      <a:pt x="738" y="1112"/>
                      <a:pt x="740" y="1110"/>
                    </a:cubicBezTo>
                    <a:cubicBezTo>
                      <a:pt x="743" y="1108"/>
                      <a:pt x="745" y="1107"/>
                      <a:pt x="746" y="1107"/>
                    </a:cubicBezTo>
                    <a:cubicBezTo>
                      <a:pt x="746" y="1107"/>
                      <a:pt x="747" y="1107"/>
                      <a:pt x="747" y="1108"/>
                    </a:cubicBezTo>
                    <a:cubicBezTo>
                      <a:pt x="748" y="1108"/>
                      <a:pt x="748" y="1109"/>
                      <a:pt x="749" y="1110"/>
                    </a:cubicBezTo>
                    <a:cubicBezTo>
                      <a:pt x="750" y="1112"/>
                      <a:pt x="750" y="1114"/>
                      <a:pt x="751" y="1117"/>
                    </a:cubicBezTo>
                    <a:cubicBezTo>
                      <a:pt x="752" y="1121"/>
                      <a:pt x="752" y="1128"/>
                      <a:pt x="752" y="1137"/>
                    </a:cubicBezTo>
                    <a:cubicBezTo>
                      <a:pt x="753" y="1150"/>
                      <a:pt x="754" y="1166"/>
                      <a:pt x="756" y="1179"/>
                    </a:cubicBezTo>
                    <a:cubicBezTo>
                      <a:pt x="757" y="1185"/>
                      <a:pt x="759" y="1191"/>
                      <a:pt x="761" y="1195"/>
                    </a:cubicBezTo>
                    <a:cubicBezTo>
                      <a:pt x="762" y="1197"/>
                      <a:pt x="764" y="1199"/>
                      <a:pt x="765" y="1200"/>
                    </a:cubicBezTo>
                    <a:cubicBezTo>
                      <a:pt x="767" y="1202"/>
                      <a:pt x="769" y="1202"/>
                      <a:pt x="771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2" y="1202"/>
                      <a:pt x="772" y="1202"/>
                      <a:pt x="772" y="1202"/>
                    </a:cubicBezTo>
                    <a:cubicBezTo>
                      <a:pt x="774" y="1202"/>
                      <a:pt x="775" y="1202"/>
                      <a:pt x="776" y="1201"/>
                    </a:cubicBezTo>
                    <a:cubicBezTo>
                      <a:pt x="779" y="1199"/>
                      <a:pt x="780" y="1196"/>
                      <a:pt x="781" y="1192"/>
                    </a:cubicBezTo>
                    <a:cubicBezTo>
                      <a:pt x="784" y="1186"/>
                      <a:pt x="785" y="1177"/>
                      <a:pt x="787" y="1167"/>
                    </a:cubicBezTo>
                    <a:cubicBezTo>
                      <a:pt x="789" y="1152"/>
                      <a:pt x="791" y="1135"/>
                      <a:pt x="796" y="1121"/>
                    </a:cubicBezTo>
                    <a:cubicBezTo>
                      <a:pt x="799" y="1115"/>
                      <a:pt x="801" y="1109"/>
                      <a:pt x="805" y="1104"/>
                    </a:cubicBezTo>
                    <a:cubicBezTo>
                      <a:pt x="809" y="1100"/>
                      <a:pt x="813" y="1097"/>
                      <a:pt x="819" y="1096"/>
                    </a:cubicBezTo>
                    <a:cubicBezTo>
                      <a:pt x="824" y="1096"/>
                      <a:pt x="829" y="1095"/>
                      <a:pt x="834" y="1095"/>
                    </a:cubicBezTo>
                    <a:cubicBezTo>
                      <a:pt x="850" y="1095"/>
                      <a:pt x="864" y="1100"/>
                      <a:pt x="878" y="1114"/>
                    </a:cubicBezTo>
                    <a:cubicBezTo>
                      <a:pt x="891" y="1129"/>
                      <a:pt x="903" y="1153"/>
                      <a:pt x="914" y="1191"/>
                    </a:cubicBezTo>
                    <a:cubicBezTo>
                      <a:pt x="920" y="1213"/>
                      <a:pt x="925" y="1245"/>
                      <a:pt x="929" y="1281"/>
                    </a:cubicBezTo>
                    <a:cubicBezTo>
                      <a:pt x="936" y="1336"/>
                      <a:pt x="941" y="1402"/>
                      <a:pt x="951" y="1459"/>
                    </a:cubicBezTo>
                    <a:cubicBezTo>
                      <a:pt x="956" y="1488"/>
                      <a:pt x="962" y="1515"/>
                      <a:pt x="969" y="1538"/>
                    </a:cubicBezTo>
                    <a:cubicBezTo>
                      <a:pt x="976" y="1560"/>
                      <a:pt x="985" y="1579"/>
                      <a:pt x="996" y="1591"/>
                    </a:cubicBezTo>
                    <a:cubicBezTo>
                      <a:pt x="1022" y="1618"/>
                      <a:pt x="1055" y="1632"/>
                      <a:pt x="1080" y="1632"/>
                    </a:cubicBezTo>
                    <a:cubicBezTo>
                      <a:pt x="1089" y="1632"/>
                      <a:pt x="1097" y="1630"/>
                      <a:pt x="1103" y="1626"/>
                    </a:cubicBezTo>
                    <a:cubicBezTo>
                      <a:pt x="1109" y="1621"/>
                      <a:pt x="1112" y="1614"/>
                      <a:pt x="1112" y="1605"/>
                    </a:cubicBezTo>
                    <a:cubicBezTo>
                      <a:pt x="1112" y="1592"/>
                      <a:pt x="1105" y="1573"/>
                      <a:pt x="1087" y="1550"/>
                    </a:cubicBezTo>
                    <a:cubicBezTo>
                      <a:pt x="1052" y="1503"/>
                      <a:pt x="1036" y="1444"/>
                      <a:pt x="1026" y="1384"/>
                    </a:cubicBezTo>
                    <a:cubicBezTo>
                      <a:pt x="1015" y="1324"/>
                      <a:pt x="1010" y="1265"/>
                      <a:pt x="997" y="1217"/>
                    </a:cubicBezTo>
                    <a:cubicBezTo>
                      <a:pt x="986" y="1180"/>
                      <a:pt x="975" y="1153"/>
                      <a:pt x="966" y="1131"/>
                    </a:cubicBezTo>
                    <a:cubicBezTo>
                      <a:pt x="957" y="1109"/>
                      <a:pt x="950" y="1093"/>
                      <a:pt x="950" y="1081"/>
                    </a:cubicBezTo>
                    <a:cubicBezTo>
                      <a:pt x="950" y="1074"/>
                      <a:pt x="953" y="1068"/>
                      <a:pt x="958" y="1063"/>
                    </a:cubicBezTo>
                    <a:cubicBezTo>
                      <a:pt x="968" y="1053"/>
                      <a:pt x="974" y="1043"/>
                      <a:pt x="979" y="1036"/>
                    </a:cubicBezTo>
                    <a:cubicBezTo>
                      <a:pt x="981" y="1032"/>
                      <a:pt x="984" y="1029"/>
                      <a:pt x="986" y="1028"/>
                    </a:cubicBezTo>
                    <a:cubicBezTo>
                      <a:pt x="989" y="1026"/>
                      <a:pt x="991" y="1025"/>
                      <a:pt x="995" y="1025"/>
                    </a:cubicBezTo>
                    <a:cubicBezTo>
                      <a:pt x="999" y="1025"/>
                      <a:pt x="1004" y="1026"/>
                      <a:pt x="1010" y="1028"/>
                    </a:cubicBezTo>
                    <a:cubicBezTo>
                      <a:pt x="1027" y="1035"/>
                      <a:pt x="1036" y="1038"/>
                      <a:pt x="1043" y="1043"/>
                    </a:cubicBezTo>
                    <a:cubicBezTo>
                      <a:pt x="1050" y="1048"/>
                      <a:pt x="1055" y="1053"/>
                      <a:pt x="1063" y="1065"/>
                    </a:cubicBezTo>
                    <a:cubicBezTo>
                      <a:pt x="1069" y="1074"/>
                      <a:pt x="1073" y="1080"/>
                      <a:pt x="1078" y="1085"/>
                    </a:cubicBezTo>
                    <a:cubicBezTo>
                      <a:pt x="1080" y="1087"/>
                      <a:pt x="1082" y="1088"/>
                      <a:pt x="1084" y="1090"/>
                    </a:cubicBezTo>
                    <a:cubicBezTo>
                      <a:pt x="1087" y="1091"/>
                      <a:pt x="1089" y="1091"/>
                      <a:pt x="1091" y="1091"/>
                    </a:cubicBezTo>
                    <a:cubicBezTo>
                      <a:pt x="1095" y="1091"/>
                      <a:pt x="1099" y="1089"/>
                      <a:pt x="1102" y="1086"/>
                    </a:cubicBezTo>
                    <a:cubicBezTo>
                      <a:pt x="1105" y="1083"/>
                      <a:pt x="1106" y="1080"/>
                      <a:pt x="1106" y="1076"/>
                    </a:cubicBezTo>
                    <a:cubicBezTo>
                      <a:pt x="1106" y="1069"/>
                      <a:pt x="1102" y="1061"/>
                      <a:pt x="1096" y="1052"/>
                    </a:cubicBezTo>
                    <a:cubicBezTo>
                      <a:pt x="1090" y="1043"/>
                      <a:pt x="1081" y="1033"/>
                      <a:pt x="1072" y="1023"/>
                    </a:cubicBezTo>
                    <a:cubicBezTo>
                      <a:pt x="1063" y="1013"/>
                      <a:pt x="1054" y="1004"/>
                      <a:pt x="1046" y="996"/>
                    </a:cubicBezTo>
                    <a:cubicBezTo>
                      <a:pt x="1039" y="987"/>
                      <a:pt x="1035" y="978"/>
                      <a:pt x="1035" y="968"/>
                    </a:cubicBezTo>
                    <a:cubicBezTo>
                      <a:pt x="1035" y="964"/>
                      <a:pt x="1036" y="958"/>
                      <a:pt x="1039" y="952"/>
                    </a:cubicBezTo>
                    <a:cubicBezTo>
                      <a:pt x="1046" y="936"/>
                      <a:pt x="1050" y="918"/>
                      <a:pt x="1057" y="903"/>
                    </a:cubicBezTo>
                    <a:cubicBezTo>
                      <a:pt x="1063" y="887"/>
                      <a:pt x="1072" y="873"/>
                      <a:pt x="1087" y="866"/>
                    </a:cubicBezTo>
                    <a:cubicBezTo>
                      <a:pt x="1094" y="862"/>
                      <a:pt x="1108" y="859"/>
                      <a:pt x="1125" y="857"/>
                    </a:cubicBezTo>
                    <a:cubicBezTo>
                      <a:pt x="1143" y="854"/>
                      <a:pt x="1164" y="853"/>
                      <a:pt x="1188" y="853"/>
                    </a:cubicBezTo>
                    <a:cubicBezTo>
                      <a:pt x="1233" y="853"/>
                      <a:pt x="1287" y="858"/>
                      <a:pt x="1337" y="873"/>
                    </a:cubicBezTo>
                    <a:cubicBezTo>
                      <a:pt x="1389" y="889"/>
                      <a:pt x="1426" y="899"/>
                      <a:pt x="1453" y="908"/>
                    </a:cubicBezTo>
                    <a:cubicBezTo>
                      <a:pt x="1480" y="918"/>
                      <a:pt x="1497" y="927"/>
                      <a:pt x="1508" y="940"/>
                    </a:cubicBezTo>
                    <a:cubicBezTo>
                      <a:pt x="1516" y="949"/>
                      <a:pt x="1530" y="958"/>
                      <a:pt x="1546" y="964"/>
                    </a:cubicBezTo>
                    <a:cubicBezTo>
                      <a:pt x="1562" y="971"/>
                      <a:pt x="1581" y="976"/>
                      <a:pt x="1597" y="976"/>
                    </a:cubicBezTo>
                    <a:cubicBezTo>
                      <a:pt x="1606" y="976"/>
                      <a:pt x="1614" y="975"/>
                      <a:pt x="1621" y="971"/>
                    </a:cubicBezTo>
                    <a:cubicBezTo>
                      <a:pt x="1628" y="967"/>
                      <a:pt x="1633" y="961"/>
                      <a:pt x="1636" y="952"/>
                    </a:cubicBezTo>
                    <a:cubicBezTo>
                      <a:pt x="1637" y="947"/>
                      <a:pt x="1637" y="943"/>
                      <a:pt x="1637" y="939"/>
                    </a:cubicBezTo>
                    <a:cubicBezTo>
                      <a:pt x="1637" y="917"/>
                      <a:pt x="1624" y="894"/>
                      <a:pt x="1606" y="877"/>
                    </a:cubicBezTo>
                    <a:cubicBezTo>
                      <a:pt x="1587" y="859"/>
                      <a:pt x="1562" y="846"/>
                      <a:pt x="1538" y="843"/>
                    </a:cubicBezTo>
                    <a:cubicBezTo>
                      <a:pt x="1513" y="841"/>
                      <a:pt x="1492" y="830"/>
                      <a:pt x="1471" y="820"/>
                    </a:cubicBezTo>
                    <a:cubicBezTo>
                      <a:pt x="1450" y="810"/>
                      <a:pt x="1429" y="801"/>
                      <a:pt x="1408" y="801"/>
                    </a:cubicBezTo>
                    <a:cubicBezTo>
                      <a:pt x="1406" y="801"/>
                      <a:pt x="1404" y="801"/>
                      <a:pt x="1403" y="801"/>
                    </a:cubicBezTo>
                    <a:cubicBezTo>
                      <a:pt x="1400" y="802"/>
                      <a:pt x="1397" y="802"/>
                      <a:pt x="1395" y="802"/>
                    </a:cubicBezTo>
                    <a:cubicBezTo>
                      <a:pt x="1375" y="802"/>
                      <a:pt x="1357" y="797"/>
                      <a:pt x="1339" y="792"/>
                    </a:cubicBezTo>
                    <a:cubicBezTo>
                      <a:pt x="1320" y="787"/>
                      <a:pt x="1301" y="782"/>
                      <a:pt x="1280" y="782"/>
                    </a:cubicBezTo>
                    <a:cubicBezTo>
                      <a:pt x="1279" y="782"/>
                      <a:pt x="1278" y="782"/>
                      <a:pt x="1277" y="782"/>
                    </a:cubicBezTo>
                    <a:cubicBezTo>
                      <a:pt x="1274" y="782"/>
                      <a:pt x="1272" y="782"/>
                      <a:pt x="1269" y="782"/>
                    </a:cubicBezTo>
                    <a:cubicBezTo>
                      <a:pt x="1242" y="782"/>
                      <a:pt x="1195" y="780"/>
                      <a:pt x="1155" y="775"/>
                    </a:cubicBezTo>
                    <a:cubicBezTo>
                      <a:pt x="1136" y="772"/>
                      <a:pt x="1117" y="769"/>
                      <a:pt x="1104" y="764"/>
                    </a:cubicBezTo>
                    <a:cubicBezTo>
                      <a:pt x="1098" y="762"/>
                      <a:pt x="1092" y="759"/>
                      <a:pt x="1089" y="757"/>
                    </a:cubicBezTo>
                    <a:cubicBezTo>
                      <a:pt x="1087" y="756"/>
                      <a:pt x="1086" y="754"/>
                      <a:pt x="1085" y="753"/>
                    </a:cubicBezTo>
                    <a:cubicBezTo>
                      <a:pt x="1084" y="752"/>
                      <a:pt x="1084" y="751"/>
                      <a:pt x="1084" y="749"/>
                    </a:cubicBezTo>
                    <a:cubicBezTo>
                      <a:pt x="1084" y="748"/>
                      <a:pt x="1084" y="747"/>
                      <a:pt x="1085" y="746"/>
                    </a:cubicBezTo>
                    <a:cubicBezTo>
                      <a:pt x="1087" y="743"/>
                      <a:pt x="1091" y="741"/>
                      <a:pt x="1097" y="738"/>
                    </a:cubicBezTo>
                    <a:cubicBezTo>
                      <a:pt x="1107" y="734"/>
                      <a:pt x="1122" y="731"/>
                      <a:pt x="1139" y="727"/>
                    </a:cubicBezTo>
                    <a:cubicBezTo>
                      <a:pt x="1164" y="722"/>
                      <a:pt x="1192" y="717"/>
                      <a:pt x="1215" y="710"/>
                    </a:cubicBezTo>
                    <a:cubicBezTo>
                      <a:pt x="1226" y="707"/>
                      <a:pt x="1236" y="703"/>
                      <a:pt x="1243" y="698"/>
                    </a:cubicBezTo>
                    <a:cubicBezTo>
                      <a:pt x="1247" y="696"/>
                      <a:pt x="1250" y="694"/>
                      <a:pt x="1252" y="691"/>
                    </a:cubicBezTo>
                    <a:cubicBezTo>
                      <a:pt x="1254" y="688"/>
                      <a:pt x="1255" y="685"/>
                      <a:pt x="1255" y="682"/>
                    </a:cubicBezTo>
                    <a:cubicBezTo>
                      <a:pt x="1255" y="681"/>
                      <a:pt x="1255" y="680"/>
                      <a:pt x="1255" y="679"/>
                    </a:cubicBezTo>
                    <a:cubicBezTo>
                      <a:pt x="1254" y="676"/>
                      <a:pt x="1253" y="674"/>
                      <a:pt x="1252" y="672"/>
                    </a:cubicBezTo>
                    <a:cubicBezTo>
                      <a:pt x="1249" y="669"/>
                      <a:pt x="1246" y="667"/>
                      <a:pt x="1241" y="666"/>
                    </a:cubicBezTo>
                    <a:cubicBezTo>
                      <a:pt x="1237" y="665"/>
                      <a:pt x="1232" y="665"/>
                      <a:pt x="1227" y="665"/>
                    </a:cubicBezTo>
                    <a:cubicBezTo>
                      <a:pt x="1210" y="665"/>
                      <a:pt x="1189" y="669"/>
                      <a:pt x="1167" y="673"/>
                    </a:cubicBezTo>
                    <a:cubicBezTo>
                      <a:pt x="1145" y="677"/>
                      <a:pt x="1124" y="681"/>
                      <a:pt x="1108" y="681"/>
                    </a:cubicBezTo>
                    <a:cubicBezTo>
                      <a:pt x="1101" y="681"/>
                      <a:pt x="1095" y="680"/>
                      <a:pt x="1091" y="678"/>
                    </a:cubicBezTo>
                    <a:cubicBezTo>
                      <a:pt x="1089" y="677"/>
                      <a:pt x="1088" y="676"/>
                      <a:pt x="1087" y="675"/>
                    </a:cubicBezTo>
                    <a:cubicBezTo>
                      <a:pt x="1086" y="673"/>
                      <a:pt x="1085" y="671"/>
                      <a:pt x="1085" y="669"/>
                    </a:cubicBezTo>
                    <a:cubicBezTo>
                      <a:pt x="1085" y="668"/>
                      <a:pt x="1085" y="668"/>
                      <a:pt x="1085" y="668"/>
                    </a:cubicBezTo>
                    <a:cubicBezTo>
                      <a:pt x="1085" y="664"/>
                      <a:pt x="1087" y="659"/>
                      <a:pt x="1091" y="655"/>
                    </a:cubicBezTo>
                    <a:cubicBezTo>
                      <a:pt x="1098" y="647"/>
                      <a:pt x="1112" y="639"/>
                      <a:pt x="1128" y="631"/>
                    </a:cubicBezTo>
                    <a:cubicBezTo>
                      <a:pt x="1153" y="620"/>
                      <a:pt x="1184" y="608"/>
                      <a:pt x="1213" y="594"/>
                    </a:cubicBezTo>
                    <a:cubicBezTo>
                      <a:pt x="1241" y="580"/>
                      <a:pt x="1267" y="565"/>
                      <a:pt x="1279" y="544"/>
                    </a:cubicBezTo>
                    <a:cubicBezTo>
                      <a:pt x="1292" y="525"/>
                      <a:pt x="1301" y="511"/>
                      <a:pt x="1307" y="501"/>
                    </a:cubicBezTo>
                    <a:cubicBezTo>
                      <a:pt x="1313" y="490"/>
                      <a:pt x="1316" y="484"/>
                      <a:pt x="1316" y="478"/>
                    </a:cubicBezTo>
                    <a:cubicBezTo>
                      <a:pt x="1316" y="476"/>
                      <a:pt x="1315" y="473"/>
                      <a:pt x="1314" y="471"/>
                    </a:cubicBezTo>
                    <a:cubicBezTo>
                      <a:pt x="1312" y="469"/>
                      <a:pt x="1310" y="467"/>
                      <a:pt x="1307" y="465"/>
                    </a:cubicBezTo>
                    <a:cubicBezTo>
                      <a:pt x="1304" y="462"/>
                      <a:pt x="1300" y="461"/>
                      <a:pt x="1296" y="461"/>
                    </a:cubicBezTo>
                    <a:cubicBezTo>
                      <a:pt x="1287" y="461"/>
                      <a:pt x="1276" y="466"/>
                      <a:pt x="1266" y="474"/>
                    </a:cubicBezTo>
                    <a:cubicBezTo>
                      <a:pt x="1257" y="482"/>
                      <a:pt x="1247" y="492"/>
                      <a:pt x="1240" y="503"/>
                    </a:cubicBezTo>
                    <a:cubicBezTo>
                      <a:pt x="1224" y="529"/>
                      <a:pt x="1191" y="549"/>
                      <a:pt x="1166" y="556"/>
                    </a:cubicBezTo>
                    <a:cubicBezTo>
                      <a:pt x="1154" y="560"/>
                      <a:pt x="1137" y="567"/>
                      <a:pt x="1121" y="573"/>
                    </a:cubicBezTo>
                    <a:cubicBezTo>
                      <a:pt x="1105" y="580"/>
                      <a:pt x="1091" y="587"/>
                      <a:pt x="1084" y="592"/>
                    </a:cubicBezTo>
                    <a:cubicBezTo>
                      <a:pt x="1079" y="595"/>
                      <a:pt x="1074" y="599"/>
                      <a:pt x="1067" y="602"/>
                    </a:cubicBezTo>
                    <a:cubicBezTo>
                      <a:pt x="1061" y="606"/>
                      <a:pt x="1054" y="608"/>
                      <a:pt x="1048" y="608"/>
                    </a:cubicBezTo>
                    <a:cubicBezTo>
                      <a:pt x="1044" y="608"/>
                      <a:pt x="1040" y="607"/>
                      <a:pt x="1036" y="605"/>
                    </a:cubicBezTo>
                    <a:cubicBezTo>
                      <a:pt x="1032" y="603"/>
                      <a:pt x="1029" y="599"/>
                      <a:pt x="1026" y="592"/>
                    </a:cubicBezTo>
                    <a:cubicBezTo>
                      <a:pt x="1024" y="588"/>
                      <a:pt x="1023" y="584"/>
                      <a:pt x="1023" y="579"/>
                    </a:cubicBezTo>
                    <a:cubicBezTo>
                      <a:pt x="1022" y="563"/>
                      <a:pt x="1034" y="542"/>
                      <a:pt x="1052" y="520"/>
                    </a:cubicBezTo>
                    <a:cubicBezTo>
                      <a:pt x="1071" y="497"/>
                      <a:pt x="1097" y="472"/>
                      <a:pt x="1125" y="447"/>
                    </a:cubicBezTo>
                    <a:cubicBezTo>
                      <a:pt x="1191" y="389"/>
                      <a:pt x="1234" y="335"/>
                      <a:pt x="1268" y="295"/>
                    </a:cubicBezTo>
                    <a:cubicBezTo>
                      <a:pt x="1282" y="278"/>
                      <a:pt x="1308" y="252"/>
                      <a:pt x="1331" y="225"/>
                    </a:cubicBezTo>
                    <a:cubicBezTo>
                      <a:pt x="1342" y="211"/>
                      <a:pt x="1353" y="196"/>
                      <a:pt x="1361" y="183"/>
                    </a:cubicBezTo>
                    <a:cubicBezTo>
                      <a:pt x="1368" y="169"/>
                      <a:pt x="1373" y="156"/>
                      <a:pt x="1373" y="144"/>
                    </a:cubicBezTo>
                    <a:cubicBezTo>
                      <a:pt x="1373" y="134"/>
                      <a:pt x="1369" y="125"/>
                      <a:pt x="1360" y="118"/>
                    </a:cubicBezTo>
                    <a:cubicBezTo>
                      <a:pt x="1354" y="113"/>
                      <a:pt x="1347" y="111"/>
                      <a:pt x="1340" y="111"/>
                    </a:cubicBezTo>
                    <a:cubicBezTo>
                      <a:pt x="1327" y="111"/>
                      <a:pt x="1313" y="118"/>
                      <a:pt x="1299" y="129"/>
                    </a:cubicBezTo>
                    <a:cubicBezTo>
                      <a:pt x="1279" y="146"/>
                      <a:pt x="1257" y="171"/>
                      <a:pt x="1239" y="195"/>
                    </a:cubicBezTo>
                    <a:cubicBezTo>
                      <a:pt x="1220" y="220"/>
                      <a:pt x="1204" y="244"/>
                      <a:pt x="1194" y="257"/>
                    </a:cubicBezTo>
                    <a:cubicBezTo>
                      <a:pt x="1179" y="278"/>
                      <a:pt x="1161" y="302"/>
                      <a:pt x="1143" y="324"/>
                    </a:cubicBezTo>
                    <a:cubicBezTo>
                      <a:pt x="1125" y="346"/>
                      <a:pt x="1106" y="366"/>
                      <a:pt x="1091" y="376"/>
                    </a:cubicBezTo>
                    <a:cubicBezTo>
                      <a:pt x="1083" y="381"/>
                      <a:pt x="1072" y="391"/>
                      <a:pt x="1060" y="404"/>
                    </a:cubicBezTo>
                    <a:cubicBezTo>
                      <a:pt x="1041" y="423"/>
                      <a:pt x="1019" y="448"/>
                      <a:pt x="998" y="468"/>
                    </a:cubicBezTo>
                    <a:cubicBezTo>
                      <a:pt x="988" y="478"/>
                      <a:pt x="978" y="487"/>
                      <a:pt x="970" y="493"/>
                    </a:cubicBezTo>
                    <a:cubicBezTo>
                      <a:pt x="966" y="497"/>
                      <a:pt x="962" y="499"/>
                      <a:pt x="959" y="501"/>
                    </a:cubicBezTo>
                    <a:cubicBezTo>
                      <a:pt x="955" y="502"/>
                      <a:pt x="952" y="503"/>
                      <a:pt x="950" y="503"/>
                    </a:cubicBezTo>
                    <a:cubicBezTo>
                      <a:pt x="948" y="503"/>
                      <a:pt x="947" y="503"/>
                      <a:pt x="946" y="502"/>
                    </a:cubicBezTo>
                    <a:cubicBezTo>
                      <a:pt x="945" y="500"/>
                      <a:pt x="944" y="498"/>
                      <a:pt x="944" y="495"/>
                    </a:cubicBezTo>
                    <a:cubicBezTo>
                      <a:pt x="944" y="489"/>
                      <a:pt x="947" y="479"/>
                      <a:pt x="952" y="469"/>
                    </a:cubicBezTo>
                    <a:cubicBezTo>
                      <a:pt x="959" y="453"/>
                      <a:pt x="970" y="434"/>
                      <a:pt x="980" y="416"/>
                    </a:cubicBezTo>
                    <a:cubicBezTo>
                      <a:pt x="984" y="407"/>
                      <a:pt x="988" y="399"/>
                      <a:pt x="991" y="391"/>
                    </a:cubicBezTo>
                    <a:cubicBezTo>
                      <a:pt x="995" y="383"/>
                      <a:pt x="996" y="376"/>
                      <a:pt x="996" y="370"/>
                    </a:cubicBezTo>
                    <a:cubicBezTo>
                      <a:pt x="996" y="367"/>
                      <a:pt x="996" y="365"/>
                      <a:pt x="995" y="362"/>
                    </a:cubicBezTo>
                    <a:cubicBezTo>
                      <a:pt x="994" y="360"/>
                      <a:pt x="993" y="358"/>
                      <a:pt x="991" y="357"/>
                    </a:cubicBezTo>
                    <a:cubicBezTo>
                      <a:pt x="989" y="355"/>
                      <a:pt x="987" y="354"/>
                      <a:pt x="985" y="354"/>
                    </a:cubicBezTo>
                    <a:cubicBezTo>
                      <a:pt x="981" y="354"/>
                      <a:pt x="977" y="357"/>
                      <a:pt x="973" y="360"/>
                    </a:cubicBezTo>
                    <a:cubicBezTo>
                      <a:pt x="966" y="366"/>
                      <a:pt x="958" y="375"/>
                      <a:pt x="950" y="386"/>
                    </a:cubicBezTo>
                    <a:cubicBezTo>
                      <a:pt x="938" y="403"/>
                      <a:pt x="925" y="424"/>
                      <a:pt x="911" y="440"/>
                    </a:cubicBezTo>
                    <a:cubicBezTo>
                      <a:pt x="904" y="449"/>
                      <a:pt x="897" y="456"/>
                      <a:pt x="890" y="461"/>
                    </a:cubicBezTo>
                    <a:cubicBezTo>
                      <a:pt x="882" y="466"/>
                      <a:pt x="875" y="469"/>
                      <a:pt x="868" y="469"/>
                    </a:cubicBezTo>
                    <a:cubicBezTo>
                      <a:pt x="865" y="469"/>
                      <a:pt x="863" y="468"/>
                      <a:pt x="860" y="467"/>
                    </a:cubicBezTo>
                    <a:cubicBezTo>
                      <a:pt x="834" y="459"/>
                      <a:pt x="813" y="453"/>
                      <a:pt x="796" y="439"/>
                    </a:cubicBezTo>
                    <a:cubicBezTo>
                      <a:pt x="778" y="425"/>
                      <a:pt x="762" y="402"/>
                      <a:pt x="746" y="361"/>
                    </a:cubicBezTo>
                    <a:cubicBezTo>
                      <a:pt x="733" y="328"/>
                      <a:pt x="717" y="297"/>
                      <a:pt x="704" y="267"/>
                    </a:cubicBezTo>
                    <a:cubicBezTo>
                      <a:pt x="691" y="238"/>
                      <a:pt x="682" y="210"/>
                      <a:pt x="682" y="186"/>
                    </a:cubicBezTo>
                    <a:cubicBezTo>
                      <a:pt x="682" y="171"/>
                      <a:pt x="685" y="158"/>
                      <a:pt x="692" y="146"/>
                    </a:cubicBezTo>
                    <a:cubicBezTo>
                      <a:pt x="706" y="125"/>
                      <a:pt x="724" y="105"/>
                      <a:pt x="738" y="86"/>
                    </a:cubicBezTo>
                    <a:cubicBezTo>
                      <a:pt x="752" y="67"/>
                      <a:pt x="763" y="48"/>
                      <a:pt x="763" y="31"/>
                    </a:cubicBezTo>
                    <a:cubicBezTo>
                      <a:pt x="763" y="22"/>
                      <a:pt x="760" y="13"/>
                      <a:pt x="752" y="5"/>
                    </a:cubicBezTo>
                    <a:cubicBezTo>
                      <a:pt x="750" y="6"/>
                      <a:pt x="750" y="6"/>
                      <a:pt x="750" y="6"/>
                    </a:cubicBezTo>
                    <a:cubicBezTo>
                      <a:pt x="749" y="7"/>
                      <a:pt x="749" y="7"/>
                      <a:pt x="749" y="7"/>
                    </a:cubicBezTo>
                    <a:cubicBezTo>
                      <a:pt x="756" y="15"/>
                      <a:pt x="759" y="23"/>
                      <a:pt x="759" y="31"/>
                    </a:cubicBezTo>
                    <a:cubicBezTo>
                      <a:pt x="759" y="47"/>
                      <a:pt x="749" y="64"/>
                      <a:pt x="735" y="83"/>
                    </a:cubicBezTo>
                    <a:cubicBezTo>
                      <a:pt x="721" y="102"/>
                      <a:pt x="703" y="123"/>
                      <a:pt x="689" y="144"/>
                    </a:cubicBezTo>
                    <a:cubicBezTo>
                      <a:pt x="681" y="157"/>
                      <a:pt x="678" y="171"/>
                      <a:pt x="678" y="186"/>
                    </a:cubicBezTo>
                    <a:cubicBezTo>
                      <a:pt x="678" y="211"/>
                      <a:pt x="687" y="239"/>
                      <a:pt x="700" y="269"/>
                    </a:cubicBezTo>
                    <a:cubicBezTo>
                      <a:pt x="713" y="299"/>
                      <a:pt x="729" y="330"/>
                      <a:pt x="742" y="362"/>
                    </a:cubicBezTo>
                    <a:cubicBezTo>
                      <a:pt x="759" y="404"/>
                      <a:pt x="774" y="427"/>
                      <a:pt x="793" y="442"/>
                    </a:cubicBezTo>
                    <a:cubicBezTo>
                      <a:pt x="812" y="457"/>
                      <a:pt x="833" y="463"/>
                      <a:pt x="859" y="471"/>
                    </a:cubicBezTo>
                    <a:cubicBezTo>
                      <a:pt x="862" y="472"/>
                      <a:pt x="865" y="473"/>
                      <a:pt x="868" y="473"/>
                    </a:cubicBezTo>
                    <a:cubicBezTo>
                      <a:pt x="881" y="473"/>
                      <a:pt x="892" y="465"/>
                      <a:pt x="904" y="454"/>
                    </a:cubicBezTo>
                    <a:cubicBezTo>
                      <a:pt x="921" y="438"/>
                      <a:pt x="936" y="414"/>
                      <a:pt x="950" y="394"/>
                    </a:cubicBezTo>
                    <a:cubicBezTo>
                      <a:pt x="957" y="384"/>
                      <a:pt x="964" y="375"/>
                      <a:pt x="970" y="368"/>
                    </a:cubicBezTo>
                    <a:cubicBezTo>
                      <a:pt x="973" y="365"/>
                      <a:pt x="975" y="363"/>
                      <a:pt x="978" y="361"/>
                    </a:cubicBezTo>
                    <a:cubicBezTo>
                      <a:pt x="980" y="359"/>
                      <a:pt x="983" y="358"/>
                      <a:pt x="985" y="358"/>
                    </a:cubicBezTo>
                    <a:cubicBezTo>
                      <a:pt x="986" y="358"/>
                      <a:pt x="987" y="359"/>
                      <a:pt x="989" y="360"/>
                    </a:cubicBezTo>
                    <a:cubicBezTo>
                      <a:pt x="990" y="361"/>
                      <a:pt x="991" y="362"/>
                      <a:pt x="992" y="364"/>
                    </a:cubicBezTo>
                    <a:cubicBezTo>
                      <a:pt x="992" y="365"/>
                      <a:pt x="992" y="367"/>
                      <a:pt x="992" y="370"/>
                    </a:cubicBezTo>
                    <a:cubicBezTo>
                      <a:pt x="992" y="377"/>
                      <a:pt x="989" y="386"/>
                      <a:pt x="984" y="397"/>
                    </a:cubicBezTo>
                    <a:cubicBezTo>
                      <a:pt x="977" y="414"/>
                      <a:pt x="966" y="433"/>
                      <a:pt x="957" y="450"/>
                    </a:cubicBezTo>
                    <a:cubicBezTo>
                      <a:pt x="952" y="459"/>
                      <a:pt x="948" y="467"/>
                      <a:pt x="945" y="475"/>
                    </a:cubicBezTo>
                    <a:cubicBezTo>
                      <a:pt x="942" y="483"/>
                      <a:pt x="940" y="489"/>
                      <a:pt x="940" y="495"/>
                    </a:cubicBezTo>
                    <a:cubicBezTo>
                      <a:pt x="940" y="499"/>
                      <a:pt x="941" y="502"/>
                      <a:pt x="943" y="505"/>
                    </a:cubicBezTo>
                    <a:cubicBezTo>
                      <a:pt x="945" y="507"/>
                      <a:pt x="948" y="507"/>
                      <a:pt x="950" y="507"/>
                    </a:cubicBezTo>
                    <a:cubicBezTo>
                      <a:pt x="954" y="507"/>
                      <a:pt x="959" y="505"/>
                      <a:pt x="964" y="502"/>
                    </a:cubicBezTo>
                    <a:cubicBezTo>
                      <a:pt x="973" y="497"/>
                      <a:pt x="984" y="487"/>
                      <a:pt x="996" y="476"/>
                    </a:cubicBezTo>
                    <a:cubicBezTo>
                      <a:pt x="1014" y="459"/>
                      <a:pt x="1033" y="438"/>
                      <a:pt x="1050" y="419"/>
                    </a:cubicBezTo>
                    <a:cubicBezTo>
                      <a:pt x="1059" y="410"/>
                      <a:pt x="1067" y="401"/>
                      <a:pt x="1075" y="394"/>
                    </a:cubicBezTo>
                    <a:cubicBezTo>
                      <a:pt x="1082" y="387"/>
                      <a:pt x="1088" y="382"/>
                      <a:pt x="1093" y="379"/>
                    </a:cubicBezTo>
                    <a:cubicBezTo>
                      <a:pt x="1109" y="369"/>
                      <a:pt x="1128" y="349"/>
                      <a:pt x="1146" y="327"/>
                    </a:cubicBezTo>
                    <a:cubicBezTo>
                      <a:pt x="1164" y="305"/>
                      <a:pt x="1182" y="280"/>
                      <a:pt x="1197" y="260"/>
                    </a:cubicBezTo>
                    <a:cubicBezTo>
                      <a:pt x="1211" y="241"/>
                      <a:pt x="1234" y="205"/>
                      <a:pt x="1261" y="173"/>
                    </a:cubicBezTo>
                    <a:cubicBezTo>
                      <a:pt x="1274" y="158"/>
                      <a:pt x="1288" y="143"/>
                      <a:pt x="1302" y="132"/>
                    </a:cubicBezTo>
                    <a:cubicBezTo>
                      <a:pt x="1316" y="122"/>
                      <a:pt x="1329" y="115"/>
                      <a:pt x="1340" y="115"/>
                    </a:cubicBezTo>
                    <a:cubicBezTo>
                      <a:pt x="1347" y="115"/>
                      <a:pt x="1352" y="117"/>
                      <a:pt x="1358" y="121"/>
                    </a:cubicBezTo>
                    <a:cubicBezTo>
                      <a:pt x="1366" y="127"/>
                      <a:pt x="1369" y="135"/>
                      <a:pt x="1369" y="144"/>
                    </a:cubicBezTo>
                    <a:cubicBezTo>
                      <a:pt x="1369" y="155"/>
                      <a:pt x="1365" y="167"/>
                      <a:pt x="1357" y="181"/>
                    </a:cubicBezTo>
                    <a:cubicBezTo>
                      <a:pt x="1346" y="201"/>
                      <a:pt x="1328" y="223"/>
                      <a:pt x="1311" y="242"/>
                    </a:cubicBezTo>
                    <a:cubicBezTo>
                      <a:pt x="1293" y="262"/>
                      <a:pt x="1276" y="280"/>
                      <a:pt x="1265" y="292"/>
                    </a:cubicBezTo>
                    <a:cubicBezTo>
                      <a:pt x="1231" y="332"/>
                      <a:pt x="1188" y="386"/>
                      <a:pt x="1122" y="444"/>
                    </a:cubicBezTo>
                    <a:cubicBezTo>
                      <a:pt x="1094" y="469"/>
                      <a:pt x="1068" y="494"/>
                      <a:pt x="1049" y="517"/>
                    </a:cubicBezTo>
                    <a:cubicBezTo>
                      <a:pt x="1030" y="540"/>
                      <a:pt x="1019" y="561"/>
                      <a:pt x="1019" y="579"/>
                    </a:cubicBezTo>
                    <a:cubicBezTo>
                      <a:pt x="1019" y="584"/>
                      <a:pt x="1020" y="590"/>
                      <a:pt x="1022" y="594"/>
                    </a:cubicBezTo>
                    <a:cubicBezTo>
                      <a:pt x="1025" y="601"/>
                      <a:pt x="1029" y="605"/>
                      <a:pt x="1034" y="608"/>
                    </a:cubicBezTo>
                    <a:cubicBezTo>
                      <a:pt x="1038" y="611"/>
                      <a:pt x="1043" y="612"/>
                      <a:pt x="1048" y="612"/>
                    </a:cubicBezTo>
                    <a:cubicBezTo>
                      <a:pt x="1055" y="612"/>
                      <a:pt x="1063" y="610"/>
                      <a:pt x="1069" y="606"/>
                    </a:cubicBezTo>
                    <a:cubicBezTo>
                      <a:pt x="1076" y="602"/>
                      <a:pt x="1082" y="598"/>
                      <a:pt x="1086" y="595"/>
                    </a:cubicBezTo>
                    <a:cubicBezTo>
                      <a:pt x="1093" y="590"/>
                      <a:pt x="1107" y="583"/>
                      <a:pt x="1122" y="577"/>
                    </a:cubicBezTo>
                    <a:cubicBezTo>
                      <a:pt x="1138" y="570"/>
                      <a:pt x="1155" y="564"/>
                      <a:pt x="1167" y="560"/>
                    </a:cubicBezTo>
                    <a:cubicBezTo>
                      <a:pt x="1193" y="552"/>
                      <a:pt x="1226" y="532"/>
                      <a:pt x="1243" y="505"/>
                    </a:cubicBezTo>
                    <a:cubicBezTo>
                      <a:pt x="1250" y="495"/>
                      <a:pt x="1259" y="485"/>
                      <a:pt x="1269" y="477"/>
                    </a:cubicBezTo>
                    <a:cubicBezTo>
                      <a:pt x="1278" y="470"/>
                      <a:pt x="1288" y="465"/>
                      <a:pt x="1296" y="465"/>
                    </a:cubicBezTo>
                    <a:cubicBezTo>
                      <a:pt x="1299" y="465"/>
                      <a:pt x="1302" y="466"/>
                      <a:pt x="1305" y="468"/>
                    </a:cubicBezTo>
                    <a:cubicBezTo>
                      <a:pt x="1307" y="470"/>
                      <a:pt x="1309" y="472"/>
                      <a:pt x="1310" y="473"/>
                    </a:cubicBezTo>
                    <a:cubicBezTo>
                      <a:pt x="1312" y="475"/>
                      <a:pt x="1312" y="476"/>
                      <a:pt x="1312" y="478"/>
                    </a:cubicBezTo>
                    <a:cubicBezTo>
                      <a:pt x="1312" y="482"/>
                      <a:pt x="1310" y="489"/>
                      <a:pt x="1304" y="499"/>
                    </a:cubicBezTo>
                    <a:cubicBezTo>
                      <a:pt x="1298" y="509"/>
                      <a:pt x="1289" y="522"/>
                      <a:pt x="1276" y="542"/>
                    </a:cubicBezTo>
                    <a:cubicBezTo>
                      <a:pt x="1267" y="557"/>
                      <a:pt x="1250" y="569"/>
                      <a:pt x="1230" y="580"/>
                    </a:cubicBezTo>
                    <a:cubicBezTo>
                      <a:pt x="1201" y="597"/>
                      <a:pt x="1163" y="611"/>
                      <a:pt x="1134" y="624"/>
                    </a:cubicBezTo>
                    <a:cubicBezTo>
                      <a:pt x="1119" y="631"/>
                      <a:pt x="1106" y="638"/>
                      <a:pt x="1096" y="645"/>
                    </a:cubicBezTo>
                    <a:cubicBezTo>
                      <a:pt x="1092" y="648"/>
                      <a:pt x="1088" y="652"/>
                      <a:pt x="1085" y="656"/>
                    </a:cubicBezTo>
                    <a:cubicBezTo>
                      <a:pt x="1082" y="660"/>
                      <a:pt x="1081" y="664"/>
                      <a:pt x="1081" y="668"/>
                    </a:cubicBezTo>
                    <a:cubicBezTo>
                      <a:pt x="1081" y="669"/>
                      <a:pt x="1081" y="669"/>
                      <a:pt x="1081" y="669"/>
                    </a:cubicBezTo>
                    <a:cubicBezTo>
                      <a:pt x="1081" y="672"/>
                      <a:pt x="1082" y="675"/>
                      <a:pt x="1083" y="677"/>
                    </a:cubicBezTo>
                    <a:cubicBezTo>
                      <a:pt x="1086" y="680"/>
                      <a:pt x="1089" y="682"/>
                      <a:pt x="1093" y="683"/>
                    </a:cubicBezTo>
                    <a:cubicBezTo>
                      <a:pt x="1098" y="685"/>
                      <a:pt x="1103" y="685"/>
                      <a:pt x="1108" y="685"/>
                    </a:cubicBezTo>
                    <a:cubicBezTo>
                      <a:pt x="1125" y="685"/>
                      <a:pt x="1146" y="681"/>
                      <a:pt x="1168" y="677"/>
                    </a:cubicBezTo>
                    <a:cubicBezTo>
                      <a:pt x="1189" y="673"/>
                      <a:pt x="1211" y="669"/>
                      <a:pt x="1227" y="669"/>
                    </a:cubicBezTo>
                    <a:cubicBezTo>
                      <a:pt x="1234" y="669"/>
                      <a:pt x="1240" y="670"/>
                      <a:pt x="1244" y="671"/>
                    </a:cubicBezTo>
                    <a:cubicBezTo>
                      <a:pt x="1246" y="672"/>
                      <a:pt x="1247" y="673"/>
                      <a:pt x="1249" y="675"/>
                    </a:cubicBezTo>
                    <a:cubicBezTo>
                      <a:pt x="1250" y="676"/>
                      <a:pt x="1250" y="678"/>
                      <a:pt x="1251" y="680"/>
                    </a:cubicBezTo>
                    <a:cubicBezTo>
                      <a:pt x="1251" y="680"/>
                      <a:pt x="1251" y="681"/>
                      <a:pt x="1251" y="682"/>
                    </a:cubicBezTo>
                    <a:cubicBezTo>
                      <a:pt x="1251" y="686"/>
                      <a:pt x="1249" y="689"/>
                      <a:pt x="1244" y="693"/>
                    </a:cubicBezTo>
                    <a:cubicBezTo>
                      <a:pt x="1237" y="699"/>
                      <a:pt x="1222" y="704"/>
                      <a:pt x="1206" y="709"/>
                    </a:cubicBezTo>
                    <a:cubicBezTo>
                      <a:pt x="1181" y="715"/>
                      <a:pt x="1149" y="721"/>
                      <a:pt x="1125" y="726"/>
                    </a:cubicBezTo>
                    <a:cubicBezTo>
                      <a:pt x="1112" y="729"/>
                      <a:pt x="1101" y="732"/>
                      <a:pt x="1093" y="736"/>
                    </a:cubicBezTo>
                    <a:cubicBezTo>
                      <a:pt x="1089" y="738"/>
                      <a:pt x="1086" y="739"/>
                      <a:pt x="1084" y="742"/>
                    </a:cubicBezTo>
                    <a:cubicBezTo>
                      <a:pt x="1081" y="744"/>
                      <a:pt x="1080" y="746"/>
                      <a:pt x="1080" y="749"/>
                    </a:cubicBezTo>
                    <a:cubicBezTo>
                      <a:pt x="1080" y="751"/>
                      <a:pt x="1080" y="753"/>
                      <a:pt x="1082" y="755"/>
                    </a:cubicBezTo>
                    <a:cubicBezTo>
                      <a:pt x="1084" y="759"/>
                      <a:pt x="1088" y="761"/>
                      <a:pt x="1093" y="764"/>
                    </a:cubicBezTo>
                    <a:cubicBezTo>
                      <a:pt x="1101" y="768"/>
                      <a:pt x="1114" y="772"/>
                      <a:pt x="1129" y="774"/>
                    </a:cubicBezTo>
                    <a:cubicBezTo>
                      <a:pt x="1172" y="783"/>
                      <a:pt x="1236" y="786"/>
                      <a:pt x="1269" y="786"/>
                    </a:cubicBezTo>
                    <a:cubicBezTo>
                      <a:pt x="1272" y="786"/>
                      <a:pt x="1274" y="786"/>
                      <a:pt x="1277" y="786"/>
                    </a:cubicBezTo>
                    <a:cubicBezTo>
                      <a:pt x="1278" y="786"/>
                      <a:pt x="1279" y="786"/>
                      <a:pt x="1280" y="786"/>
                    </a:cubicBezTo>
                    <a:cubicBezTo>
                      <a:pt x="1300" y="786"/>
                      <a:pt x="1319" y="791"/>
                      <a:pt x="1338" y="796"/>
                    </a:cubicBezTo>
                    <a:cubicBezTo>
                      <a:pt x="1356" y="801"/>
                      <a:pt x="1375" y="806"/>
                      <a:pt x="1395" y="806"/>
                    </a:cubicBezTo>
                    <a:cubicBezTo>
                      <a:pt x="1397" y="806"/>
                      <a:pt x="1400" y="806"/>
                      <a:pt x="1403" y="805"/>
                    </a:cubicBezTo>
                    <a:cubicBezTo>
                      <a:pt x="1405" y="805"/>
                      <a:pt x="1406" y="805"/>
                      <a:pt x="1408" y="805"/>
                    </a:cubicBezTo>
                    <a:cubicBezTo>
                      <a:pt x="1428" y="805"/>
                      <a:pt x="1448" y="814"/>
                      <a:pt x="1469" y="824"/>
                    </a:cubicBezTo>
                    <a:cubicBezTo>
                      <a:pt x="1490" y="834"/>
                      <a:pt x="1512" y="844"/>
                      <a:pt x="1538" y="847"/>
                    </a:cubicBezTo>
                    <a:cubicBezTo>
                      <a:pt x="1561" y="850"/>
                      <a:pt x="1585" y="863"/>
                      <a:pt x="1603" y="880"/>
                    </a:cubicBezTo>
                    <a:cubicBezTo>
                      <a:pt x="1621" y="897"/>
                      <a:pt x="1633" y="918"/>
                      <a:pt x="1633" y="939"/>
                    </a:cubicBezTo>
                    <a:cubicBezTo>
                      <a:pt x="1633" y="943"/>
                      <a:pt x="1633" y="947"/>
                      <a:pt x="1632" y="951"/>
                    </a:cubicBezTo>
                    <a:cubicBezTo>
                      <a:pt x="1630" y="959"/>
                      <a:pt x="1625" y="964"/>
                      <a:pt x="1619" y="967"/>
                    </a:cubicBezTo>
                    <a:cubicBezTo>
                      <a:pt x="1613" y="971"/>
                      <a:pt x="1605" y="972"/>
                      <a:pt x="1597" y="972"/>
                    </a:cubicBezTo>
                    <a:cubicBezTo>
                      <a:pt x="1581" y="972"/>
                      <a:pt x="1564" y="968"/>
                      <a:pt x="1548" y="961"/>
                    </a:cubicBezTo>
                    <a:cubicBezTo>
                      <a:pt x="1532" y="954"/>
                      <a:pt x="1518" y="945"/>
                      <a:pt x="1511" y="937"/>
                    </a:cubicBezTo>
                    <a:cubicBezTo>
                      <a:pt x="1499" y="923"/>
                      <a:pt x="1482" y="914"/>
                      <a:pt x="1454" y="904"/>
                    </a:cubicBezTo>
                    <a:cubicBezTo>
                      <a:pt x="1427" y="895"/>
                      <a:pt x="1390" y="885"/>
                      <a:pt x="1338" y="869"/>
                    </a:cubicBezTo>
                    <a:cubicBezTo>
                      <a:pt x="1288" y="854"/>
                      <a:pt x="1234" y="849"/>
                      <a:pt x="1188" y="849"/>
                    </a:cubicBezTo>
                    <a:cubicBezTo>
                      <a:pt x="1164" y="849"/>
                      <a:pt x="1142" y="850"/>
                      <a:pt x="1125" y="853"/>
                    </a:cubicBezTo>
                    <a:cubicBezTo>
                      <a:pt x="1107" y="855"/>
                      <a:pt x="1093" y="859"/>
                      <a:pt x="1085" y="863"/>
                    </a:cubicBezTo>
                    <a:cubicBezTo>
                      <a:pt x="1069" y="870"/>
                      <a:pt x="1060" y="885"/>
                      <a:pt x="1053" y="901"/>
                    </a:cubicBezTo>
                    <a:cubicBezTo>
                      <a:pt x="1046" y="917"/>
                      <a:pt x="1042" y="935"/>
                      <a:pt x="1035" y="951"/>
                    </a:cubicBezTo>
                    <a:cubicBezTo>
                      <a:pt x="1032" y="957"/>
                      <a:pt x="1031" y="963"/>
                      <a:pt x="1031" y="968"/>
                    </a:cubicBezTo>
                    <a:cubicBezTo>
                      <a:pt x="1031" y="980"/>
                      <a:pt x="1036" y="989"/>
                      <a:pt x="1043" y="998"/>
                    </a:cubicBezTo>
                    <a:cubicBezTo>
                      <a:pt x="1051" y="1007"/>
                      <a:pt x="1060" y="1016"/>
                      <a:pt x="1069" y="1026"/>
                    </a:cubicBezTo>
                    <a:cubicBezTo>
                      <a:pt x="1078" y="1036"/>
                      <a:pt x="1087" y="1045"/>
                      <a:pt x="1093" y="1054"/>
                    </a:cubicBezTo>
                    <a:cubicBezTo>
                      <a:pt x="1099" y="1063"/>
                      <a:pt x="1102" y="1070"/>
                      <a:pt x="1102" y="1076"/>
                    </a:cubicBezTo>
                    <a:cubicBezTo>
                      <a:pt x="1102" y="1079"/>
                      <a:pt x="1101" y="1081"/>
                      <a:pt x="1099" y="1083"/>
                    </a:cubicBezTo>
                    <a:cubicBezTo>
                      <a:pt x="1096" y="1086"/>
                      <a:pt x="1093" y="1087"/>
                      <a:pt x="1091" y="1087"/>
                    </a:cubicBezTo>
                    <a:cubicBezTo>
                      <a:pt x="1089" y="1087"/>
                      <a:pt x="1088" y="1087"/>
                      <a:pt x="1086" y="1086"/>
                    </a:cubicBezTo>
                    <a:cubicBezTo>
                      <a:pt x="1081" y="1083"/>
                      <a:pt x="1075" y="1076"/>
                      <a:pt x="1066" y="1063"/>
                    </a:cubicBezTo>
                    <a:cubicBezTo>
                      <a:pt x="1058" y="1051"/>
                      <a:pt x="1053" y="1045"/>
                      <a:pt x="1045" y="1040"/>
                    </a:cubicBezTo>
                    <a:cubicBezTo>
                      <a:pt x="1038" y="1034"/>
                      <a:pt x="1028" y="1031"/>
                      <a:pt x="1012" y="1024"/>
                    </a:cubicBezTo>
                    <a:cubicBezTo>
                      <a:pt x="1005" y="1022"/>
                      <a:pt x="1000" y="1021"/>
                      <a:pt x="995" y="1021"/>
                    </a:cubicBezTo>
                    <a:cubicBezTo>
                      <a:pt x="991" y="1021"/>
                      <a:pt x="987" y="1022"/>
                      <a:pt x="984" y="1024"/>
                    </a:cubicBezTo>
                    <a:cubicBezTo>
                      <a:pt x="979" y="1028"/>
                      <a:pt x="976" y="1033"/>
                      <a:pt x="972" y="1040"/>
                    </a:cubicBezTo>
                    <a:cubicBezTo>
                      <a:pt x="968" y="1046"/>
                      <a:pt x="963" y="1053"/>
                      <a:pt x="955" y="1060"/>
                    </a:cubicBezTo>
                    <a:cubicBezTo>
                      <a:pt x="949" y="1066"/>
                      <a:pt x="946" y="1073"/>
                      <a:pt x="946" y="1081"/>
                    </a:cubicBezTo>
                    <a:cubicBezTo>
                      <a:pt x="946" y="1094"/>
                      <a:pt x="953" y="1110"/>
                      <a:pt x="962" y="1132"/>
                    </a:cubicBezTo>
                    <a:cubicBezTo>
                      <a:pt x="971" y="1154"/>
                      <a:pt x="983" y="1182"/>
                      <a:pt x="993" y="1218"/>
                    </a:cubicBezTo>
                    <a:cubicBezTo>
                      <a:pt x="1006" y="1265"/>
                      <a:pt x="1011" y="1325"/>
                      <a:pt x="1022" y="1385"/>
                    </a:cubicBezTo>
                    <a:cubicBezTo>
                      <a:pt x="1032" y="1445"/>
                      <a:pt x="1048" y="1505"/>
                      <a:pt x="1084" y="1553"/>
                    </a:cubicBezTo>
                    <a:cubicBezTo>
                      <a:pt x="1101" y="1575"/>
                      <a:pt x="1108" y="1593"/>
                      <a:pt x="1108" y="1605"/>
                    </a:cubicBezTo>
                    <a:cubicBezTo>
                      <a:pt x="1108" y="1613"/>
                      <a:pt x="1105" y="1619"/>
                      <a:pt x="1100" y="1623"/>
                    </a:cubicBezTo>
                    <a:cubicBezTo>
                      <a:pt x="1095" y="1626"/>
                      <a:pt x="1088" y="1628"/>
                      <a:pt x="1080" y="1628"/>
                    </a:cubicBezTo>
                    <a:cubicBezTo>
                      <a:pt x="1057" y="1628"/>
                      <a:pt x="1024" y="1614"/>
                      <a:pt x="999" y="1588"/>
                    </a:cubicBezTo>
                    <a:cubicBezTo>
                      <a:pt x="985" y="1573"/>
                      <a:pt x="974" y="1546"/>
                      <a:pt x="966" y="1513"/>
                    </a:cubicBezTo>
                    <a:cubicBezTo>
                      <a:pt x="953" y="1463"/>
                      <a:pt x="946" y="1399"/>
                      <a:pt x="939" y="1339"/>
                    </a:cubicBezTo>
                    <a:cubicBezTo>
                      <a:pt x="933" y="1279"/>
                      <a:pt x="927" y="1223"/>
                      <a:pt x="918" y="1190"/>
                    </a:cubicBezTo>
                    <a:cubicBezTo>
                      <a:pt x="907" y="1151"/>
                      <a:pt x="894" y="1127"/>
                      <a:pt x="880" y="1112"/>
                    </a:cubicBezTo>
                    <a:cubicBezTo>
                      <a:pt x="867" y="1096"/>
                      <a:pt x="851" y="1091"/>
                      <a:pt x="834" y="1091"/>
                    </a:cubicBezTo>
                    <a:cubicBezTo>
                      <a:pt x="829" y="1091"/>
                      <a:pt x="824" y="1092"/>
                      <a:pt x="819" y="1092"/>
                    </a:cubicBezTo>
                    <a:cubicBezTo>
                      <a:pt x="813" y="1093"/>
                      <a:pt x="809" y="1096"/>
                      <a:pt x="805" y="1099"/>
                    </a:cubicBezTo>
                    <a:cubicBezTo>
                      <a:pt x="798" y="1105"/>
                      <a:pt x="794" y="1115"/>
                      <a:pt x="791" y="1125"/>
                    </a:cubicBezTo>
                    <a:cubicBezTo>
                      <a:pt x="786" y="1141"/>
                      <a:pt x="784" y="1160"/>
                      <a:pt x="781" y="1174"/>
                    </a:cubicBezTo>
                    <a:cubicBezTo>
                      <a:pt x="780" y="1181"/>
                      <a:pt x="779" y="1188"/>
                      <a:pt x="777" y="1192"/>
                    </a:cubicBezTo>
                    <a:cubicBezTo>
                      <a:pt x="776" y="1194"/>
                      <a:pt x="775" y="1196"/>
                      <a:pt x="774" y="1197"/>
                    </a:cubicBezTo>
                    <a:cubicBezTo>
                      <a:pt x="773" y="1198"/>
                      <a:pt x="773" y="1198"/>
                      <a:pt x="772" y="1198"/>
                    </a:cubicBezTo>
                    <a:cubicBezTo>
                      <a:pt x="772" y="1198"/>
                      <a:pt x="772" y="1198"/>
                      <a:pt x="772" y="1198"/>
                    </a:cubicBezTo>
                    <a:cubicBezTo>
                      <a:pt x="771" y="1198"/>
                      <a:pt x="771" y="1198"/>
                      <a:pt x="771" y="1198"/>
                    </a:cubicBezTo>
                    <a:cubicBezTo>
                      <a:pt x="770" y="1198"/>
                      <a:pt x="768" y="1198"/>
                      <a:pt x="767" y="1196"/>
                    </a:cubicBezTo>
                    <a:cubicBezTo>
                      <a:pt x="764" y="1193"/>
                      <a:pt x="762" y="1188"/>
                      <a:pt x="761" y="1181"/>
                    </a:cubicBezTo>
                    <a:cubicBezTo>
                      <a:pt x="758" y="1171"/>
                      <a:pt x="757" y="1157"/>
                      <a:pt x="757" y="1145"/>
                    </a:cubicBezTo>
                    <a:cubicBezTo>
                      <a:pt x="756" y="1133"/>
                      <a:pt x="756" y="1122"/>
                      <a:pt x="755" y="1116"/>
                    </a:cubicBezTo>
                    <a:cubicBezTo>
                      <a:pt x="754" y="1112"/>
                      <a:pt x="753" y="1109"/>
                      <a:pt x="752" y="1107"/>
                    </a:cubicBezTo>
                    <a:cubicBezTo>
                      <a:pt x="751" y="1106"/>
                      <a:pt x="750" y="1105"/>
                      <a:pt x="749" y="1104"/>
                    </a:cubicBezTo>
                    <a:cubicBezTo>
                      <a:pt x="748" y="1104"/>
                      <a:pt x="747" y="1103"/>
                      <a:pt x="746" y="1103"/>
                    </a:cubicBezTo>
                    <a:cubicBezTo>
                      <a:pt x="743" y="1103"/>
                      <a:pt x="740" y="1105"/>
                      <a:pt x="737" y="1107"/>
                    </a:cubicBezTo>
                    <a:cubicBezTo>
                      <a:pt x="735" y="1110"/>
                      <a:pt x="732" y="1113"/>
                      <a:pt x="728" y="1117"/>
                    </a:cubicBezTo>
                    <a:cubicBezTo>
                      <a:pt x="725" y="1121"/>
                      <a:pt x="723" y="1123"/>
                      <a:pt x="721" y="1124"/>
                    </a:cubicBezTo>
                    <a:cubicBezTo>
                      <a:pt x="718" y="1126"/>
                      <a:pt x="716" y="1126"/>
                      <a:pt x="714" y="1126"/>
                    </a:cubicBezTo>
                    <a:cubicBezTo>
                      <a:pt x="712" y="1126"/>
                      <a:pt x="710" y="1126"/>
                      <a:pt x="708" y="1124"/>
                    </a:cubicBezTo>
                    <a:cubicBezTo>
                      <a:pt x="706" y="1123"/>
                      <a:pt x="703" y="1121"/>
                      <a:pt x="701" y="1119"/>
                    </a:cubicBezTo>
                    <a:cubicBezTo>
                      <a:pt x="700" y="1117"/>
                      <a:pt x="698" y="1116"/>
                      <a:pt x="697" y="1115"/>
                    </a:cubicBezTo>
                    <a:cubicBezTo>
                      <a:pt x="695" y="1114"/>
                      <a:pt x="694" y="1113"/>
                      <a:pt x="692" y="1113"/>
                    </a:cubicBezTo>
                    <a:cubicBezTo>
                      <a:pt x="690" y="1113"/>
                      <a:pt x="689" y="1114"/>
                      <a:pt x="687" y="1114"/>
                    </a:cubicBezTo>
                    <a:cubicBezTo>
                      <a:pt x="683" y="1117"/>
                      <a:pt x="679" y="1123"/>
                      <a:pt x="670" y="1133"/>
                    </a:cubicBezTo>
                    <a:cubicBezTo>
                      <a:pt x="667" y="1137"/>
                      <a:pt x="664" y="1139"/>
                      <a:pt x="662" y="1141"/>
                    </a:cubicBezTo>
                    <a:cubicBezTo>
                      <a:pt x="660" y="1143"/>
                      <a:pt x="658" y="1143"/>
                      <a:pt x="656" y="1143"/>
                    </a:cubicBezTo>
                    <a:cubicBezTo>
                      <a:pt x="654" y="1143"/>
                      <a:pt x="652" y="1143"/>
                      <a:pt x="651" y="1142"/>
                    </a:cubicBezTo>
                    <a:cubicBezTo>
                      <a:pt x="648" y="1140"/>
                      <a:pt x="645" y="1137"/>
                      <a:pt x="641" y="1133"/>
                    </a:cubicBezTo>
                    <a:cubicBezTo>
                      <a:pt x="638" y="1129"/>
                      <a:pt x="635" y="1124"/>
                      <a:pt x="630" y="1119"/>
                    </a:cubicBezTo>
                    <a:cubicBezTo>
                      <a:pt x="625" y="1113"/>
                      <a:pt x="619" y="1107"/>
                      <a:pt x="612" y="1102"/>
                    </a:cubicBezTo>
                    <a:cubicBezTo>
                      <a:pt x="605" y="1098"/>
                      <a:pt x="596" y="1095"/>
                      <a:pt x="588" y="1095"/>
                    </a:cubicBezTo>
                    <a:cubicBezTo>
                      <a:pt x="581" y="1095"/>
                      <a:pt x="575" y="1097"/>
                      <a:pt x="568" y="1101"/>
                    </a:cubicBezTo>
                    <a:cubicBezTo>
                      <a:pt x="562" y="1105"/>
                      <a:pt x="556" y="1112"/>
                      <a:pt x="550" y="1122"/>
                    </a:cubicBezTo>
                    <a:cubicBezTo>
                      <a:pt x="538" y="1145"/>
                      <a:pt x="530" y="1155"/>
                      <a:pt x="520" y="1166"/>
                    </a:cubicBezTo>
                    <a:cubicBezTo>
                      <a:pt x="509" y="1177"/>
                      <a:pt x="494" y="1189"/>
                      <a:pt x="466" y="1214"/>
                    </a:cubicBezTo>
                    <a:cubicBezTo>
                      <a:pt x="453" y="1226"/>
                      <a:pt x="440" y="1248"/>
                      <a:pt x="427" y="1275"/>
                    </a:cubicBezTo>
                    <a:cubicBezTo>
                      <a:pt x="406" y="1316"/>
                      <a:pt x="386" y="1367"/>
                      <a:pt x="365" y="1408"/>
                    </a:cubicBezTo>
                    <a:cubicBezTo>
                      <a:pt x="355" y="1428"/>
                      <a:pt x="345" y="1446"/>
                      <a:pt x="335" y="1458"/>
                    </a:cubicBezTo>
                    <a:cubicBezTo>
                      <a:pt x="330" y="1465"/>
                      <a:pt x="325" y="1470"/>
                      <a:pt x="320" y="1473"/>
                    </a:cubicBezTo>
                    <a:cubicBezTo>
                      <a:pt x="315" y="1476"/>
                      <a:pt x="310" y="1478"/>
                      <a:pt x="306" y="1478"/>
                    </a:cubicBezTo>
                    <a:cubicBezTo>
                      <a:pt x="302" y="1478"/>
                      <a:pt x="299" y="1477"/>
                      <a:pt x="295" y="1475"/>
                    </a:cubicBezTo>
                    <a:cubicBezTo>
                      <a:pt x="271" y="1459"/>
                      <a:pt x="263" y="1438"/>
                      <a:pt x="263" y="1418"/>
                    </a:cubicBezTo>
                    <a:cubicBezTo>
                      <a:pt x="263" y="1389"/>
                      <a:pt x="279" y="1361"/>
                      <a:pt x="295" y="1349"/>
                    </a:cubicBezTo>
                    <a:cubicBezTo>
                      <a:pt x="310" y="1338"/>
                      <a:pt x="321" y="1326"/>
                      <a:pt x="332" y="1310"/>
                    </a:cubicBezTo>
                    <a:cubicBezTo>
                      <a:pt x="343" y="1295"/>
                      <a:pt x="354" y="1275"/>
                      <a:pt x="368" y="1247"/>
                    </a:cubicBezTo>
                    <a:cubicBezTo>
                      <a:pt x="396" y="1192"/>
                      <a:pt x="415" y="1170"/>
                      <a:pt x="450" y="1143"/>
                    </a:cubicBezTo>
                    <a:cubicBezTo>
                      <a:pt x="465" y="1132"/>
                      <a:pt x="479" y="1120"/>
                      <a:pt x="490" y="1108"/>
                    </a:cubicBezTo>
                    <a:cubicBezTo>
                      <a:pt x="496" y="1102"/>
                      <a:pt x="501" y="1097"/>
                      <a:pt x="504" y="1091"/>
                    </a:cubicBezTo>
                    <a:cubicBezTo>
                      <a:pt x="507" y="1086"/>
                      <a:pt x="509" y="1080"/>
                      <a:pt x="509" y="1075"/>
                    </a:cubicBezTo>
                    <a:cubicBezTo>
                      <a:pt x="509" y="1071"/>
                      <a:pt x="508" y="1067"/>
                      <a:pt x="505" y="1064"/>
                    </a:cubicBezTo>
                    <a:cubicBezTo>
                      <a:pt x="501" y="1058"/>
                      <a:pt x="494" y="1054"/>
                      <a:pt x="487" y="1054"/>
                    </a:cubicBezTo>
                    <a:cubicBezTo>
                      <a:pt x="480" y="1054"/>
                      <a:pt x="473" y="1058"/>
                      <a:pt x="465" y="1064"/>
                    </a:cubicBezTo>
                    <a:cubicBezTo>
                      <a:pt x="458" y="1070"/>
                      <a:pt x="450" y="1078"/>
                      <a:pt x="443" y="1089"/>
                    </a:cubicBezTo>
                    <a:cubicBezTo>
                      <a:pt x="437" y="1099"/>
                      <a:pt x="427" y="1107"/>
                      <a:pt x="417" y="1112"/>
                    </a:cubicBezTo>
                    <a:cubicBezTo>
                      <a:pt x="406" y="1118"/>
                      <a:pt x="394" y="1121"/>
                      <a:pt x="384" y="1121"/>
                    </a:cubicBezTo>
                    <a:cubicBezTo>
                      <a:pt x="378" y="1121"/>
                      <a:pt x="372" y="1120"/>
                      <a:pt x="367" y="1117"/>
                    </a:cubicBezTo>
                    <a:cubicBezTo>
                      <a:pt x="362" y="1115"/>
                      <a:pt x="359" y="1111"/>
                      <a:pt x="357" y="1106"/>
                    </a:cubicBezTo>
                    <a:cubicBezTo>
                      <a:pt x="355" y="1103"/>
                      <a:pt x="355" y="1100"/>
                      <a:pt x="355" y="1097"/>
                    </a:cubicBezTo>
                    <a:cubicBezTo>
                      <a:pt x="355" y="1091"/>
                      <a:pt x="357" y="1085"/>
                      <a:pt x="361" y="1079"/>
                    </a:cubicBezTo>
                    <a:cubicBezTo>
                      <a:pt x="367" y="1071"/>
                      <a:pt x="377" y="1063"/>
                      <a:pt x="387" y="1057"/>
                    </a:cubicBezTo>
                    <a:cubicBezTo>
                      <a:pt x="397" y="1052"/>
                      <a:pt x="407" y="1048"/>
                      <a:pt x="414" y="1046"/>
                    </a:cubicBezTo>
                    <a:cubicBezTo>
                      <a:pt x="421" y="1045"/>
                      <a:pt x="426" y="1042"/>
                      <a:pt x="429" y="1038"/>
                    </a:cubicBezTo>
                    <a:cubicBezTo>
                      <a:pt x="432" y="1034"/>
                      <a:pt x="434" y="1029"/>
                      <a:pt x="434" y="1023"/>
                    </a:cubicBezTo>
                    <a:cubicBezTo>
                      <a:pt x="434" y="1016"/>
                      <a:pt x="431" y="1008"/>
                      <a:pt x="428" y="1001"/>
                    </a:cubicBezTo>
                    <a:cubicBezTo>
                      <a:pt x="423" y="993"/>
                      <a:pt x="420" y="988"/>
                      <a:pt x="417" y="978"/>
                    </a:cubicBezTo>
                    <a:cubicBezTo>
                      <a:pt x="413" y="968"/>
                      <a:pt x="408" y="953"/>
                      <a:pt x="400" y="925"/>
                    </a:cubicBezTo>
                    <a:cubicBezTo>
                      <a:pt x="394" y="906"/>
                      <a:pt x="389" y="895"/>
                      <a:pt x="385" y="888"/>
                    </a:cubicBezTo>
                    <a:cubicBezTo>
                      <a:pt x="382" y="885"/>
                      <a:pt x="380" y="882"/>
                      <a:pt x="377" y="881"/>
                    </a:cubicBezTo>
                    <a:cubicBezTo>
                      <a:pt x="375" y="879"/>
                      <a:pt x="372" y="879"/>
                      <a:pt x="370" y="879"/>
                    </a:cubicBezTo>
                    <a:cubicBezTo>
                      <a:pt x="365" y="879"/>
                      <a:pt x="360" y="881"/>
                      <a:pt x="354" y="882"/>
                    </a:cubicBezTo>
                    <a:cubicBezTo>
                      <a:pt x="351" y="883"/>
                      <a:pt x="347" y="884"/>
                      <a:pt x="342" y="884"/>
                    </a:cubicBezTo>
                    <a:cubicBezTo>
                      <a:pt x="329" y="884"/>
                      <a:pt x="315" y="879"/>
                      <a:pt x="305" y="874"/>
                    </a:cubicBezTo>
                    <a:cubicBezTo>
                      <a:pt x="297" y="869"/>
                      <a:pt x="287" y="868"/>
                      <a:pt x="276" y="867"/>
                    </a:cubicBezTo>
                    <a:cubicBezTo>
                      <a:pt x="265" y="866"/>
                      <a:pt x="253" y="865"/>
                      <a:pt x="242" y="864"/>
                    </a:cubicBezTo>
                    <a:cubicBezTo>
                      <a:pt x="231" y="863"/>
                      <a:pt x="219" y="862"/>
                      <a:pt x="210" y="858"/>
                    </a:cubicBezTo>
                    <a:cubicBezTo>
                      <a:pt x="206" y="857"/>
                      <a:pt x="202" y="855"/>
                      <a:pt x="200" y="852"/>
                    </a:cubicBezTo>
                    <a:cubicBezTo>
                      <a:pt x="197" y="849"/>
                      <a:pt x="196" y="846"/>
                      <a:pt x="196" y="842"/>
                    </a:cubicBezTo>
                    <a:cubicBezTo>
                      <a:pt x="196" y="836"/>
                      <a:pt x="198" y="832"/>
                      <a:pt x="201" y="829"/>
                    </a:cubicBezTo>
                    <a:cubicBezTo>
                      <a:pt x="204" y="826"/>
                      <a:pt x="209" y="824"/>
                      <a:pt x="215" y="824"/>
                    </a:cubicBezTo>
                    <a:cubicBezTo>
                      <a:pt x="220" y="824"/>
                      <a:pt x="225" y="826"/>
                      <a:pt x="231" y="828"/>
                    </a:cubicBezTo>
                    <a:cubicBezTo>
                      <a:pt x="236" y="831"/>
                      <a:pt x="243" y="832"/>
                      <a:pt x="250" y="832"/>
                    </a:cubicBezTo>
                    <a:cubicBezTo>
                      <a:pt x="261" y="833"/>
                      <a:pt x="274" y="832"/>
                      <a:pt x="286" y="833"/>
                    </a:cubicBezTo>
                    <a:cubicBezTo>
                      <a:pt x="297" y="833"/>
                      <a:pt x="308" y="835"/>
                      <a:pt x="315" y="839"/>
                    </a:cubicBezTo>
                    <a:cubicBezTo>
                      <a:pt x="322" y="843"/>
                      <a:pt x="330" y="846"/>
                      <a:pt x="338" y="846"/>
                    </a:cubicBezTo>
                    <a:cubicBezTo>
                      <a:pt x="346" y="846"/>
                      <a:pt x="353" y="844"/>
                      <a:pt x="359" y="838"/>
                    </a:cubicBezTo>
                    <a:cubicBezTo>
                      <a:pt x="365" y="833"/>
                      <a:pt x="369" y="824"/>
                      <a:pt x="371" y="813"/>
                    </a:cubicBezTo>
                    <a:cubicBezTo>
                      <a:pt x="371" y="809"/>
                      <a:pt x="371" y="806"/>
                      <a:pt x="371" y="803"/>
                    </a:cubicBezTo>
                    <a:cubicBezTo>
                      <a:pt x="371" y="796"/>
                      <a:pt x="370" y="789"/>
                      <a:pt x="367" y="783"/>
                    </a:cubicBezTo>
                    <a:cubicBezTo>
                      <a:pt x="362" y="775"/>
                      <a:pt x="353" y="768"/>
                      <a:pt x="341" y="762"/>
                    </a:cubicBezTo>
                    <a:cubicBezTo>
                      <a:pt x="328" y="756"/>
                      <a:pt x="311" y="751"/>
                      <a:pt x="290" y="746"/>
                    </a:cubicBezTo>
                    <a:cubicBezTo>
                      <a:pt x="260" y="739"/>
                      <a:pt x="229" y="722"/>
                      <a:pt x="204" y="701"/>
                    </a:cubicBezTo>
                    <a:cubicBezTo>
                      <a:pt x="179" y="681"/>
                      <a:pt x="160" y="658"/>
                      <a:pt x="155" y="640"/>
                    </a:cubicBezTo>
                    <a:cubicBezTo>
                      <a:pt x="149" y="621"/>
                      <a:pt x="145" y="611"/>
                      <a:pt x="138" y="601"/>
                    </a:cubicBezTo>
                    <a:cubicBezTo>
                      <a:pt x="131" y="592"/>
                      <a:pt x="121" y="584"/>
                      <a:pt x="103" y="571"/>
                    </a:cubicBezTo>
                    <a:cubicBezTo>
                      <a:pt x="96" y="566"/>
                      <a:pt x="87" y="555"/>
                      <a:pt x="76" y="541"/>
                    </a:cubicBezTo>
                    <a:cubicBezTo>
                      <a:pt x="60" y="519"/>
                      <a:pt x="42" y="488"/>
                      <a:pt x="28" y="458"/>
                    </a:cubicBezTo>
                    <a:cubicBezTo>
                      <a:pt x="14" y="427"/>
                      <a:pt x="4" y="396"/>
                      <a:pt x="4" y="372"/>
                    </a:cubicBezTo>
                    <a:cubicBezTo>
                      <a:pt x="4" y="362"/>
                      <a:pt x="6" y="353"/>
                      <a:pt x="10" y="346"/>
                    </a:cubicBezTo>
                    <a:cubicBezTo>
                      <a:pt x="14" y="339"/>
                      <a:pt x="20" y="335"/>
                      <a:pt x="29" y="332"/>
                    </a:cubicBezTo>
                    <a:cubicBezTo>
                      <a:pt x="29" y="332"/>
                      <a:pt x="29" y="332"/>
                      <a:pt x="29" y="332"/>
                    </a:cubicBezTo>
                    <a:cubicBezTo>
                      <a:pt x="34" y="331"/>
                      <a:pt x="38" y="331"/>
                      <a:pt x="42" y="331"/>
                    </a:cubicBezTo>
                    <a:cubicBezTo>
                      <a:pt x="50" y="331"/>
                      <a:pt x="57" y="333"/>
                      <a:pt x="63" y="337"/>
                    </a:cubicBezTo>
                    <a:cubicBezTo>
                      <a:pt x="75" y="344"/>
                      <a:pt x="84" y="358"/>
                      <a:pt x="93" y="376"/>
                    </a:cubicBezTo>
                    <a:cubicBezTo>
                      <a:pt x="106" y="402"/>
                      <a:pt x="116" y="438"/>
                      <a:pt x="128" y="477"/>
                    </a:cubicBezTo>
                    <a:cubicBezTo>
                      <a:pt x="140" y="516"/>
                      <a:pt x="153" y="558"/>
                      <a:pt x="170" y="596"/>
                    </a:cubicBezTo>
                    <a:cubicBezTo>
                      <a:pt x="186" y="630"/>
                      <a:pt x="209" y="653"/>
                      <a:pt x="233" y="666"/>
                    </a:cubicBezTo>
                    <a:cubicBezTo>
                      <a:pt x="257" y="680"/>
                      <a:pt x="283" y="685"/>
                      <a:pt x="306" y="685"/>
                    </a:cubicBezTo>
                    <a:cubicBezTo>
                      <a:pt x="324" y="685"/>
                      <a:pt x="341" y="682"/>
                      <a:pt x="354" y="678"/>
                    </a:cubicBezTo>
                    <a:cubicBezTo>
                      <a:pt x="360" y="676"/>
                      <a:pt x="366" y="674"/>
                      <a:pt x="370" y="671"/>
                    </a:cubicBezTo>
                    <a:cubicBezTo>
                      <a:pt x="375" y="669"/>
                      <a:pt x="378" y="666"/>
                      <a:pt x="381" y="664"/>
                    </a:cubicBezTo>
                    <a:cubicBezTo>
                      <a:pt x="390" y="654"/>
                      <a:pt x="398" y="648"/>
                      <a:pt x="406" y="642"/>
                    </a:cubicBezTo>
                    <a:cubicBezTo>
                      <a:pt x="414" y="636"/>
                      <a:pt x="422" y="630"/>
                      <a:pt x="430" y="619"/>
                    </a:cubicBezTo>
                    <a:cubicBezTo>
                      <a:pt x="437" y="608"/>
                      <a:pt x="441" y="601"/>
                      <a:pt x="446" y="594"/>
                    </a:cubicBezTo>
                    <a:cubicBezTo>
                      <a:pt x="451" y="587"/>
                      <a:pt x="458" y="580"/>
                      <a:pt x="473" y="569"/>
                    </a:cubicBezTo>
                    <a:cubicBezTo>
                      <a:pt x="477" y="566"/>
                      <a:pt x="480" y="561"/>
                      <a:pt x="482" y="556"/>
                    </a:cubicBezTo>
                    <a:cubicBezTo>
                      <a:pt x="483" y="551"/>
                      <a:pt x="484" y="545"/>
                      <a:pt x="484" y="538"/>
                    </a:cubicBezTo>
                    <a:cubicBezTo>
                      <a:pt x="484" y="524"/>
                      <a:pt x="481" y="508"/>
                      <a:pt x="479" y="492"/>
                    </a:cubicBezTo>
                    <a:cubicBezTo>
                      <a:pt x="476" y="475"/>
                      <a:pt x="473" y="459"/>
                      <a:pt x="473" y="446"/>
                    </a:cubicBezTo>
                    <a:cubicBezTo>
                      <a:pt x="473" y="439"/>
                      <a:pt x="474" y="433"/>
                      <a:pt x="476" y="429"/>
                    </a:cubicBezTo>
                    <a:cubicBezTo>
                      <a:pt x="478" y="425"/>
                      <a:pt x="481" y="422"/>
                      <a:pt x="485" y="421"/>
                    </a:cubicBezTo>
                    <a:cubicBezTo>
                      <a:pt x="486" y="420"/>
                      <a:pt x="488" y="420"/>
                      <a:pt x="489" y="420"/>
                    </a:cubicBezTo>
                    <a:cubicBezTo>
                      <a:pt x="492" y="420"/>
                      <a:pt x="494" y="421"/>
                      <a:pt x="497" y="423"/>
                    </a:cubicBezTo>
                    <a:cubicBezTo>
                      <a:pt x="502" y="427"/>
                      <a:pt x="506" y="435"/>
                      <a:pt x="510" y="444"/>
                    </a:cubicBezTo>
                    <a:cubicBezTo>
                      <a:pt x="516" y="457"/>
                      <a:pt x="521" y="474"/>
                      <a:pt x="528" y="487"/>
                    </a:cubicBezTo>
                    <a:cubicBezTo>
                      <a:pt x="531" y="494"/>
                      <a:pt x="535" y="500"/>
                      <a:pt x="539" y="504"/>
                    </a:cubicBezTo>
                    <a:cubicBezTo>
                      <a:pt x="543" y="508"/>
                      <a:pt x="548" y="511"/>
                      <a:pt x="554" y="511"/>
                    </a:cubicBezTo>
                    <a:cubicBezTo>
                      <a:pt x="559" y="511"/>
                      <a:pt x="563" y="509"/>
                      <a:pt x="569" y="506"/>
                    </a:cubicBezTo>
                    <a:cubicBezTo>
                      <a:pt x="593" y="491"/>
                      <a:pt x="602" y="469"/>
                      <a:pt x="602" y="446"/>
                    </a:cubicBezTo>
                    <a:cubicBezTo>
                      <a:pt x="601" y="410"/>
                      <a:pt x="580" y="370"/>
                      <a:pt x="566" y="348"/>
                    </a:cubicBezTo>
                    <a:cubicBezTo>
                      <a:pt x="555" y="330"/>
                      <a:pt x="549" y="307"/>
                      <a:pt x="549" y="285"/>
                    </a:cubicBezTo>
                    <a:cubicBezTo>
                      <a:pt x="549" y="262"/>
                      <a:pt x="556" y="241"/>
                      <a:pt x="569" y="228"/>
                    </a:cubicBezTo>
                    <a:cubicBezTo>
                      <a:pt x="576" y="222"/>
                      <a:pt x="582" y="220"/>
                      <a:pt x="586" y="220"/>
                    </a:cubicBezTo>
                    <a:cubicBezTo>
                      <a:pt x="588" y="220"/>
                      <a:pt x="590" y="221"/>
                      <a:pt x="591" y="222"/>
                    </a:cubicBezTo>
                    <a:cubicBezTo>
                      <a:pt x="594" y="223"/>
                      <a:pt x="596" y="226"/>
                      <a:pt x="597" y="230"/>
                    </a:cubicBezTo>
                    <a:cubicBezTo>
                      <a:pt x="598" y="234"/>
                      <a:pt x="599" y="238"/>
                      <a:pt x="599" y="242"/>
                    </a:cubicBezTo>
                    <a:cubicBezTo>
                      <a:pt x="599" y="246"/>
                      <a:pt x="599" y="250"/>
                      <a:pt x="598" y="253"/>
                    </a:cubicBezTo>
                    <a:cubicBezTo>
                      <a:pt x="596" y="259"/>
                      <a:pt x="595" y="266"/>
                      <a:pt x="595" y="272"/>
                    </a:cubicBezTo>
                    <a:cubicBezTo>
                      <a:pt x="595" y="284"/>
                      <a:pt x="598" y="295"/>
                      <a:pt x="604" y="305"/>
                    </a:cubicBezTo>
                    <a:cubicBezTo>
                      <a:pt x="613" y="316"/>
                      <a:pt x="621" y="335"/>
                      <a:pt x="621" y="359"/>
                    </a:cubicBezTo>
                    <a:cubicBezTo>
                      <a:pt x="621" y="363"/>
                      <a:pt x="621" y="367"/>
                      <a:pt x="620" y="372"/>
                    </a:cubicBezTo>
                    <a:cubicBezTo>
                      <a:pt x="620" y="375"/>
                      <a:pt x="619" y="380"/>
                      <a:pt x="619" y="384"/>
                    </a:cubicBezTo>
                    <a:cubicBezTo>
                      <a:pt x="619" y="400"/>
                      <a:pt x="622" y="419"/>
                      <a:pt x="628" y="434"/>
                    </a:cubicBezTo>
                    <a:cubicBezTo>
                      <a:pt x="630" y="441"/>
                      <a:pt x="634" y="448"/>
                      <a:pt x="638" y="453"/>
                    </a:cubicBezTo>
                    <a:cubicBezTo>
                      <a:pt x="643" y="458"/>
                      <a:pt x="648" y="461"/>
                      <a:pt x="655" y="461"/>
                    </a:cubicBezTo>
                    <a:cubicBezTo>
                      <a:pt x="655" y="461"/>
                      <a:pt x="655" y="461"/>
                      <a:pt x="656" y="461"/>
                    </a:cubicBezTo>
                    <a:cubicBezTo>
                      <a:pt x="662" y="460"/>
                      <a:pt x="666" y="460"/>
                      <a:pt x="670" y="458"/>
                    </a:cubicBezTo>
                    <a:cubicBezTo>
                      <a:pt x="673" y="456"/>
                      <a:pt x="676" y="454"/>
                      <a:pt x="678" y="451"/>
                    </a:cubicBezTo>
                    <a:cubicBezTo>
                      <a:pt x="680" y="446"/>
                      <a:pt x="682" y="439"/>
                      <a:pt x="683" y="430"/>
                    </a:cubicBezTo>
                    <a:cubicBezTo>
                      <a:pt x="683" y="421"/>
                      <a:pt x="684" y="408"/>
                      <a:pt x="684" y="392"/>
                    </a:cubicBezTo>
                    <a:cubicBezTo>
                      <a:pt x="684" y="383"/>
                      <a:pt x="684" y="372"/>
                      <a:pt x="684" y="360"/>
                    </a:cubicBezTo>
                    <a:cubicBezTo>
                      <a:pt x="683" y="338"/>
                      <a:pt x="681" y="324"/>
                      <a:pt x="678" y="312"/>
                    </a:cubicBezTo>
                    <a:cubicBezTo>
                      <a:pt x="673" y="294"/>
                      <a:pt x="665" y="283"/>
                      <a:pt x="657" y="263"/>
                    </a:cubicBezTo>
                    <a:cubicBezTo>
                      <a:pt x="649" y="244"/>
                      <a:pt x="641" y="216"/>
                      <a:pt x="635" y="164"/>
                    </a:cubicBezTo>
                    <a:cubicBezTo>
                      <a:pt x="634" y="156"/>
                      <a:pt x="634" y="147"/>
                      <a:pt x="634" y="140"/>
                    </a:cubicBezTo>
                    <a:cubicBezTo>
                      <a:pt x="634" y="91"/>
                      <a:pt x="652" y="57"/>
                      <a:pt x="674" y="35"/>
                    </a:cubicBezTo>
                    <a:cubicBezTo>
                      <a:pt x="685" y="24"/>
                      <a:pt x="697" y="17"/>
                      <a:pt x="708" y="12"/>
                    </a:cubicBezTo>
                    <a:cubicBezTo>
                      <a:pt x="719" y="6"/>
                      <a:pt x="730" y="4"/>
                      <a:pt x="737" y="4"/>
                    </a:cubicBezTo>
                    <a:cubicBezTo>
                      <a:pt x="743" y="4"/>
                      <a:pt x="747" y="6"/>
                      <a:pt x="749" y="7"/>
                    </a:cubicBezTo>
                    <a:lnTo>
                      <a:pt x="750" y="6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299">
                <a:extLst>
                  <a:ext uri="{FF2B5EF4-FFF2-40B4-BE49-F238E27FC236}">
                    <a16:creationId xmlns="" xmlns:a16="http://schemas.microsoft.com/office/drawing/2014/main" id="{F961DD43-D906-434F-97A0-45876FE20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095"/>
                <a:ext cx="506" cy="500"/>
              </a:xfrm>
              <a:custGeom>
                <a:avLst/>
                <a:gdLst>
                  <a:gd name="T0" fmla="*/ 617 w 355"/>
                  <a:gd name="T1" fmla="*/ 91 h 351"/>
                  <a:gd name="T2" fmla="*/ 577 w 355"/>
                  <a:gd name="T3" fmla="*/ 506 h 351"/>
                  <a:gd name="T4" fmla="*/ 87 w 355"/>
                  <a:gd name="T5" fmla="*/ 623 h 351"/>
                  <a:gd name="T6" fmla="*/ 177 w 355"/>
                  <a:gd name="T7" fmla="*/ 175 h 351"/>
                  <a:gd name="T8" fmla="*/ 617 w 355"/>
                  <a:gd name="T9" fmla="*/ 91 h 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5" h="351">
                    <a:moveTo>
                      <a:pt x="304" y="45"/>
                    </a:moveTo>
                    <a:cubicBezTo>
                      <a:pt x="348" y="89"/>
                      <a:pt x="355" y="180"/>
                      <a:pt x="284" y="249"/>
                    </a:cubicBezTo>
                    <a:cubicBezTo>
                      <a:pt x="213" y="318"/>
                      <a:pt x="87" y="351"/>
                      <a:pt x="43" y="307"/>
                    </a:cubicBezTo>
                    <a:cubicBezTo>
                      <a:pt x="0" y="262"/>
                      <a:pt x="16" y="155"/>
                      <a:pt x="87" y="86"/>
                    </a:cubicBezTo>
                    <a:cubicBezTo>
                      <a:pt x="158" y="17"/>
                      <a:pt x="261" y="0"/>
                      <a:pt x="304" y="45"/>
                    </a:cubicBezTo>
                    <a:close/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300">
                <a:extLst>
                  <a:ext uri="{FF2B5EF4-FFF2-40B4-BE49-F238E27FC236}">
                    <a16:creationId xmlns="" xmlns:a16="http://schemas.microsoft.com/office/drawing/2014/main" id="{F4DB5A80-F5E5-47C6-B2DB-45AE413D0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069"/>
                <a:ext cx="513" cy="459"/>
              </a:xfrm>
              <a:custGeom>
                <a:avLst/>
                <a:gdLst>
                  <a:gd name="T0" fmla="*/ 660 w 360"/>
                  <a:gd name="T1" fmla="*/ 94 h 322"/>
                  <a:gd name="T2" fmla="*/ 559 w 360"/>
                  <a:gd name="T3" fmla="*/ 488 h 322"/>
                  <a:gd name="T4" fmla="*/ 71 w 360"/>
                  <a:gd name="T5" fmla="*/ 563 h 322"/>
                  <a:gd name="T6" fmla="*/ 224 w 360"/>
                  <a:gd name="T7" fmla="*/ 140 h 322"/>
                  <a:gd name="T8" fmla="*/ 660 w 360"/>
                  <a:gd name="T9" fmla="*/ 94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22">
                    <a:moveTo>
                      <a:pt x="325" y="46"/>
                    </a:moveTo>
                    <a:cubicBezTo>
                      <a:pt x="360" y="92"/>
                      <a:pt x="353" y="179"/>
                      <a:pt x="275" y="240"/>
                    </a:cubicBezTo>
                    <a:cubicBezTo>
                      <a:pt x="197" y="300"/>
                      <a:pt x="71" y="322"/>
                      <a:pt x="35" y="277"/>
                    </a:cubicBezTo>
                    <a:cubicBezTo>
                      <a:pt x="0" y="231"/>
                      <a:pt x="31" y="130"/>
                      <a:pt x="110" y="69"/>
                    </a:cubicBezTo>
                    <a:cubicBezTo>
                      <a:pt x="188" y="9"/>
                      <a:pt x="289" y="0"/>
                      <a:pt x="325" y="46"/>
                    </a:cubicBezTo>
                  </a:path>
                </a:pathLst>
              </a:custGeom>
              <a:solidFill>
                <a:srgbClr val="A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301">
                <a:extLst>
                  <a:ext uri="{FF2B5EF4-FFF2-40B4-BE49-F238E27FC236}">
                    <a16:creationId xmlns="" xmlns:a16="http://schemas.microsoft.com/office/drawing/2014/main" id="{AB94DF87-3BD3-4671-B299-C2886C743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213"/>
                <a:ext cx="482" cy="317"/>
              </a:xfrm>
              <a:custGeom>
                <a:avLst/>
                <a:gdLst>
                  <a:gd name="T0" fmla="*/ 165 w 338"/>
                  <a:gd name="T1" fmla="*/ 173 h 222"/>
                  <a:gd name="T2" fmla="*/ 147 w 338"/>
                  <a:gd name="T3" fmla="*/ 0 h 222"/>
                  <a:gd name="T4" fmla="*/ 61 w 338"/>
                  <a:gd name="T5" fmla="*/ 361 h 222"/>
                  <a:gd name="T6" fmla="*/ 549 w 338"/>
                  <a:gd name="T7" fmla="*/ 286 h 222"/>
                  <a:gd name="T8" fmla="*/ 687 w 338"/>
                  <a:gd name="T9" fmla="*/ 70 h 222"/>
                  <a:gd name="T10" fmla="*/ 165 w 338"/>
                  <a:gd name="T11" fmla="*/ 173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8" h="222">
                    <a:moveTo>
                      <a:pt x="81" y="85"/>
                    </a:moveTo>
                    <a:cubicBezTo>
                      <a:pt x="68" y="71"/>
                      <a:pt x="63" y="34"/>
                      <a:pt x="72" y="0"/>
                    </a:cubicBezTo>
                    <a:cubicBezTo>
                      <a:pt x="18" y="60"/>
                      <a:pt x="0" y="138"/>
                      <a:pt x="30" y="177"/>
                    </a:cubicBezTo>
                    <a:cubicBezTo>
                      <a:pt x="65" y="222"/>
                      <a:pt x="192" y="200"/>
                      <a:pt x="270" y="140"/>
                    </a:cubicBezTo>
                    <a:cubicBezTo>
                      <a:pt x="311" y="108"/>
                      <a:pt x="332" y="70"/>
                      <a:pt x="338" y="34"/>
                    </a:cubicBezTo>
                    <a:cubicBezTo>
                      <a:pt x="322" y="112"/>
                      <a:pt x="158" y="170"/>
                      <a:pt x="81" y="85"/>
                    </a:cubicBezTo>
                  </a:path>
                </a:pathLst>
              </a:custGeom>
              <a:solidFill>
                <a:srgbClr val="9A6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2302">
                <a:extLst>
                  <a:ext uri="{FF2B5EF4-FFF2-40B4-BE49-F238E27FC236}">
                    <a16:creationId xmlns="" xmlns:a16="http://schemas.microsoft.com/office/drawing/2014/main" id="{A2BE0755-4978-465C-AD89-9BD397A0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090"/>
                <a:ext cx="468" cy="411"/>
              </a:xfrm>
              <a:custGeom>
                <a:avLst/>
                <a:gdLst>
                  <a:gd name="T0" fmla="*/ 624 w 328"/>
                  <a:gd name="T1" fmla="*/ 63 h 288"/>
                  <a:gd name="T2" fmla="*/ 619 w 328"/>
                  <a:gd name="T3" fmla="*/ 66 h 288"/>
                  <a:gd name="T4" fmla="*/ 659 w 328"/>
                  <a:gd name="T5" fmla="*/ 196 h 288"/>
                  <a:gd name="T6" fmla="*/ 519 w 328"/>
                  <a:gd name="T7" fmla="*/ 454 h 288"/>
                  <a:gd name="T8" fmla="*/ 173 w 328"/>
                  <a:gd name="T9" fmla="*/ 578 h 288"/>
                  <a:gd name="T10" fmla="*/ 37 w 328"/>
                  <a:gd name="T11" fmla="*/ 529 h 288"/>
                  <a:gd name="T12" fmla="*/ 9 w 328"/>
                  <a:gd name="T13" fmla="*/ 434 h 288"/>
                  <a:gd name="T14" fmla="*/ 187 w 328"/>
                  <a:gd name="T15" fmla="*/ 114 h 288"/>
                  <a:gd name="T16" fmla="*/ 471 w 328"/>
                  <a:gd name="T17" fmla="*/ 9 h 288"/>
                  <a:gd name="T18" fmla="*/ 619 w 328"/>
                  <a:gd name="T19" fmla="*/ 66 h 288"/>
                  <a:gd name="T20" fmla="*/ 624 w 328"/>
                  <a:gd name="T21" fmla="*/ 63 h 288"/>
                  <a:gd name="T22" fmla="*/ 625 w 328"/>
                  <a:gd name="T23" fmla="*/ 61 h 288"/>
                  <a:gd name="T24" fmla="*/ 471 w 328"/>
                  <a:gd name="T25" fmla="*/ 0 h 288"/>
                  <a:gd name="T26" fmla="*/ 181 w 328"/>
                  <a:gd name="T27" fmla="*/ 108 h 288"/>
                  <a:gd name="T28" fmla="*/ 0 w 328"/>
                  <a:gd name="T29" fmla="*/ 434 h 288"/>
                  <a:gd name="T30" fmla="*/ 30 w 328"/>
                  <a:gd name="T31" fmla="*/ 535 h 288"/>
                  <a:gd name="T32" fmla="*/ 173 w 328"/>
                  <a:gd name="T33" fmla="*/ 587 h 288"/>
                  <a:gd name="T34" fmla="*/ 525 w 328"/>
                  <a:gd name="T35" fmla="*/ 461 h 288"/>
                  <a:gd name="T36" fmla="*/ 668 w 328"/>
                  <a:gd name="T37" fmla="*/ 196 h 288"/>
                  <a:gd name="T38" fmla="*/ 625 w 328"/>
                  <a:gd name="T39" fmla="*/ 61 h 288"/>
                  <a:gd name="T40" fmla="*/ 624 w 328"/>
                  <a:gd name="T41" fmla="*/ 63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8" h="288">
                    <a:moveTo>
                      <a:pt x="306" y="31"/>
                    </a:moveTo>
                    <a:cubicBezTo>
                      <a:pt x="304" y="32"/>
                      <a:pt x="304" y="32"/>
                      <a:pt x="304" y="32"/>
                    </a:cubicBezTo>
                    <a:cubicBezTo>
                      <a:pt x="317" y="49"/>
                      <a:pt x="324" y="71"/>
                      <a:pt x="324" y="96"/>
                    </a:cubicBezTo>
                    <a:cubicBezTo>
                      <a:pt x="324" y="137"/>
                      <a:pt x="304" y="185"/>
                      <a:pt x="255" y="223"/>
                    </a:cubicBezTo>
                    <a:cubicBezTo>
                      <a:pt x="206" y="261"/>
                      <a:pt x="137" y="284"/>
                      <a:pt x="85" y="284"/>
                    </a:cubicBezTo>
                    <a:cubicBezTo>
                      <a:pt x="55" y="284"/>
                      <a:pt x="30" y="276"/>
                      <a:pt x="18" y="260"/>
                    </a:cubicBezTo>
                    <a:cubicBezTo>
                      <a:pt x="8" y="248"/>
                      <a:pt x="4" y="232"/>
                      <a:pt x="4" y="213"/>
                    </a:cubicBezTo>
                    <a:cubicBezTo>
                      <a:pt x="4" y="164"/>
                      <a:pt x="36" y="100"/>
                      <a:pt x="92" y="56"/>
                    </a:cubicBezTo>
                    <a:cubicBezTo>
                      <a:pt x="136" y="21"/>
                      <a:pt x="189" y="4"/>
                      <a:pt x="231" y="4"/>
                    </a:cubicBezTo>
                    <a:cubicBezTo>
                      <a:pt x="263" y="4"/>
                      <a:pt x="290" y="14"/>
                      <a:pt x="304" y="32"/>
                    </a:cubicBezTo>
                    <a:cubicBezTo>
                      <a:pt x="306" y="31"/>
                      <a:pt x="306" y="31"/>
                      <a:pt x="306" y="31"/>
                    </a:cubicBezTo>
                    <a:cubicBezTo>
                      <a:pt x="307" y="30"/>
                      <a:pt x="307" y="30"/>
                      <a:pt x="307" y="30"/>
                    </a:cubicBezTo>
                    <a:cubicBezTo>
                      <a:pt x="292" y="10"/>
                      <a:pt x="264" y="0"/>
                      <a:pt x="231" y="0"/>
                    </a:cubicBezTo>
                    <a:cubicBezTo>
                      <a:pt x="187" y="0"/>
                      <a:pt x="134" y="18"/>
                      <a:pt x="89" y="53"/>
                    </a:cubicBezTo>
                    <a:cubicBezTo>
                      <a:pt x="32" y="97"/>
                      <a:pt x="0" y="163"/>
                      <a:pt x="0" y="213"/>
                    </a:cubicBezTo>
                    <a:cubicBezTo>
                      <a:pt x="0" y="233"/>
                      <a:pt x="4" y="250"/>
                      <a:pt x="15" y="263"/>
                    </a:cubicBezTo>
                    <a:cubicBezTo>
                      <a:pt x="28" y="280"/>
                      <a:pt x="54" y="288"/>
                      <a:pt x="85" y="288"/>
                    </a:cubicBezTo>
                    <a:cubicBezTo>
                      <a:pt x="138" y="288"/>
                      <a:pt x="208" y="265"/>
                      <a:pt x="258" y="226"/>
                    </a:cubicBezTo>
                    <a:cubicBezTo>
                      <a:pt x="307" y="188"/>
                      <a:pt x="328" y="139"/>
                      <a:pt x="328" y="96"/>
                    </a:cubicBezTo>
                    <a:cubicBezTo>
                      <a:pt x="328" y="70"/>
                      <a:pt x="321" y="47"/>
                      <a:pt x="307" y="30"/>
                    </a:cubicBezTo>
                    <a:cubicBezTo>
                      <a:pt x="306" y="31"/>
                      <a:pt x="306" y="31"/>
                      <a:pt x="306" y="3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03">
                <a:extLst>
                  <a:ext uri="{FF2B5EF4-FFF2-40B4-BE49-F238E27FC236}">
                    <a16:creationId xmlns="" xmlns:a16="http://schemas.microsoft.com/office/drawing/2014/main" id="{1AF404E8-CBE0-4D62-BAC1-66F5DAA7F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26"/>
                <a:ext cx="157" cy="131"/>
              </a:xfrm>
              <a:custGeom>
                <a:avLst/>
                <a:gdLst>
                  <a:gd name="T0" fmla="*/ 187 w 110"/>
                  <a:gd name="T1" fmla="*/ 9 h 92"/>
                  <a:gd name="T2" fmla="*/ 143 w 110"/>
                  <a:gd name="T3" fmla="*/ 1 h 92"/>
                  <a:gd name="T4" fmla="*/ 70 w 110"/>
                  <a:gd name="T5" fmla="*/ 10 h 92"/>
                  <a:gd name="T6" fmla="*/ 1 w 110"/>
                  <a:gd name="T7" fmla="*/ 107 h 92"/>
                  <a:gd name="T8" fmla="*/ 140 w 110"/>
                  <a:gd name="T9" fmla="*/ 177 h 92"/>
                  <a:gd name="T10" fmla="*/ 220 w 110"/>
                  <a:gd name="T11" fmla="*/ 97 h 92"/>
                  <a:gd name="T12" fmla="*/ 196 w 110"/>
                  <a:gd name="T13" fmla="*/ 2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92">
                    <a:moveTo>
                      <a:pt x="92" y="4"/>
                    </a:moveTo>
                    <a:cubicBezTo>
                      <a:pt x="85" y="5"/>
                      <a:pt x="77" y="1"/>
                      <a:pt x="70" y="1"/>
                    </a:cubicBezTo>
                    <a:cubicBezTo>
                      <a:pt x="58" y="0"/>
                      <a:pt x="45" y="1"/>
                      <a:pt x="34" y="5"/>
                    </a:cubicBezTo>
                    <a:cubicBezTo>
                      <a:pt x="15" y="12"/>
                      <a:pt x="2" y="33"/>
                      <a:pt x="1" y="53"/>
                    </a:cubicBezTo>
                    <a:cubicBezTo>
                      <a:pt x="0" y="85"/>
                      <a:pt x="45" y="92"/>
                      <a:pt x="69" y="87"/>
                    </a:cubicBezTo>
                    <a:cubicBezTo>
                      <a:pt x="90" y="82"/>
                      <a:pt x="104" y="69"/>
                      <a:pt x="108" y="48"/>
                    </a:cubicBezTo>
                    <a:cubicBezTo>
                      <a:pt x="110" y="40"/>
                      <a:pt x="108" y="8"/>
                      <a:pt x="96" y="11"/>
                    </a:cubicBezTo>
                  </a:path>
                </a:pathLst>
              </a:custGeom>
              <a:solidFill>
                <a:srgbClr val="B58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2304">
                <a:extLst>
                  <a:ext uri="{FF2B5EF4-FFF2-40B4-BE49-F238E27FC236}">
                    <a16:creationId xmlns="" xmlns:a16="http://schemas.microsoft.com/office/drawing/2014/main" id="{9064D408-E86C-4A6F-AB96-73EC0E040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2162"/>
                <a:ext cx="42" cy="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2305">
                <a:extLst>
                  <a:ext uri="{FF2B5EF4-FFF2-40B4-BE49-F238E27FC236}">
                    <a16:creationId xmlns="" xmlns:a16="http://schemas.microsoft.com/office/drawing/2014/main" id="{A90236D6-BCA6-4A9C-A60F-977DB9323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240"/>
                <a:ext cx="26" cy="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2306">
                <a:extLst>
                  <a:ext uri="{FF2B5EF4-FFF2-40B4-BE49-F238E27FC236}">
                    <a16:creationId xmlns="" xmlns:a16="http://schemas.microsoft.com/office/drawing/2014/main" id="{CE01BF95-DA2D-4C6C-9748-72CFEAB7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420"/>
                <a:ext cx="822" cy="1609"/>
              </a:xfrm>
              <a:custGeom>
                <a:avLst/>
                <a:gdLst>
                  <a:gd name="T0" fmla="*/ 238 w 576"/>
                  <a:gd name="T1" fmla="*/ 598 h 1128"/>
                  <a:gd name="T2" fmla="*/ 321 w 576"/>
                  <a:gd name="T3" fmla="*/ 598 h 1128"/>
                  <a:gd name="T4" fmla="*/ 464 w 576"/>
                  <a:gd name="T5" fmla="*/ 616 h 1128"/>
                  <a:gd name="T6" fmla="*/ 688 w 576"/>
                  <a:gd name="T7" fmla="*/ 419 h 1128"/>
                  <a:gd name="T8" fmla="*/ 891 w 576"/>
                  <a:gd name="T9" fmla="*/ 257 h 1128"/>
                  <a:gd name="T10" fmla="*/ 1036 w 576"/>
                  <a:gd name="T11" fmla="*/ 110 h 1128"/>
                  <a:gd name="T12" fmla="*/ 1115 w 576"/>
                  <a:gd name="T13" fmla="*/ 0 h 1128"/>
                  <a:gd name="T14" fmla="*/ 581 w 576"/>
                  <a:gd name="T15" fmla="*/ 596 h 1128"/>
                  <a:gd name="T16" fmla="*/ 509 w 576"/>
                  <a:gd name="T17" fmla="*/ 879 h 1128"/>
                  <a:gd name="T18" fmla="*/ 748 w 576"/>
                  <a:gd name="T19" fmla="*/ 830 h 1128"/>
                  <a:gd name="T20" fmla="*/ 581 w 576"/>
                  <a:gd name="T21" fmla="*/ 996 h 1128"/>
                  <a:gd name="T22" fmla="*/ 752 w 576"/>
                  <a:gd name="T23" fmla="*/ 1017 h 1128"/>
                  <a:gd name="T24" fmla="*/ 592 w 576"/>
                  <a:gd name="T25" fmla="*/ 1101 h 1128"/>
                  <a:gd name="T26" fmla="*/ 587 w 576"/>
                  <a:gd name="T27" fmla="*/ 1184 h 1128"/>
                  <a:gd name="T28" fmla="*/ 681 w 576"/>
                  <a:gd name="T29" fmla="*/ 1230 h 1128"/>
                  <a:gd name="T30" fmla="*/ 869 w 576"/>
                  <a:gd name="T31" fmla="*/ 1268 h 1128"/>
                  <a:gd name="T32" fmla="*/ 1092 w 576"/>
                  <a:gd name="T33" fmla="*/ 1299 h 1128"/>
                  <a:gd name="T34" fmla="*/ 855 w 576"/>
                  <a:gd name="T35" fmla="*/ 1279 h 1128"/>
                  <a:gd name="T36" fmla="*/ 605 w 576"/>
                  <a:gd name="T37" fmla="*/ 1282 h 1128"/>
                  <a:gd name="T38" fmla="*/ 509 w 576"/>
                  <a:gd name="T39" fmla="*/ 1446 h 1128"/>
                  <a:gd name="T40" fmla="*/ 477 w 576"/>
                  <a:gd name="T41" fmla="*/ 1536 h 1128"/>
                  <a:gd name="T42" fmla="*/ 507 w 576"/>
                  <a:gd name="T43" fmla="*/ 1613 h 1128"/>
                  <a:gd name="T44" fmla="*/ 414 w 576"/>
                  <a:gd name="T45" fmla="*/ 1613 h 1128"/>
                  <a:gd name="T46" fmla="*/ 361 w 576"/>
                  <a:gd name="T47" fmla="*/ 1693 h 1128"/>
                  <a:gd name="T48" fmla="*/ 310 w 576"/>
                  <a:gd name="T49" fmla="*/ 1760 h 1128"/>
                  <a:gd name="T50" fmla="*/ 330 w 576"/>
                  <a:gd name="T51" fmla="*/ 1853 h 1128"/>
                  <a:gd name="T52" fmla="*/ 438 w 576"/>
                  <a:gd name="T53" fmla="*/ 2295 h 1128"/>
                  <a:gd name="T54" fmla="*/ 350 w 576"/>
                  <a:gd name="T55" fmla="*/ 2037 h 1128"/>
                  <a:gd name="T56" fmla="*/ 280 w 576"/>
                  <a:gd name="T57" fmla="*/ 1822 h 1128"/>
                  <a:gd name="T58" fmla="*/ 144 w 576"/>
                  <a:gd name="T59" fmla="*/ 1762 h 1128"/>
                  <a:gd name="T60" fmla="*/ 258 w 576"/>
                  <a:gd name="T61" fmla="*/ 1608 h 1128"/>
                  <a:gd name="T62" fmla="*/ 430 w 576"/>
                  <a:gd name="T63" fmla="*/ 1351 h 1128"/>
                  <a:gd name="T64" fmla="*/ 509 w 576"/>
                  <a:gd name="T65" fmla="*/ 1184 h 1128"/>
                  <a:gd name="T66" fmla="*/ 478 w 576"/>
                  <a:gd name="T67" fmla="*/ 1054 h 1128"/>
                  <a:gd name="T68" fmla="*/ 432 w 576"/>
                  <a:gd name="T69" fmla="*/ 849 h 1128"/>
                  <a:gd name="T70" fmla="*/ 258 w 576"/>
                  <a:gd name="T71" fmla="*/ 676 h 11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6" h="1128">
                    <a:moveTo>
                      <a:pt x="117" y="294"/>
                    </a:moveTo>
                    <a:cubicBezTo>
                      <a:pt x="126" y="321"/>
                      <a:pt x="140" y="294"/>
                      <a:pt x="158" y="294"/>
                    </a:cubicBezTo>
                    <a:cubicBezTo>
                      <a:pt x="154" y="357"/>
                      <a:pt x="197" y="330"/>
                      <a:pt x="228" y="303"/>
                    </a:cubicBezTo>
                    <a:cubicBezTo>
                      <a:pt x="266" y="270"/>
                      <a:pt x="292" y="229"/>
                      <a:pt x="338" y="206"/>
                    </a:cubicBezTo>
                    <a:cubicBezTo>
                      <a:pt x="379" y="186"/>
                      <a:pt x="403" y="158"/>
                      <a:pt x="437" y="126"/>
                    </a:cubicBezTo>
                    <a:cubicBezTo>
                      <a:pt x="461" y="103"/>
                      <a:pt x="490" y="82"/>
                      <a:pt x="509" y="54"/>
                    </a:cubicBezTo>
                    <a:cubicBezTo>
                      <a:pt x="521" y="37"/>
                      <a:pt x="526" y="9"/>
                      <a:pt x="547" y="0"/>
                    </a:cubicBezTo>
                    <a:cubicBezTo>
                      <a:pt x="576" y="34"/>
                      <a:pt x="310" y="259"/>
                      <a:pt x="285" y="293"/>
                    </a:cubicBezTo>
                    <a:cubicBezTo>
                      <a:pt x="261" y="324"/>
                      <a:pt x="203" y="402"/>
                      <a:pt x="250" y="432"/>
                    </a:cubicBezTo>
                    <a:cubicBezTo>
                      <a:pt x="288" y="457"/>
                      <a:pt x="328" y="402"/>
                      <a:pt x="367" y="408"/>
                    </a:cubicBezTo>
                    <a:cubicBezTo>
                      <a:pt x="341" y="432"/>
                      <a:pt x="279" y="445"/>
                      <a:pt x="285" y="489"/>
                    </a:cubicBezTo>
                    <a:cubicBezTo>
                      <a:pt x="314" y="485"/>
                      <a:pt x="338" y="510"/>
                      <a:pt x="369" y="500"/>
                    </a:cubicBezTo>
                    <a:cubicBezTo>
                      <a:pt x="368" y="526"/>
                      <a:pt x="308" y="520"/>
                      <a:pt x="291" y="541"/>
                    </a:cubicBezTo>
                    <a:cubicBezTo>
                      <a:pt x="279" y="555"/>
                      <a:pt x="280" y="566"/>
                      <a:pt x="288" y="582"/>
                    </a:cubicBezTo>
                    <a:cubicBezTo>
                      <a:pt x="299" y="605"/>
                      <a:pt x="314" y="599"/>
                      <a:pt x="334" y="604"/>
                    </a:cubicBezTo>
                    <a:cubicBezTo>
                      <a:pt x="365" y="611"/>
                      <a:pt x="396" y="617"/>
                      <a:pt x="427" y="623"/>
                    </a:cubicBezTo>
                    <a:cubicBezTo>
                      <a:pt x="458" y="630"/>
                      <a:pt x="513" y="612"/>
                      <a:pt x="536" y="639"/>
                    </a:cubicBezTo>
                    <a:cubicBezTo>
                      <a:pt x="506" y="657"/>
                      <a:pt x="454" y="631"/>
                      <a:pt x="420" y="629"/>
                    </a:cubicBezTo>
                    <a:cubicBezTo>
                      <a:pt x="384" y="627"/>
                      <a:pt x="332" y="620"/>
                      <a:pt x="297" y="630"/>
                    </a:cubicBezTo>
                    <a:cubicBezTo>
                      <a:pt x="259" y="640"/>
                      <a:pt x="263" y="678"/>
                      <a:pt x="250" y="711"/>
                    </a:cubicBezTo>
                    <a:cubicBezTo>
                      <a:pt x="243" y="726"/>
                      <a:pt x="232" y="738"/>
                      <a:pt x="234" y="755"/>
                    </a:cubicBezTo>
                    <a:cubicBezTo>
                      <a:pt x="236" y="772"/>
                      <a:pt x="250" y="777"/>
                      <a:pt x="249" y="793"/>
                    </a:cubicBezTo>
                    <a:cubicBezTo>
                      <a:pt x="237" y="794"/>
                      <a:pt x="214" y="789"/>
                      <a:pt x="203" y="793"/>
                    </a:cubicBezTo>
                    <a:cubicBezTo>
                      <a:pt x="182" y="801"/>
                      <a:pt x="187" y="818"/>
                      <a:pt x="177" y="832"/>
                    </a:cubicBezTo>
                    <a:cubicBezTo>
                      <a:pt x="165" y="849"/>
                      <a:pt x="154" y="841"/>
                      <a:pt x="152" y="865"/>
                    </a:cubicBezTo>
                    <a:cubicBezTo>
                      <a:pt x="151" y="876"/>
                      <a:pt x="158" y="901"/>
                      <a:pt x="162" y="911"/>
                    </a:cubicBezTo>
                    <a:cubicBezTo>
                      <a:pt x="187" y="982"/>
                      <a:pt x="219" y="1051"/>
                      <a:pt x="215" y="1128"/>
                    </a:cubicBezTo>
                    <a:cubicBezTo>
                      <a:pt x="178" y="1110"/>
                      <a:pt x="179" y="1036"/>
                      <a:pt x="172" y="1001"/>
                    </a:cubicBezTo>
                    <a:cubicBezTo>
                      <a:pt x="164" y="968"/>
                      <a:pt x="154" y="924"/>
                      <a:pt x="137" y="895"/>
                    </a:cubicBezTo>
                    <a:cubicBezTo>
                      <a:pt x="117" y="862"/>
                      <a:pt x="102" y="881"/>
                      <a:pt x="71" y="866"/>
                    </a:cubicBezTo>
                    <a:cubicBezTo>
                      <a:pt x="0" y="830"/>
                      <a:pt x="106" y="808"/>
                      <a:pt x="127" y="790"/>
                    </a:cubicBezTo>
                    <a:cubicBezTo>
                      <a:pt x="163" y="761"/>
                      <a:pt x="181" y="701"/>
                      <a:pt x="211" y="664"/>
                    </a:cubicBezTo>
                    <a:cubicBezTo>
                      <a:pt x="235" y="634"/>
                      <a:pt x="250" y="622"/>
                      <a:pt x="250" y="582"/>
                    </a:cubicBezTo>
                    <a:cubicBezTo>
                      <a:pt x="250" y="556"/>
                      <a:pt x="241" y="542"/>
                      <a:pt x="235" y="518"/>
                    </a:cubicBezTo>
                    <a:cubicBezTo>
                      <a:pt x="227" y="486"/>
                      <a:pt x="234" y="446"/>
                      <a:pt x="212" y="417"/>
                    </a:cubicBezTo>
                    <a:cubicBezTo>
                      <a:pt x="193" y="392"/>
                      <a:pt x="127" y="367"/>
                      <a:pt x="127" y="332"/>
                    </a:cubicBezTo>
                  </a:path>
                </a:pathLst>
              </a:custGeom>
              <a:solidFill>
                <a:srgbClr val="6EB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307">
                <a:extLst>
                  <a:ext uri="{FF2B5EF4-FFF2-40B4-BE49-F238E27FC236}">
                    <a16:creationId xmlns="" xmlns:a16="http://schemas.microsoft.com/office/drawing/2014/main" id="{A5C637DA-973A-4C19-94AC-93CF4B6C8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136"/>
                <a:ext cx="141" cy="157"/>
              </a:xfrm>
              <a:custGeom>
                <a:avLst/>
                <a:gdLst>
                  <a:gd name="T0" fmla="*/ 0 w 99"/>
                  <a:gd name="T1" fmla="*/ 116 h 110"/>
                  <a:gd name="T2" fmla="*/ 150 w 99"/>
                  <a:gd name="T3" fmla="*/ 57 h 110"/>
                  <a:gd name="T4" fmla="*/ 85 w 99"/>
                  <a:gd name="T5" fmla="*/ 224 h 110"/>
                  <a:gd name="T6" fmla="*/ 135 w 99"/>
                  <a:gd name="T7" fmla="*/ 67 h 110"/>
                  <a:gd name="T8" fmla="*/ 0 w 99"/>
                  <a:gd name="T9" fmla="*/ 116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10">
                    <a:moveTo>
                      <a:pt x="0" y="57"/>
                    </a:moveTo>
                    <a:cubicBezTo>
                      <a:pt x="0" y="57"/>
                      <a:pt x="50" y="0"/>
                      <a:pt x="74" y="28"/>
                    </a:cubicBezTo>
                    <a:cubicBezTo>
                      <a:pt x="99" y="55"/>
                      <a:pt x="63" y="84"/>
                      <a:pt x="42" y="110"/>
                    </a:cubicBezTo>
                    <a:cubicBezTo>
                      <a:pt x="42" y="110"/>
                      <a:pt x="94" y="58"/>
                      <a:pt x="67" y="33"/>
                    </a:cubicBezTo>
                    <a:cubicBezTo>
                      <a:pt x="39" y="7"/>
                      <a:pt x="2" y="52"/>
                      <a:pt x="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308">
                <a:extLst>
                  <a:ext uri="{FF2B5EF4-FFF2-40B4-BE49-F238E27FC236}">
                    <a16:creationId xmlns="" xmlns:a16="http://schemas.microsoft.com/office/drawing/2014/main" id="{DF798873-7AB4-42CC-9FCC-AEDF9EAD7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466"/>
                <a:ext cx="63" cy="175"/>
              </a:xfrm>
              <a:custGeom>
                <a:avLst/>
                <a:gdLst>
                  <a:gd name="T0" fmla="*/ 89 w 44"/>
                  <a:gd name="T1" fmla="*/ 44 h 123"/>
                  <a:gd name="T2" fmla="*/ 49 w 44"/>
                  <a:gd name="T3" fmla="*/ 16 h 123"/>
                  <a:gd name="T4" fmla="*/ 13 w 44"/>
                  <a:gd name="T5" fmla="*/ 81 h 123"/>
                  <a:gd name="T6" fmla="*/ 47 w 44"/>
                  <a:gd name="T7" fmla="*/ 249 h 123"/>
                  <a:gd name="T8" fmla="*/ 24 w 44"/>
                  <a:gd name="T9" fmla="*/ 166 h 123"/>
                  <a:gd name="T10" fmla="*/ 16 w 44"/>
                  <a:gd name="T11" fmla="*/ 120 h 123"/>
                  <a:gd name="T12" fmla="*/ 30 w 44"/>
                  <a:gd name="T13" fmla="*/ 63 h 123"/>
                  <a:gd name="T14" fmla="*/ 60 w 44"/>
                  <a:gd name="T15" fmla="*/ 24 h 123"/>
                  <a:gd name="T16" fmla="*/ 90 w 44"/>
                  <a:gd name="T17" fmla="*/ 34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123">
                    <a:moveTo>
                      <a:pt x="43" y="22"/>
                    </a:moveTo>
                    <a:cubicBezTo>
                      <a:pt x="43" y="11"/>
                      <a:pt x="36" y="0"/>
                      <a:pt x="24" y="8"/>
                    </a:cubicBezTo>
                    <a:cubicBezTo>
                      <a:pt x="14" y="15"/>
                      <a:pt x="8" y="28"/>
                      <a:pt x="6" y="40"/>
                    </a:cubicBezTo>
                    <a:cubicBezTo>
                      <a:pt x="0" y="69"/>
                      <a:pt x="5" y="99"/>
                      <a:pt x="23" y="123"/>
                    </a:cubicBezTo>
                    <a:cubicBezTo>
                      <a:pt x="15" y="111"/>
                      <a:pt x="15" y="95"/>
                      <a:pt x="12" y="82"/>
                    </a:cubicBezTo>
                    <a:cubicBezTo>
                      <a:pt x="10" y="74"/>
                      <a:pt x="9" y="67"/>
                      <a:pt x="8" y="59"/>
                    </a:cubicBezTo>
                    <a:cubicBezTo>
                      <a:pt x="6" y="48"/>
                      <a:pt x="10" y="41"/>
                      <a:pt x="15" y="31"/>
                    </a:cubicBezTo>
                    <a:cubicBezTo>
                      <a:pt x="18" y="24"/>
                      <a:pt x="23" y="17"/>
                      <a:pt x="29" y="12"/>
                    </a:cubicBezTo>
                    <a:cubicBezTo>
                      <a:pt x="36" y="8"/>
                      <a:pt x="40" y="11"/>
                      <a:pt x="4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309">
                <a:extLst>
                  <a:ext uri="{FF2B5EF4-FFF2-40B4-BE49-F238E27FC236}">
                    <a16:creationId xmlns="" xmlns:a16="http://schemas.microsoft.com/office/drawing/2014/main" id="{7F617BF0-87F1-441F-B943-C5E397E3C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752"/>
                <a:ext cx="44" cy="123"/>
              </a:xfrm>
              <a:custGeom>
                <a:avLst/>
                <a:gdLst>
                  <a:gd name="T0" fmla="*/ 61 w 31"/>
                  <a:gd name="T1" fmla="*/ 14 h 86"/>
                  <a:gd name="T2" fmla="*/ 37 w 31"/>
                  <a:gd name="T3" fmla="*/ 6 h 86"/>
                  <a:gd name="T4" fmla="*/ 20 w 31"/>
                  <a:gd name="T5" fmla="*/ 44 h 86"/>
                  <a:gd name="T6" fmla="*/ 23 w 31"/>
                  <a:gd name="T7" fmla="*/ 104 h 86"/>
                  <a:gd name="T8" fmla="*/ 28 w 31"/>
                  <a:gd name="T9" fmla="*/ 142 h 86"/>
                  <a:gd name="T10" fmla="*/ 37 w 31"/>
                  <a:gd name="T11" fmla="*/ 176 h 86"/>
                  <a:gd name="T12" fmla="*/ 57 w 31"/>
                  <a:gd name="T13" fmla="*/ 6 h 86"/>
                  <a:gd name="T14" fmla="*/ 58 w 31"/>
                  <a:gd name="T15" fmla="*/ 13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86">
                    <a:moveTo>
                      <a:pt x="30" y="7"/>
                    </a:moveTo>
                    <a:cubicBezTo>
                      <a:pt x="31" y="1"/>
                      <a:pt x="21" y="0"/>
                      <a:pt x="18" y="3"/>
                    </a:cubicBezTo>
                    <a:cubicBezTo>
                      <a:pt x="13" y="6"/>
                      <a:pt x="10" y="16"/>
                      <a:pt x="10" y="22"/>
                    </a:cubicBezTo>
                    <a:cubicBezTo>
                      <a:pt x="8" y="31"/>
                      <a:pt x="10" y="42"/>
                      <a:pt x="11" y="51"/>
                    </a:cubicBezTo>
                    <a:cubicBezTo>
                      <a:pt x="12" y="57"/>
                      <a:pt x="13" y="63"/>
                      <a:pt x="14" y="69"/>
                    </a:cubicBezTo>
                    <a:cubicBezTo>
                      <a:pt x="16" y="75"/>
                      <a:pt x="18" y="81"/>
                      <a:pt x="18" y="86"/>
                    </a:cubicBezTo>
                    <a:cubicBezTo>
                      <a:pt x="18" y="67"/>
                      <a:pt x="0" y="14"/>
                      <a:pt x="28" y="3"/>
                    </a:cubicBezTo>
                    <a:cubicBezTo>
                      <a:pt x="29" y="4"/>
                      <a:pt x="29" y="5"/>
                      <a:pt x="2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310">
                <a:extLst>
                  <a:ext uri="{FF2B5EF4-FFF2-40B4-BE49-F238E27FC236}">
                    <a16:creationId xmlns="" xmlns:a16="http://schemas.microsoft.com/office/drawing/2014/main" id="{02D26DFE-5C8C-4FAC-80C6-DB792DBB1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794"/>
                <a:ext cx="62" cy="23"/>
              </a:xfrm>
              <a:custGeom>
                <a:avLst/>
                <a:gdLst>
                  <a:gd name="T0" fmla="*/ 4 w 43"/>
                  <a:gd name="T1" fmla="*/ 20 h 16"/>
                  <a:gd name="T2" fmla="*/ 53 w 43"/>
                  <a:gd name="T3" fmla="*/ 29 h 16"/>
                  <a:gd name="T4" fmla="*/ 89 w 43"/>
                  <a:gd name="T5" fmla="*/ 0 h 16"/>
                  <a:gd name="T6" fmla="*/ 43 w 43"/>
                  <a:gd name="T7" fmla="*/ 33 h 16"/>
                  <a:gd name="T8" fmla="*/ 0 w 43"/>
                  <a:gd name="T9" fmla="*/ 2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6">
                    <a:moveTo>
                      <a:pt x="2" y="10"/>
                    </a:moveTo>
                    <a:cubicBezTo>
                      <a:pt x="2" y="15"/>
                      <a:pt x="21" y="15"/>
                      <a:pt x="26" y="14"/>
                    </a:cubicBezTo>
                    <a:cubicBezTo>
                      <a:pt x="32" y="12"/>
                      <a:pt x="40" y="6"/>
                      <a:pt x="43" y="0"/>
                    </a:cubicBezTo>
                    <a:cubicBezTo>
                      <a:pt x="40" y="11"/>
                      <a:pt x="32" y="16"/>
                      <a:pt x="21" y="16"/>
                    </a:cubicBezTo>
                    <a:cubicBezTo>
                      <a:pt x="14" y="15"/>
                      <a:pt x="7" y="12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311">
                <a:extLst>
                  <a:ext uri="{FF2B5EF4-FFF2-40B4-BE49-F238E27FC236}">
                    <a16:creationId xmlns="" xmlns:a16="http://schemas.microsoft.com/office/drawing/2014/main" id="{945C5347-00D6-415A-8DA8-8F3E13330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854"/>
                <a:ext cx="58" cy="48"/>
              </a:xfrm>
              <a:custGeom>
                <a:avLst/>
                <a:gdLst>
                  <a:gd name="T0" fmla="*/ 20 w 41"/>
                  <a:gd name="T1" fmla="*/ 0 h 34"/>
                  <a:gd name="T2" fmla="*/ 82 w 41"/>
                  <a:gd name="T3" fmla="*/ 32 h 34"/>
                  <a:gd name="T4" fmla="*/ 20 w 4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10" y="0"/>
                    </a:moveTo>
                    <a:cubicBezTo>
                      <a:pt x="10" y="0"/>
                      <a:pt x="4" y="26"/>
                      <a:pt x="41" y="16"/>
                    </a:cubicBezTo>
                    <a:cubicBezTo>
                      <a:pt x="41" y="16"/>
                      <a:pt x="0" y="34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312">
                <a:extLst>
                  <a:ext uri="{FF2B5EF4-FFF2-40B4-BE49-F238E27FC236}">
                    <a16:creationId xmlns="" xmlns:a16="http://schemas.microsoft.com/office/drawing/2014/main" id="{A92F2AED-14D6-46EC-8419-79A2A828E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962"/>
                <a:ext cx="83" cy="101"/>
              </a:xfrm>
              <a:custGeom>
                <a:avLst/>
                <a:gdLst>
                  <a:gd name="T0" fmla="*/ 33 w 58"/>
                  <a:gd name="T1" fmla="*/ 0 h 71"/>
                  <a:gd name="T2" fmla="*/ 119 w 58"/>
                  <a:gd name="T3" fmla="*/ 110 h 71"/>
                  <a:gd name="T4" fmla="*/ 33 w 58"/>
                  <a:gd name="T5" fmla="*/ 0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71">
                    <a:moveTo>
                      <a:pt x="16" y="0"/>
                    </a:moveTo>
                    <a:cubicBezTo>
                      <a:pt x="16" y="0"/>
                      <a:pt x="7" y="61"/>
                      <a:pt x="58" y="54"/>
                    </a:cubicBezTo>
                    <a:cubicBezTo>
                      <a:pt x="58" y="54"/>
                      <a:pt x="0" y="7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313">
                <a:extLst>
                  <a:ext uri="{FF2B5EF4-FFF2-40B4-BE49-F238E27FC236}">
                    <a16:creationId xmlns="" xmlns:a16="http://schemas.microsoft.com/office/drawing/2014/main" id="{34D248E4-8438-492F-A4A3-453292175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602"/>
                <a:ext cx="110" cy="103"/>
              </a:xfrm>
              <a:custGeom>
                <a:avLst/>
                <a:gdLst>
                  <a:gd name="T0" fmla="*/ 0 w 77"/>
                  <a:gd name="T1" fmla="*/ 84 h 72"/>
                  <a:gd name="T2" fmla="*/ 106 w 77"/>
                  <a:gd name="T3" fmla="*/ 147 h 72"/>
                  <a:gd name="T4" fmla="*/ 0 w 77"/>
                  <a:gd name="T5" fmla="*/ 84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72">
                    <a:moveTo>
                      <a:pt x="0" y="41"/>
                    </a:moveTo>
                    <a:cubicBezTo>
                      <a:pt x="0" y="41"/>
                      <a:pt x="68" y="6"/>
                      <a:pt x="52" y="72"/>
                    </a:cubicBezTo>
                    <a:cubicBezTo>
                      <a:pt x="52" y="72"/>
                      <a:pt x="77" y="0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314">
                <a:extLst>
                  <a:ext uri="{FF2B5EF4-FFF2-40B4-BE49-F238E27FC236}">
                    <a16:creationId xmlns="" xmlns:a16="http://schemas.microsoft.com/office/drawing/2014/main" id="{81F7CC5E-DB23-4641-9EAE-B26B2A13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685"/>
                <a:ext cx="44" cy="58"/>
              </a:xfrm>
              <a:custGeom>
                <a:avLst/>
                <a:gdLst>
                  <a:gd name="T0" fmla="*/ 0 w 31"/>
                  <a:gd name="T1" fmla="*/ 59 h 41"/>
                  <a:gd name="T2" fmla="*/ 61 w 31"/>
                  <a:gd name="T3" fmla="*/ 82 h 41"/>
                  <a:gd name="T4" fmla="*/ 0 w 31"/>
                  <a:gd name="T5" fmla="*/ 59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41">
                    <a:moveTo>
                      <a:pt x="0" y="30"/>
                    </a:moveTo>
                    <a:cubicBezTo>
                      <a:pt x="0" y="30"/>
                      <a:pt x="27" y="7"/>
                      <a:pt x="30" y="41"/>
                    </a:cubicBezTo>
                    <a:cubicBezTo>
                      <a:pt x="30" y="41"/>
                      <a:pt x="31" y="0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315">
                <a:extLst>
                  <a:ext uri="{FF2B5EF4-FFF2-40B4-BE49-F238E27FC236}">
                    <a16:creationId xmlns="" xmlns:a16="http://schemas.microsoft.com/office/drawing/2014/main" id="{F2B0F515-E7C4-4553-87E9-59794CDB3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64"/>
                <a:ext cx="73" cy="60"/>
              </a:xfrm>
              <a:custGeom>
                <a:avLst/>
                <a:gdLst>
                  <a:gd name="T0" fmla="*/ 104 w 51"/>
                  <a:gd name="T1" fmla="*/ 63 h 42"/>
                  <a:gd name="T2" fmla="*/ 0 w 51"/>
                  <a:gd name="T3" fmla="*/ 86 h 42"/>
                  <a:gd name="T4" fmla="*/ 104 w 51"/>
                  <a:gd name="T5" fmla="*/ 63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51" y="31"/>
                    </a:moveTo>
                    <a:cubicBezTo>
                      <a:pt x="51" y="31"/>
                      <a:pt x="13" y="11"/>
                      <a:pt x="0" y="42"/>
                    </a:cubicBezTo>
                    <a:cubicBezTo>
                      <a:pt x="0" y="42"/>
                      <a:pt x="12" y="0"/>
                      <a:pt x="5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2316">
                <a:extLst>
                  <a:ext uri="{FF2B5EF4-FFF2-40B4-BE49-F238E27FC236}">
                    <a16:creationId xmlns="" xmlns:a16="http://schemas.microsoft.com/office/drawing/2014/main" id="{D1F006C6-2ED2-4CD9-A2C2-827114160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358"/>
                <a:ext cx="85" cy="96"/>
              </a:xfrm>
              <a:custGeom>
                <a:avLst/>
                <a:gdLst>
                  <a:gd name="T0" fmla="*/ 122 w 59"/>
                  <a:gd name="T1" fmla="*/ 0 h 67"/>
                  <a:gd name="T2" fmla="*/ 0 w 59"/>
                  <a:gd name="T3" fmla="*/ 138 h 67"/>
                  <a:gd name="T4" fmla="*/ 122 w 59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67">
                    <a:moveTo>
                      <a:pt x="59" y="0"/>
                    </a:moveTo>
                    <a:cubicBezTo>
                      <a:pt x="59" y="0"/>
                      <a:pt x="13" y="15"/>
                      <a:pt x="0" y="67"/>
                    </a:cubicBezTo>
                    <a:cubicBezTo>
                      <a:pt x="0" y="67"/>
                      <a:pt x="2" y="8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317">
                <a:extLst>
                  <a:ext uri="{FF2B5EF4-FFF2-40B4-BE49-F238E27FC236}">
                    <a16:creationId xmlns="" xmlns:a16="http://schemas.microsoft.com/office/drawing/2014/main" id="{99CC3A85-9005-4D9B-874F-9A9C0ADE3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109"/>
                <a:ext cx="100" cy="47"/>
              </a:xfrm>
              <a:custGeom>
                <a:avLst/>
                <a:gdLst>
                  <a:gd name="T0" fmla="*/ 24 w 70"/>
                  <a:gd name="T1" fmla="*/ 0 h 33"/>
                  <a:gd name="T2" fmla="*/ 0 w 70"/>
                  <a:gd name="T3" fmla="*/ 67 h 33"/>
                  <a:gd name="T4" fmla="*/ 24 w 7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33">
                    <a:moveTo>
                      <a:pt x="12" y="0"/>
                    </a:moveTo>
                    <a:cubicBezTo>
                      <a:pt x="12" y="0"/>
                      <a:pt x="70" y="5"/>
                      <a:pt x="0" y="33"/>
                    </a:cubicBezTo>
                    <a:cubicBezTo>
                      <a:pt x="0" y="33"/>
                      <a:pt x="58" y="1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318">
                <a:extLst>
                  <a:ext uri="{FF2B5EF4-FFF2-40B4-BE49-F238E27FC236}">
                    <a16:creationId xmlns="" xmlns:a16="http://schemas.microsoft.com/office/drawing/2014/main" id="{0DEF7809-8F47-4724-A476-61D3199DD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351"/>
                <a:ext cx="205" cy="186"/>
              </a:xfrm>
              <a:custGeom>
                <a:avLst/>
                <a:gdLst>
                  <a:gd name="T0" fmla="*/ 0 w 144"/>
                  <a:gd name="T1" fmla="*/ 1 h 130"/>
                  <a:gd name="T2" fmla="*/ 91 w 144"/>
                  <a:gd name="T3" fmla="*/ 19 h 130"/>
                  <a:gd name="T4" fmla="*/ 142 w 144"/>
                  <a:gd name="T5" fmla="*/ 43 h 130"/>
                  <a:gd name="T6" fmla="*/ 249 w 144"/>
                  <a:gd name="T7" fmla="*/ 127 h 130"/>
                  <a:gd name="T8" fmla="*/ 265 w 144"/>
                  <a:gd name="T9" fmla="*/ 236 h 130"/>
                  <a:gd name="T10" fmla="*/ 148 w 144"/>
                  <a:gd name="T11" fmla="*/ 246 h 130"/>
                  <a:gd name="T12" fmla="*/ 100 w 144"/>
                  <a:gd name="T13" fmla="*/ 222 h 130"/>
                  <a:gd name="T14" fmla="*/ 188 w 144"/>
                  <a:gd name="T15" fmla="*/ 236 h 130"/>
                  <a:gd name="T16" fmla="*/ 238 w 144"/>
                  <a:gd name="T17" fmla="*/ 233 h 130"/>
                  <a:gd name="T18" fmla="*/ 229 w 144"/>
                  <a:gd name="T19" fmla="*/ 119 h 130"/>
                  <a:gd name="T20" fmla="*/ 185 w 144"/>
                  <a:gd name="T21" fmla="*/ 76 h 130"/>
                  <a:gd name="T22" fmla="*/ 125 w 144"/>
                  <a:gd name="T23" fmla="*/ 53 h 130"/>
                  <a:gd name="T24" fmla="*/ 80 w 144"/>
                  <a:gd name="T25" fmla="*/ 29 h 130"/>
                  <a:gd name="T26" fmla="*/ 9 w 144"/>
                  <a:gd name="T27" fmla="*/ 0 h 1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4" h="130">
                    <a:moveTo>
                      <a:pt x="0" y="1"/>
                    </a:moveTo>
                    <a:cubicBezTo>
                      <a:pt x="15" y="4"/>
                      <a:pt x="30" y="7"/>
                      <a:pt x="45" y="9"/>
                    </a:cubicBezTo>
                    <a:cubicBezTo>
                      <a:pt x="55" y="11"/>
                      <a:pt x="61" y="17"/>
                      <a:pt x="70" y="21"/>
                    </a:cubicBezTo>
                    <a:cubicBezTo>
                      <a:pt x="91" y="30"/>
                      <a:pt x="110" y="42"/>
                      <a:pt x="123" y="62"/>
                    </a:cubicBezTo>
                    <a:cubicBezTo>
                      <a:pt x="132" y="76"/>
                      <a:pt x="144" y="100"/>
                      <a:pt x="131" y="115"/>
                    </a:cubicBezTo>
                    <a:cubicBezTo>
                      <a:pt x="118" y="130"/>
                      <a:pt x="89" y="126"/>
                      <a:pt x="73" y="120"/>
                    </a:cubicBezTo>
                    <a:cubicBezTo>
                      <a:pt x="64" y="117"/>
                      <a:pt x="56" y="114"/>
                      <a:pt x="49" y="108"/>
                    </a:cubicBezTo>
                    <a:cubicBezTo>
                      <a:pt x="61" y="115"/>
                      <a:pt x="79" y="113"/>
                      <a:pt x="93" y="115"/>
                    </a:cubicBezTo>
                    <a:cubicBezTo>
                      <a:pt x="101" y="115"/>
                      <a:pt x="110" y="118"/>
                      <a:pt x="117" y="114"/>
                    </a:cubicBezTo>
                    <a:cubicBezTo>
                      <a:pt x="142" y="104"/>
                      <a:pt x="124" y="71"/>
                      <a:pt x="113" y="58"/>
                    </a:cubicBezTo>
                    <a:cubicBezTo>
                      <a:pt x="107" y="50"/>
                      <a:pt x="99" y="43"/>
                      <a:pt x="91" y="37"/>
                    </a:cubicBezTo>
                    <a:cubicBezTo>
                      <a:pt x="82" y="31"/>
                      <a:pt x="72" y="30"/>
                      <a:pt x="62" y="26"/>
                    </a:cubicBezTo>
                    <a:cubicBezTo>
                      <a:pt x="54" y="23"/>
                      <a:pt x="47" y="17"/>
                      <a:pt x="39" y="14"/>
                    </a:cubicBezTo>
                    <a:cubicBezTo>
                      <a:pt x="28" y="10"/>
                      <a:pt x="11" y="1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2319">
                <a:extLst>
                  <a:ext uri="{FF2B5EF4-FFF2-40B4-BE49-F238E27FC236}">
                    <a16:creationId xmlns="" xmlns:a16="http://schemas.microsoft.com/office/drawing/2014/main" id="{3F4A3F9A-A298-43FA-99CA-E524B76FD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358"/>
                <a:ext cx="169" cy="111"/>
              </a:xfrm>
              <a:custGeom>
                <a:avLst/>
                <a:gdLst>
                  <a:gd name="T0" fmla="*/ 6 w 119"/>
                  <a:gd name="T1" fmla="*/ 13 h 78"/>
                  <a:gd name="T2" fmla="*/ 135 w 119"/>
                  <a:gd name="T3" fmla="*/ 142 h 78"/>
                  <a:gd name="T4" fmla="*/ 202 w 119"/>
                  <a:gd name="T5" fmla="*/ 157 h 78"/>
                  <a:gd name="T6" fmla="*/ 234 w 119"/>
                  <a:gd name="T7" fmla="*/ 97 h 78"/>
                  <a:gd name="T8" fmla="*/ 124 w 119"/>
                  <a:gd name="T9" fmla="*/ 125 h 78"/>
                  <a:gd name="T10" fmla="*/ 57 w 119"/>
                  <a:gd name="T11" fmla="*/ 77 h 78"/>
                  <a:gd name="T12" fmla="*/ 0 w 119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78">
                    <a:moveTo>
                      <a:pt x="3" y="6"/>
                    </a:moveTo>
                    <a:cubicBezTo>
                      <a:pt x="18" y="35"/>
                      <a:pt x="36" y="57"/>
                      <a:pt x="67" y="70"/>
                    </a:cubicBezTo>
                    <a:cubicBezTo>
                      <a:pt x="74" y="73"/>
                      <a:pt x="92" y="78"/>
                      <a:pt x="100" y="77"/>
                    </a:cubicBezTo>
                    <a:cubicBezTo>
                      <a:pt x="112" y="75"/>
                      <a:pt x="119" y="58"/>
                      <a:pt x="116" y="48"/>
                    </a:cubicBezTo>
                    <a:cubicBezTo>
                      <a:pt x="117" y="78"/>
                      <a:pt x="79" y="72"/>
                      <a:pt x="61" y="62"/>
                    </a:cubicBezTo>
                    <a:cubicBezTo>
                      <a:pt x="50" y="56"/>
                      <a:pt x="38" y="47"/>
                      <a:pt x="28" y="38"/>
                    </a:cubicBezTo>
                    <a:cubicBezTo>
                      <a:pt x="15" y="27"/>
                      <a:pt x="11" y="1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320">
                <a:extLst>
                  <a:ext uri="{FF2B5EF4-FFF2-40B4-BE49-F238E27FC236}">
                    <a16:creationId xmlns="" xmlns:a16="http://schemas.microsoft.com/office/drawing/2014/main" id="{6C38E4C4-A2BE-47D7-A117-383A89BE5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027"/>
                <a:ext cx="99" cy="241"/>
              </a:xfrm>
              <a:custGeom>
                <a:avLst/>
                <a:gdLst>
                  <a:gd name="T0" fmla="*/ 136 w 69"/>
                  <a:gd name="T1" fmla="*/ 0 h 169"/>
                  <a:gd name="T2" fmla="*/ 85 w 69"/>
                  <a:gd name="T3" fmla="*/ 53 h 169"/>
                  <a:gd name="T4" fmla="*/ 49 w 69"/>
                  <a:gd name="T5" fmla="*/ 87 h 169"/>
                  <a:gd name="T6" fmla="*/ 4 w 69"/>
                  <a:gd name="T7" fmla="*/ 197 h 169"/>
                  <a:gd name="T8" fmla="*/ 47 w 69"/>
                  <a:gd name="T9" fmla="*/ 315 h 169"/>
                  <a:gd name="T10" fmla="*/ 142 w 69"/>
                  <a:gd name="T11" fmla="*/ 221 h 169"/>
                  <a:gd name="T12" fmla="*/ 72 w 69"/>
                  <a:gd name="T13" fmla="*/ 299 h 169"/>
                  <a:gd name="T14" fmla="*/ 23 w 69"/>
                  <a:gd name="T15" fmla="*/ 207 h 169"/>
                  <a:gd name="T16" fmla="*/ 52 w 69"/>
                  <a:gd name="T17" fmla="*/ 106 h 169"/>
                  <a:gd name="T18" fmla="*/ 100 w 69"/>
                  <a:gd name="T19" fmla="*/ 51 h 169"/>
                  <a:gd name="T20" fmla="*/ 136 w 69"/>
                  <a:gd name="T21" fmla="*/ 0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169">
                    <a:moveTo>
                      <a:pt x="66" y="0"/>
                    </a:moveTo>
                    <a:cubicBezTo>
                      <a:pt x="63" y="10"/>
                      <a:pt x="48" y="20"/>
                      <a:pt x="41" y="26"/>
                    </a:cubicBezTo>
                    <a:cubicBezTo>
                      <a:pt x="35" y="31"/>
                      <a:pt x="30" y="37"/>
                      <a:pt x="24" y="43"/>
                    </a:cubicBezTo>
                    <a:cubicBezTo>
                      <a:pt x="12" y="56"/>
                      <a:pt x="4" y="78"/>
                      <a:pt x="2" y="97"/>
                    </a:cubicBezTo>
                    <a:cubicBezTo>
                      <a:pt x="0" y="116"/>
                      <a:pt x="4" y="144"/>
                      <a:pt x="23" y="155"/>
                    </a:cubicBezTo>
                    <a:cubicBezTo>
                      <a:pt x="47" y="169"/>
                      <a:pt x="62" y="123"/>
                      <a:pt x="69" y="109"/>
                    </a:cubicBezTo>
                    <a:cubicBezTo>
                      <a:pt x="61" y="119"/>
                      <a:pt x="48" y="145"/>
                      <a:pt x="35" y="147"/>
                    </a:cubicBezTo>
                    <a:cubicBezTo>
                      <a:pt x="15" y="149"/>
                      <a:pt x="11" y="116"/>
                      <a:pt x="11" y="102"/>
                    </a:cubicBezTo>
                    <a:cubicBezTo>
                      <a:pt x="11" y="83"/>
                      <a:pt x="14" y="67"/>
                      <a:pt x="25" y="52"/>
                    </a:cubicBezTo>
                    <a:cubicBezTo>
                      <a:pt x="32" y="42"/>
                      <a:pt x="40" y="33"/>
                      <a:pt x="49" y="25"/>
                    </a:cubicBezTo>
                    <a:cubicBezTo>
                      <a:pt x="56" y="19"/>
                      <a:pt x="67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321">
                <a:extLst>
                  <a:ext uri="{FF2B5EF4-FFF2-40B4-BE49-F238E27FC236}">
                    <a16:creationId xmlns="" xmlns:a16="http://schemas.microsoft.com/office/drawing/2014/main" id="{66C731AF-3673-4F4B-BE55-FE9FB9E91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631"/>
                <a:ext cx="96" cy="186"/>
              </a:xfrm>
              <a:custGeom>
                <a:avLst/>
                <a:gdLst>
                  <a:gd name="T0" fmla="*/ 138 w 67"/>
                  <a:gd name="T1" fmla="*/ 30 h 130"/>
                  <a:gd name="T2" fmla="*/ 77 w 67"/>
                  <a:gd name="T3" fmla="*/ 0 h 130"/>
                  <a:gd name="T4" fmla="*/ 16 w 67"/>
                  <a:gd name="T5" fmla="*/ 39 h 130"/>
                  <a:gd name="T6" fmla="*/ 19 w 67"/>
                  <a:gd name="T7" fmla="*/ 143 h 130"/>
                  <a:gd name="T8" fmla="*/ 70 w 67"/>
                  <a:gd name="T9" fmla="*/ 266 h 130"/>
                  <a:gd name="T10" fmla="*/ 39 w 67"/>
                  <a:gd name="T11" fmla="*/ 170 h 130"/>
                  <a:gd name="T12" fmla="*/ 27 w 67"/>
                  <a:gd name="T13" fmla="*/ 134 h 130"/>
                  <a:gd name="T14" fmla="*/ 27 w 67"/>
                  <a:gd name="T15" fmla="*/ 53 h 130"/>
                  <a:gd name="T16" fmla="*/ 76 w 67"/>
                  <a:gd name="T17" fmla="*/ 10 h 130"/>
                  <a:gd name="T18" fmla="*/ 136 w 67"/>
                  <a:gd name="T19" fmla="*/ 29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130">
                    <a:moveTo>
                      <a:pt x="67" y="15"/>
                    </a:moveTo>
                    <a:cubicBezTo>
                      <a:pt x="62" y="2"/>
                      <a:pt x="49" y="0"/>
                      <a:pt x="38" y="0"/>
                    </a:cubicBezTo>
                    <a:cubicBezTo>
                      <a:pt x="23" y="0"/>
                      <a:pt x="15" y="6"/>
                      <a:pt x="8" y="19"/>
                    </a:cubicBezTo>
                    <a:cubicBezTo>
                      <a:pt x="0" y="35"/>
                      <a:pt x="4" y="53"/>
                      <a:pt x="9" y="70"/>
                    </a:cubicBezTo>
                    <a:cubicBezTo>
                      <a:pt x="15" y="90"/>
                      <a:pt x="23" y="112"/>
                      <a:pt x="34" y="130"/>
                    </a:cubicBezTo>
                    <a:cubicBezTo>
                      <a:pt x="24" y="119"/>
                      <a:pt x="24" y="98"/>
                      <a:pt x="19" y="83"/>
                    </a:cubicBezTo>
                    <a:cubicBezTo>
                      <a:pt x="17" y="77"/>
                      <a:pt x="14" y="72"/>
                      <a:pt x="13" y="66"/>
                    </a:cubicBezTo>
                    <a:cubicBezTo>
                      <a:pt x="10" y="54"/>
                      <a:pt x="9" y="38"/>
                      <a:pt x="13" y="26"/>
                    </a:cubicBezTo>
                    <a:cubicBezTo>
                      <a:pt x="18" y="14"/>
                      <a:pt x="24" y="7"/>
                      <a:pt x="37" y="5"/>
                    </a:cubicBezTo>
                    <a:cubicBezTo>
                      <a:pt x="51" y="3"/>
                      <a:pt x="54" y="8"/>
                      <a:pt x="6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2322">
                <a:extLst>
                  <a:ext uri="{FF2B5EF4-FFF2-40B4-BE49-F238E27FC236}">
                    <a16:creationId xmlns="" xmlns:a16="http://schemas.microsoft.com/office/drawing/2014/main" id="{315564A0-B5F3-4AA7-8B6F-4B7BBE10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656"/>
                <a:ext cx="59" cy="89"/>
              </a:xfrm>
              <a:custGeom>
                <a:avLst/>
                <a:gdLst>
                  <a:gd name="T0" fmla="*/ 81 w 41"/>
                  <a:gd name="T1" fmla="*/ 1 h 62"/>
                  <a:gd name="T2" fmla="*/ 10 w 41"/>
                  <a:gd name="T3" fmla="*/ 62 h 62"/>
                  <a:gd name="T4" fmla="*/ 52 w 41"/>
                  <a:gd name="T5" fmla="*/ 128 h 62"/>
                  <a:gd name="T6" fmla="*/ 20 w 41"/>
                  <a:gd name="T7" fmla="*/ 99 h 62"/>
                  <a:gd name="T8" fmla="*/ 27 w 41"/>
                  <a:gd name="T9" fmla="*/ 56 h 62"/>
                  <a:gd name="T10" fmla="*/ 85 w 4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2">
                    <a:moveTo>
                      <a:pt x="39" y="1"/>
                    </a:moveTo>
                    <a:cubicBezTo>
                      <a:pt x="25" y="11"/>
                      <a:pt x="10" y="12"/>
                      <a:pt x="5" y="30"/>
                    </a:cubicBezTo>
                    <a:cubicBezTo>
                      <a:pt x="0" y="48"/>
                      <a:pt x="8" y="56"/>
                      <a:pt x="25" y="62"/>
                    </a:cubicBezTo>
                    <a:cubicBezTo>
                      <a:pt x="19" y="57"/>
                      <a:pt x="13" y="56"/>
                      <a:pt x="10" y="48"/>
                    </a:cubicBezTo>
                    <a:cubicBezTo>
                      <a:pt x="8" y="41"/>
                      <a:pt x="10" y="33"/>
                      <a:pt x="13" y="27"/>
                    </a:cubicBezTo>
                    <a:cubicBezTo>
                      <a:pt x="18" y="17"/>
                      <a:pt x="39" y="9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2323">
                <a:extLst>
                  <a:ext uri="{FF2B5EF4-FFF2-40B4-BE49-F238E27FC236}">
                    <a16:creationId xmlns="" xmlns:a16="http://schemas.microsoft.com/office/drawing/2014/main" id="{C0E47B51-4A96-4256-A9F8-17F15A63F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1323"/>
                <a:ext cx="163" cy="107"/>
              </a:xfrm>
              <a:custGeom>
                <a:avLst/>
                <a:gdLst>
                  <a:gd name="T0" fmla="*/ 1 w 114"/>
                  <a:gd name="T1" fmla="*/ 148 h 75"/>
                  <a:gd name="T2" fmla="*/ 124 w 114"/>
                  <a:gd name="T3" fmla="*/ 23 h 75"/>
                  <a:gd name="T4" fmla="*/ 190 w 114"/>
                  <a:gd name="T5" fmla="*/ 4 h 75"/>
                  <a:gd name="T6" fmla="*/ 233 w 114"/>
                  <a:gd name="T7" fmla="*/ 53 h 75"/>
                  <a:gd name="T8" fmla="*/ 182 w 114"/>
                  <a:gd name="T9" fmla="*/ 14 h 75"/>
                  <a:gd name="T10" fmla="*/ 127 w 114"/>
                  <a:gd name="T11" fmla="*/ 43 h 75"/>
                  <a:gd name="T12" fmla="*/ 57 w 114"/>
                  <a:gd name="T13" fmla="*/ 96 h 75"/>
                  <a:gd name="T14" fmla="*/ 0 w 114"/>
                  <a:gd name="T15" fmla="*/ 153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75">
                    <a:moveTo>
                      <a:pt x="1" y="73"/>
                    </a:moveTo>
                    <a:cubicBezTo>
                      <a:pt x="20" y="53"/>
                      <a:pt x="40" y="29"/>
                      <a:pt x="61" y="11"/>
                    </a:cubicBezTo>
                    <a:cubicBezTo>
                      <a:pt x="70" y="4"/>
                      <a:pt x="81" y="0"/>
                      <a:pt x="93" y="2"/>
                    </a:cubicBezTo>
                    <a:cubicBezTo>
                      <a:pt x="103" y="4"/>
                      <a:pt x="113" y="15"/>
                      <a:pt x="114" y="26"/>
                    </a:cubicBezTo>
                    <a:cubicBezTo>
                      <a:pt x="112" y="17"/>
                      <a:pt x="97" y="8"/>
                      <a:pt x="89" y="7"/>
                    </a:cubicBezTo>
                    <a:cubicBezTo>
                      <a:pt x="75" y="4"/>
                      <a:pt x="70" y="12"/>
                      <a:pt x="62" y="21"/>
                    </a:cubicBezTo>
                    <a:cubicBezTo>
                      <a:pt x="52" y="31"/>
                      <a:pt x="39" y="39"/>
                      <a:pt x="28" y="47"/>
                    </a:cubicBezTo>
                    <a:cubicBezTo>
                      <a:pt x="20" y="54"/>
                      <a:pt x="2" y="66"/>
                      <a:pt x="0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324">
                <a:extLst>
                  <a:ext uri="{FF2B5EF4-FFF2-40B4-BE49-F238E27FC236}">
                    <a16:creationId xmlns="" xmlns:a16="http://schemas.microsoft.com/office/drawing/2014/main" id="{38122E40-F429-4786-A19C-25D53B624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811"/>
                <a:ext cx="102" cy="97"/>
              </a:xfrm>
              <a:custGeom>
                <a:avLst/>
                <a:gdLst>
                  <a:gd name="T0" fmla="*/ 140 w 72"/>
                  <a:gd name="T1" fmla="*/ 30 h 68"/>
                  <a:gd name="T2" fmla="*/ 64 w 72"/>
                  <a:gd name="T3" fmla="*/ 43 h 68"/>
                  <a:gd name="T4" fmla="*/ 34 w 72"/>
                  <a:gd name="T5" fmla="*/ 91 h 68"/>
                  <a:gd name="T6" fmla="*/ 0 w 72"/>
                  <a:gd name="T7" fmla="*/ 138 h 68"/>
                  <a:gd name="T8" fmla="*/ 74 w 72"/>
                  <a:gd name="T9" fmla="*/ 43 h 68"/>
                  <a:gd name="T10" fmla="*/ 139 w 72"/>
                  <a:gd name="T11" fmla="*/ 27 h 68"/>
                  <a:gd name="T12" fmla="*/ 139 w 72"/>
                  <a:gd name="T13" fmla="*/ 24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8">
                    <a:moveTo>
                      <a:pt x="70" y="15"/>
                    </a:moveTo>
                    <a:cubicBezTo>
                      <a:pt x="66" y="0"/>
                      <a:pt x="39" y="15"/>
                      <a:pt x="32" y="21"/>
                    </a:cubicBezTo>
                    <a:cubicBezTo>
                      <a:pt x="24" y="27"/>
                      <a:pt x="22" y="37"/>
                      <a:pt x="17" y="45"/>
                    </a:cubicBezTo>
                    <a:cubicBezTo>
                      <a:pt x="13" y="53"/>
                      <a:pt x="4" y="60"/>
                      <a:pt x="0" y="68"/>
                    </a:cubicBezTo>
                    <a:cubicBezTo>
                      <a:pt x="16" y="54"/>
                      <a:pt x="20" y="32"/>
                      <a:pt x="37" y="21"/>
                    </a:cubicBezTo>
                    <a:cubicBezTo>
                      <a:pt x="45" y="16"/>
                      <a:pt x="60" y="8"/>
                      <a:pt x="69" y="13"/>
                    </a:cubicBezTo>
                    <a:cubicBezTo>
                      <a:pt x="72" y="14"/>
                      <a:pt x="70" y="13"/>
                      <a:pt x="69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325">
                <a:extLst>
                  <a:ext uri="{FF2B5EF4-FFF2-40B4-BE49-F238E27FC236}">
                    <a16:creationId xmlns="" xmlns:a16="http://schemas.microsoft.com/office/drawing/2014/main" id="{7652DDFF-BE47-4535-9671-BAEF4269F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346"/>
                <a:ext cx="290" cy="222"/>
              </a:xfrm>
              <a:custGeom>
                <a:avLst/>
                <a:gdLst>
                  <a:gd name="T0" fmla="*/ 86 w 203"/>
                  <a:gd name="T1" fmla="*/ 0 h 156"/>
                  <a:gd name="T2" fmla="*/ 414 w 203"/>
                  <a:gd name="T3" fmla="*/ 178 h 156"/>
                  <a:gd name="T4" fmla="*/ 86 w 203"/>
                  <a:gd name="T5" fmla="*/ 0 h 1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156">
                    <a:moveTo>
                      <a:pt x="42" y="0"/>
                    </a:moveTo>
                    <a:cubicBezTo>
                      <a:pt x="38" y="62"/>
                      <a:pt x="50" y="126"/>
                      <a:pt x="203" y="88"/>
                    </a:cubicBezTo>
                    <a:cubicBezTo>
                      <a:pt x="203" y="88"/>
                      <a:pt x="0" y="156"/>
                      <a:pt x="42" y="0"/>
                    </a:cubicBezTo>
                  </a:path>
                </a:pathLst>
              </a:custGeom>
              <a:solidFill>
                <a:srgbClr val="73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326">
                <a:extLst>
                  <a:ext uri="{FF2B5EF4-FFF2-40B4-BE49-F238E27FC236}">
                    <a16:creationId xmlns="" xmlns:a16="http://schemas.microsoft.com/office/drawing/2014/main" id="{5AA3C81F-65D6-4AAC-BB78-539BB6F90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1869"/>
                <a:ext cx="615" cy="805"/>
              </a:xfrm>
              <a:custGeom>
                <a:avLst/>
                <a:gdLst>
                  <a:gd name="T0" fmla="*/ 855 w 431"/>
                  <a:gd name="T1" fmla="*/ 0 h 564"/>
                  <a:gd name="T2" fmla="*/ 168 w 431"/>
                  <a:gd name="T3" fmla="*/ 414 h 564"/>
                  <a:gd name="T4" fmla="*/ 629 w 431"/>
                  <a:gd name="T5" fmla="*/ 1149 h 564"/>
                  <a:gd name="T6" fmla="*/ 639 w 431"/>
                  <a:gd name="T7" fmla="*/ 1149 h 564"/>
                  <a:gd name="T8" fmla="*/ 558 w 431"/>
                  <a:gd name="T9" fmla="*/ 901 h 564"/>
                  <a:gd name="T10" fmla="*/ 445 w 431"/>
                  <a:gd name="T11" fmla="*/ 852 h 564"/>
                  <a:gd name="T12" fmla="*/ 415 w 431"/>
                  <a:gd name="T13" fmla="*/ 749 h 564"/>
                  <a:gd name="T14" fmla="*/ 432 w 431"/>
                  <a:gd name="T15" fmla="*/ 657 h 564"/>
                  <a:gd name="T16" fmla="*/ 878 w 431"/>
                  <a:gd name="T17" fmla="*/ 0 h 564"/>
                  <a:gd name="T18" fmla="*/ 855 w 431"/>
                  <a:gd name="T19" fmla="*/ 0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1" h="564">
                    <a:moveTo>
                      <a:pt x="420" y="0"/>
                    </a:moveTo>
                    <a:cubicBezTo>
                      <a:pt x="368" y="0"/>
                      <a:pt x="155" y="12"/>
                      <a:pt x="83" y="203"/>
                    </a:cubicBezTo>
                    <a:cubicBezTo>
                      <a:pt x="0" y="420"/>
                      <a:pt x="163" y="553"/>
                      <a:pt x="309" y="564"/>
                    </a:cubicBezTo>
                    <a:cubicBezTo>
                      <a:pt x="311" y="564"/>
                      <a:pt x="313" y="564"/>
                      <a:pt x="314" y="564"/>
                    </a:cubicBezTo>
                    <a:cubicBezTo>
                      <a:pt x="359" y="564"/>
                      <a:pt x="320" y="514"/>
                      <a:pt x="274" y="442"/>
                    </a:cubicBezTo>
                    <a:cubicBezTo>
                      <a:pt x="250" y="440"/>
                      <a:pt x="230" y="432"/>
                      <a:pt x="219" y="418"/>
                    </a:cubicBezTo>
                    <a:cubicBezTo>
                      <a:pt x="208" y="405"/>
                      <a:pt x="204" y="388"/>
                      <a:pt x="204" y="368"/>
                    </a:cubicBezTo>
                    <a:cubicBezTo>
                      <a:pt x="204" y="354"/>
                      <a:pt x="206" y="338"/>
                      <a:pt x="212" y="322"/>
                    </a:cubicBezTo>
                    <a:cubicBezTo>
                      <a:pt x="170" y="208"/>
                      <a:pt x="185" y="80"/>
                      <a:pt x="431" y="0"/>
                    </a:cubicBezTo>
                    <a:cubicBezTo>
                      <a:pt x="431" y="0"/>
                      <a:pt x="427" y="0"/>
                      <a:pt x="420" y="0"/>
                    </a:cubicBezTo>
                  </a:path>
                </a:pathLst>
              </a:custGeom>
              <a:solidFill>
                <a:srgbClr val="AF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327">
                <a:extLst>
                  <a:ext uri="{FF2B5EF4-FFF2-40B4-BE49-F238E27FC236}">
                    <a16:creationId xmlns="" xmlns:a16="http://schemas.microsoft.com/office/drawing/2014/main" id="{BF14D329-80EB-4BDE-A11F-CB680BCE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37"/>
                <a:ext cx="111" cy="157"/>
              </a:xfrm>
              <a:custGeom>
                <a:avLst/>
                <a:gdLst>
                  <a:gd name="T0" fmla="*/ 40 w 78"/>
                  <a:gd name="T1" fmla="*/ 0 h 110"/>
                  <a:gd name="T2" fmla="*/ 28 w 78"/>
                  <a:gd name="T3" fmla="*/ 81 h 110"/>
                  <a:gd name="T4" fmla="*/ 57 w 78"/>
                  <a:gd name="T5" fmla="*/ 177 h 110"/>
                  <a:gd name="T6" fmla="*/ 158 w 78"/>
                  <a:gd name="T7" fmla="*/ 224 h 110"/>
                  <a:gd name="T8" fmla="*/ 154 w 78"/>
                  <a:gd name="T9" fmla="*/ 218 h 110"/>
                  <a:gd name="T10" fmla="*/ 40 w 78"/>
                  <a:gd name="T11" fmla="*/ 13 h 110"/>
                  <a:gd name="T12" fmla="*/ 40 w 78"/>
                  <a:gd name="T13" fmla="*/ 13 h 110"/>
                  <a:gd name="T14" fmla="*/ 40 w 78"/>
                  <a:gd name="T15" fmla="*/ 13 h 110"/>
                  <a:gd name="T16" fmla="*/ 148 w 78"/>
                  <a:gd name="T17" fmla="*/ 208 h 110"/>
                  <a:gd name="T18" fmla="*/ 40 w 78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110">
                    <a:moveTo>
                      <a:pt x="20" y="0"/>
                    </a:moveTo>
                    <a:cubicBezTo>
                      <a:pt x="16" y="14"/>
                      <a:pt x="14" y="28"/>
                      <a:pt x="14" y="40"/>
                    </a:cubicBezTo>
                    <a:cubicBezTo>
                      <a:pt x="14" y="59"/>
                      <a:pt x="18" y="75"/>
                      <a:pt x="28" y="87"/>
                    </a:cubicBezTo>
                    <a:cubicBezTo>
                      <a:pt x="38" y="100"/>
                      <a:pt x="55" y="108"/>
                      <a:pt x="78" y="110"/>
                    </a:cubicBezTo>
                    <a:cubicBezTo>
                      <a:pt x="77" y="109"/>
                      <a:pt x="77" y="108"/>
                      <a:pt x="76" y="107"/>
                    </a:cubicBezTo>
                    <a:cubicBezTo>
                      <a:pt x="34" y="103"/>
                      <a:pt x="0" y="79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48"/>
                      <a:pt x="22" y="91"/>
                      <a:pt x="73" y="102"/>
                    </a:cubicBezTo>
                    <a:cubicBezTo>
                      <a:pt x="54" y="71"/>
                      <a:pt x="34" y="36"/>
                      <a:pt x="20" y="0"/>
                    </a:cubicBezTo>
                  </a:path>
                </a:pathLst>
              </a:custGeom>
              <a:solidFill>
                <a:srgbClr val="B3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328">
                <a:extLst>
                  <a:ext uri="{FF2B5EF4-FFF2-40B4-BE49-F238E27FC236}">
                    <a16:creationId xmlns="" xmlns:a16="http://schemas.microsoft.com/office/drawing/2014/main" id="{9D8C056D-B622-4445-A959-6F4EB1D98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328"/>
                <a:ext cx="100" cy="172"/>
              </a:xfrm>
              <a:custGeom>
                <a:avLst/>
                <a:gdLst>
                  <a:gd name="T0" fmla="*/ 16 w 70"/>
                  <a:gd name="T1" fmla="*/ 0 h 120"/>
                  <a:gd name="T2" fmla="*/ 0 w 70"/>
                  <a:gd name="T3" fmla="*/ 95 h 120"/>
                  <a:gd name="T4" fmla="*/ 30 w 70"/>
                  <a:gd name="T5" fmla="*/ 198 h 120"/>
                  <a:gd name="T6" fmla="*/ 143 w 70"/>
                  <a:gd name="T7" fmla="*/ 247 h 120"/>
                  <a:gd name="T8" fmla="*/ 139 w 70"/>
                  <a:gd name="T9" fmla="*/ 238 h 120"/>
                  <a:gd name="T10" fmla="*/ 37 w 70"/>
                  <a:gd name="T11" fmla="*/ 191 h 120"/>
                  <a:gd name="T12" fmla="*/ 9 w 70"/>
                  <a:gd name="T13" fmla="*/ 95 h 120"/>
                  <a:gd name="T14" fmla="*/ 20 w 70"/>
                  <a:gd name="T15" fmla="*/ 13 h 120"/>
                  <a:gd name="T16" fmla="*/ 16 w 7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120">
                    <a:moveTo>
                      <a:pt x="8" y="0"/>
                    </a:moveTo>
                    <a:cubicBezTo>
                      <a:pt x="2" y="16"/>
                      <a:pt x="0" y="32"/>
                      <a:pt x="0" y="46"/>
                    </a:cubicBezTo>
                    <a:cubicBezTo>
                      <a:pt x="0" y="66"/>
                      <a:pt x="4" y="83"/>
                      <a:pt x="15" y="96"/>
                    </a:cubicBezTo>
                    <a:cubicBezTo>
                      <a:pt x="26" y="110"/>
                      <a:pt x="46" y="118"/>
                      <a:pt x="70" y="120"/>
                    </a:cubicBezTo>
                    <a:cubicBezTo>
                      <a:pt x="69" y="119"/>
                      <a:pt x="69" y="117"/>
                      <a:pt x="68" y="116"/>
                    </a:cubicBezTo>
                    <a:cubicBezTo>
                      <a:pt x="45" y="114"/>
                      <a:pt x="28" y="106"/>
                      <a:pt x="18" y="93"/>
                    </a:cubicBezTo>
                    <a:cubicBezTo>
                      <a:pt x="8" y="81"/>
                      <a:pt x="4" y="65"/>
                      <a:pt x="4" y="46"/>
                    </a:cubicBezTo>
                    <a:cubicBezTo>
                      <a:pt x="4" y="34"/>
                      <a:pt x="6" y="20"/>
                      <a:pt x="10" y="6"/>
                    </a:cubicBezTo>
                    <a:cubicBezTo>
                      <a:pt x="9" y="4"/>
                      <a:pt x="8" y="2"/>
                      <a:pt x="8" y="0"/>
                    </a:cubicBezTo>
                  </a:path>
                </a:pathLst>
              </a:custGeom>
              <a:solidFill>
                <a:srgbClr val="5D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2329">
                <a:extLst>
                  <a:ext uri="{FF2B5EF4-FFF2-40B4-BE49-F238E27FC236}">
                    <a16:creationId xmlns="" xmlns:a16="http://schemas.microsoft.com/office/drawing/2014/main" id="{DBB6557C-BF65-4EB5-82FF-878CD3FB1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2346"/>
                <a:ext cx="108" cy="144"/>
              </a:xfrm>
              <a:custGeom>
                <a:avLst/>
                <a:gdLst>
                  <a:gd name="T0" fmla="*/ 40 w 76"/>
                  <a:gd name="T1" fmla="*/ 0 h 101"/>
                  <a:gd name="T2" fmla="*/ 153 w 76"/>
                  <a:gd name="T3" fmla="*/ 205 h 101"/>
                  <a:gd name="T4" fmla="*/ 148 w 76"/>
                  <a:gd name="T5" fmla="*/ 195 h 101"/>
                  <a:gd name="T6" fmla="*/ 40 w 76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101">
                    <a:moveTo>
                      <a:pt x="20" y="0"/>
                    </a:moveTo>
                    <a:cubicBezTo>
                      <a:pt x="0" y="73"/>
                      <a:pt x="34" y="97"/>
                      <a:pt x="76" y="101"/>
                    </a:cubicBezTo>
                    <a:cubicBezTo>
                      <a:pt x="75" y="100"/>
                      <a:pt x="74" y="98"/>
                      <a:pt x="73" y="96"/>
                    </a:cubicBezTo>
                    <a:cubicBezTo>
                      <a:pt x="22" y="85"/>
                      <a:pt x="17" y="42"/>
                      <a:pt x="20" y="0"/>
                    </a:cubicBezTo>
                  </a:path>
                </a:pathLst>
              </a:custGeom>
              <a:solidFill>
                <a:srgbClr val="945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2330">
                <a:extLst>
                  <a:ext uri="{FF2B5EF4-FFF2-40B4-BE49-F238E27FC236}">
                    <a16:creationId xmlns="" xmlns:a16="http://schemas.microsoft.com/office/drawing/2014/main" id="{80AFE118-F6D6-437B-95A1-53DEB3E86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1" y="2327"/>
                <a:ext cx="51" cy="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2331">
                <a:extLst>
                  <a:ext uri="{FF2B5EF4-FFF2-40B4-BE49-F238E27FC236}">
                    <a16:creationId xmlns="" xmlns:a16="http://schemas.microsoft.com/office/drawing/2014/main" id="{D9C1DD84-F3CE-4593-9146-9B953C6D8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249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2332">
                <a:extLst>
                  <a:ext uri="{FF2B5EF4-FFF2-40B4-BE49-F238E27FC236}">
                    <a16:creationId xmlns="" xmlns:a16="http://schemas.microsoft.com/office/drawing/2014/main" id="{BFA92476-2099-4336-9B88-B1F319C33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2400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fr-F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Image 126">
              <a:extLst>
                <a:ext uri="{FF2B5EF4-FFF2-40B4-BE49-F238E27FC236}">
                  <a16:creationId xmlns="" xmlns:a16="http://schemas.microsoft.com/office/drawing/2014/main" id="{320ADF82-CAD6-41CF-9BF2-92A55A0F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333" y="2776131"/>
              <a:ext cx="726659" cy="713507"/>
            </a:xfrm>
            <a:prstGeom prst="rect">
              <a:avLst/>
            </a:prstGeom>
          </p:spPr>
        </p:pic>
        <p:pic>
          <p:nvPicPr>
            <p:cNvPr id="18" name="Image 127">
              <a:extLst>
                <a:ext uri="{FF2B5EF4-FFF2-40B4-BE49-F238E27FC236}">
                  <a16:creationId xmlns="" xmlns:a16="http://schemas.microsoft.com/office/drawing/2014/main" id="{6FC9C33C-C773-45F0-87F2-970D6111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618" y="2629771"/>
              <a:ext cx="1156241" cy="1052835"/>
            </a:xfrm>
            <a:prstGeom prst="rect">
              <a:avLst/>
            </a:prstGeom>
          </p:spPr>
        </p:pic>
        <p:sp>
          <p:nvSpPr>
            <p:cNvPr id="22" name="ZoneTexte 131">
              <a:extLst>
                <a:ext uri="{FF2B5EF4-FFF2-40B4-BE49-F238E27FC236}">
                  <a16:creationId xmlns="" xmlns:a16="http://schemas.microsoft.com/office/drawing/2014/main" id="{1DCDAE72-5D9B-416F-A035-DC7C75BC4546}"/>
                </a:ext>
              </a:extLst>
            </p:cNvPr>
            <p:cNvSpPr txBox="1"/>
            <p:nvPr/>
          </p:nvSpPr>
          <p:spPr>
            <a:xfrm>
              <a:off x="6511848" y="4076112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Monocytes</a:t>
              </a:r>
            </a:p>
          </p:txBody>
        </p:sp>
        <p:sp>
          <p:nvSpPr>
            <p:cNvPr id="23" name="ZoneTexte 132">
              <a:extLst>
                <a:ext uri="{FF2B5EF4-FFF2-40B4-BE49-F238E27FC236}">
                  <a16:creationId xmlns="" xmlns:a16="http://schemas.microsoft.com/office/drawing/2014/main" id="{B9B79A53-D73D-4455-8114-E92FD8E214FE}"/>
                </a:ext>
              </a:extLst>
            </p:cNvPr>
            <p:cNvSpPr txBox="1"/>
            <p:nvPr/>
          </p:nvSpPr>
          <p:spPr>
            <a:xfrm>
              <a:off x="7757117" y="3937614"/>
              <a:ext cx="11748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Dendritic cells (DC)</a:t>
              </a:r>
            </a:p>
          </p:txBody>
        </p:sp>
        <p:sp>
          <p:nvSpPr>
            <p:cNvPr id="24" name="ZoneTexte 133">
              <a:extLst>
                <a:ext uri="{FF2B5EF4-FFF2-40B4-BE49-F238E27FC236}">
                  <a16:creationId xmlns="" xmlns:a16="http://schemas.microsoft.com/office/drawing/2014/main" id="{173584E8-8433-4EBC-94C4-0763FD40A9B6}"/>
                </a:ext>
              </a:extLst>
            </p:cNvPr>
            <p:cNvSpPr txBox="1"/>
            <p:nvPr/>
          </p:nvSpPr>
          <p:spPr>
            <a:xfrm>
              <a:off x="8980937" y="4076113"/>
              <a:ext cx="1572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Macrophages</a:t>
              </a:r>
            </a:p>
          </p:txBody>
        </p:sp>
        <p:sp>
          <p:nvSpPr>
            <p:cNvPr id="26" name="ZoneTexte 135">
              <a:extLst>
                <a:ext uri="{FF2B5EF4-FFF2-40B4-BE49-F238E27FC236}">
                  <a16:creationId xmlns="" xmlns:a16="http://schemas.microsoft.com/office/drawing/2014/main" id="{153A1683-2704-4168-B20B-DE82C69109E9}"/>
                </a:ext>
              </a:extLst>
            </p:cNvPr>
            <p:cNvSpPr txBox="1"/>
            <p:nvPr/>
          </p:nvSpPr>
          <p:spPr>
            <a:xfrm>
              <a:off x="5497636" y="1720839"/>
              <a:ext cx="1252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Interplay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078483" y="4513099"/>
              <a:ext cx="1475221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125923" y="4551153"/>
              <a:ext cx="1490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600" dirty="0" smtClean="0">
                  <a:latin typeface="Franklin Gothic Book" panose="020B0503020102020204" pitchFamily="34" charset="0"/>
                </a:rPr>
                <a:t>Permissive </a:t>
              </a:r>
            </a:p>
            <a:p>
              <a:pPr algn="ctr"/>
              <a:r>
                <a:rPr lang="fr-CA" sz="1600" dirty="0" smtClean="0">
                  <a:latin typeface="Franklin Gothic Book" panose="020B0503020102020204" pitchFamily="34" charset="0"/>
                </a:rPr>
                <a:t>to HIV infection</a:t>
              </a:r>
              <a:endParaRPr lang="en-CA" sz="1600" dirty="0">
                <a:latin typeface="Franklin Gothic Book" panose="020B05030201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1201" y="3127480"/>
              <a:ext cx="301758" cy="193124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0242317" y="2444552"/>
              <a:ext cx="1020253" cy="558276"/>
              <a:chOff x="7002778" y="1810056"/>
              <a:chExt cx="956031" cy="583475"/>
            </a:xfrm>
          </p:grpSpPr>
          <p:pic>
            <p:nvPicPr>
              <p:cNvPr id="79" name="Image 26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2778" y="2150596"/>
                <a:ext cx="227167" cy="242935"/>
              </a:xfrm>
              <a:prstGeom prst="rect">
                <a:avLst/>
              </a:prstGeom>
            </p:spPr>
          </p:pic>
          <p:sp>
            <p:nvSpPr>
              <p:cNvPr id="80" name="Organigramme : Joindre 263"/>
              <p:cNvSpPr/>
              <p:nvPr/>
            </p:nvSpPr>
            <p:spPr>
              <a:xfrm rot="5400000">
                <a:off x="7074707" y="2182665"/>
                <a:ext cx="83300" cy="138532"/>
              </a:xfrm>
              <a:prstGeom prst="flowChartCollat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+mn-cs"/>
                </a:endParaRPr>
              </a:p>
            </p:txBody>
          </p:sp>
          <p:pic>
            <p:nvPicPr>
              <p:cNvPr id="81" name="Image 26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4912" y="1949456"/>
                <a:ext cx="227167" cy="242935"/>
              </a:xfrm>
              <a:prstGeom prst="rect">
                <a:avLst/>
              </a:prstGeom>
            </p:spPr>
          </p:pic>
          <p:sp>
            <p:nvSpPr>
              <p:cNvPr id="82" name="Organigramme : Joindre 265"/>
              <p:cNvSpPr/>
              <p:nvPr/>
            </p:nvSpPr>
            <p:spPr>
              <a:xfrm rot="5400000">
                <a:off x="7296843" y="1981525"/>
                <a:ext cx="83300" cy="138532"/>
              </a:xfrm>
              <a:prstGeom prst="flowChartCollat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+mn-cs"/>
                </a:endParaRPr>
              </a:p>
            </p:txBody>
          </p:sp>
          <p:pic>
            <p:nvPicPr>
              <p:cNvPr id="83" name="Image 2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1292" y="2101855"/>
                <a:ext cx="267517" cy="286087"/>
              </a:xfrm>
              <a:prstGeom prst="rect">
                <a:avLst/>
              </a:prstGeom>
            </p:spPr>
          </p:pic>
          <p:sp>
            <p:nvSpPr>
              <p:cNvPr id="84" name="Organigramme : Joindre 267"/>
              <p:cNvSpPr/>
              <p:nvPr/>
            </p:nvSpPr>
            <p:spPr>
              <a:xfrm rot="5400000">
                <a:off x="7776778" y="2187622"/>
                <a:ext cx="128435" cy="144858"/>
              </a:xfrm>
              <a:prstGeom prst="flowChartCollat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+mn-cs"/>
                </a:endParaRPr>
              </a:p>
            </p:txBody>
          </p:sp>
          <p:pic>
            <p:nvPicPr>
              <p:cNvPr id="85" name="Image 26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1060" y="1810056"/>
                <a:ext cx="267517" cy="286087"/>
              </a:xfrm>
              <a:prstGeom prst="rect">
                <a:avLst/>
              </a:prstGeom>
            </p:spPr>
          </p:pic>
          <p:sp>
            <p:nvSpPr>
              <p:cNvPr id="86" name="Organigramme : Joindre 269"/>
              <p:cNvSpPr/>
              <p:nvPr/>
            </p:nvSpPr>
            <p:spPr>
              <a:xfrm rot="5400000">
                <a:off x="7586299" y="1897267"/>
                <a:ext cx="98096" cy="111631"/>
              </a:xfrm>
              <a:prstGeom prst="flowChartCollat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 "/>
                  <a:ea typeface="+mn-ea"/>
                  <a:cs typeface="+mn-cs"/>
                </a:endParaRPr>
              </a:p>
            </p:txBody>
          </p:sp>
        </p:grp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42317" y="2872515"/>
              <a:ext cx="836350" cy="5164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80921" y="2057593"/>
              <a:ext cx="1810669" cy="7132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9285" y="2716298"/>
              <a:ext cx="2828789" cy="16521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88641" y="3266342"/>
              <a:ext cx="1406777" cy="1195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9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480" y="-117791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smtClean="0"/>
              <a:t>Cellular </a:t>
            </a:r>
            <a:r>
              <a:rPr lang="fr-CA" sz="4400" dirty="0" err="1" smtClean="0"/>
              <a:t>Reservoirs</a:t>
            </a:r>
            <a:endParaRPr lang="en-CA" sz="4400" dirty="0"/>
          </a:p>
        </p:txBody>
      </p:sp>
      <p:sp>
        <p:nvSpPr>
          <p:cNvPr id="14" name="ZoneTexte 87">
            <a:extLst>
              <a:ext uri="{FF2B5EF4-FFF2-40B4-BE49-F238E27FC236}">
                <a16:creationId xmlns="" xmlns:a16="http://schemas.microsoft.com/office/drawing/2014/main" id="{0AEBE5B4-2DB2-4DBF-A163-A5F29DDBF10A}"/>
              </a:ext>
            </a:extLst>
          </p:cNvPr>
          <p:cNvSpPr txBox="1"/>
          <p:nvPr/>
        </p:nvSpPr>
        <p:spPr>
          <a:xfrm>
            <a:off x="2408450" y="1329996"/>
            <a:ext cx="193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Lymphoid Cells</a:t>
            </a:r>
          </a:p>
        </p:txBody>
      </p:sp>
      <p:sp>
        <p:nvSpPr>
          <p:cNvPr id="15" name="ZoneTexte 88">
            <a:extLst>
              <a:ext uri="{FF2B5EF4-FFF2-40B4-BE49-F238E27FC236}">
                <a16:creationId xmlns="" xmlns:a16="http://schemas.microsoft.com/office/drawing/2014/main" id="{920EE1A8-31FD-458B-9B46-B1DA91DA4DAB}"/>
              </a:ext>
            </a:extLst>
          </p:cNvPr>
          <p:cNvSpPr txBox="1"/>
          <p:nvPr/>
        </p:nvSpPr>
        <p:spPr>
          <a:xfrm>
            <a:off x="7839427" y="1316744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Myeloid Cells</a:t>
            </a:r>
          </a:p>
        </p:txBody>
      </p:sp>
      <p:sp>
        <p:nvSpPr>
          <p:cNvPr id="25" name="Flèche : double flèche horizontale 134">
            <a:extLst>
              <a:ext uri="{FF2B5EF4-FFF2-40B4-BE49-F238E27FC236}">
                <a16:creationId xmlns="" xmlns:a16="http://schemas.microsoft.com/office/drawing/2014/main" id="{5DE677D9-5450-410E-985D-241075C91A86}"/>
              </a:ext>
            </a:extLst>
          </p:cNvPr>
          <p:cNvSpPr/>
          <p:nvPr/>
        </p:nvSpPr>
        <p:spPr>
          <a:xfrm>
            <a:off x="5106872" y="1254195"/>
            <a:ext cx="1930465" cy="551715"/>
          </a:xfrm>
          <a:prstGeom prst="leftRightArrow">
            <a:avLst/>
          </a:prstGeom>
          <a:solidFill>
            <a:srgbClr val="E7E6E6">
              <a:lumMod val="50000"/>
            </a:srgbClr>
          </a:solidFill>
          <a:ln w="28575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="" xmlns:a16="http://schemas.microsoft.com/office/drawing/2014/main" id="{ABA6AF13-170B-44F9-9596-46440879AEDB}"/>
              </a:ext>
            </a:extLst>
          </p:cNvPr>
          <p:cNvSpPr txBox="1"/>
          <p:nvPr/>
        </p:nvSpPr>
        <p:spPr>
          <a:xfrm>
            <a:off x="784118" y="5131224"/>
            <a:ext cx="5419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A" sz="2000" b="1" kern="0" dirty="0" smtClean="0">
                <a:solidFill>
                  <a:prstClr val="black"/>
                </a:solidFill>
                <a:latin typeface="Arial   "/>
              </a:rPr>
              <a:t>Memory CD4+T cells (central),  Th17; Th17/Th1, </a:t>
            </a:r>
            <a:r>
              <a:rPr lang="en-CA" sz="2000" b="1" kern="0" dirty="0" err="1" smtClean="0">
                <a:solidFill>
                  <a:prstClr val="black"/>
                </a:solidFill>
                <a:latin typeface="Arial   "/>
              </a:rPr>
              <a:t>Treg</a:t>
            </a:r>
            <a:r>
              <a:rPr lang="en-CA" sz="2000" b="1" kern="0" dirty="0" smtClean="0">
                <a:solidFill>
                  <a:prstClr val="black"/>
                </a:solidFill>
                <a:latin typeface="Arial   "/>
              </a:rPr>
              <a:t>, </a:t>
            </a:r>
            <a:r>
              <a:rPr lang="en-CA" sz="2000" b="1" kern="0" dirty="0" err="1" smtClean="0">
                <a:solidFill>
                  <a:prstClr val="black"/>
                </a:solidFill>
                <a:latin typeface="Arial   "/>
              </a:rPr>
              <a:t>Tfh</a:t>
            </a:r>
            <a:r>
              <a:rPr lang="en-CA" sz="2000" b="1" kern="0" dirty="0" smtClean="0">
                <a:solidFill>
                  <a:prstClr val="black"/>
                </a:solidFill>
                <a:latin typeface="Arial   "/>
              </a:rPr>
              <a:t> represent the best characterized reservoir of HIV during ART</a:t>
            </a:r>
            <a:endParaRPr lang="en-CA" sz="2000" b="1" kern="0" dirty="0">
              <a:solidFill>
                <a:prstClr val="black"/>
              </a:solidFill>
              <a:latin typeface="Arial   "/>
            </a:endParaRPr>
          </a:p>
        </p:txBody>
      </p:sp>
      <p:cxnSp>
        <p:nvCxnSpPr>
          <p:cNvPr id="10" name="Connecteur droit avec flèche 70">
            <a:extLst>
              <a:ext uri="{FF2B5EF4-FFF2-40B4-BE49-F238E27FC236}">
                <a16:creationId xmlns="" xmlns:a16="http://schemas.microsoft.com/office/drawing/2014/main" id="{3C7B064F-892E-4B93-8B68-99EBC1AEF4D4}"/>
              </a:ext>
            </a:extLst>
          </p:cNvPr>
          <p:cNvCxnSpPr>
            <a:cxnSpLocks/>
          </p:cNvCxnSpPr>
          <p:nvPr/>
        </p:nvCxnSpPr>
        <p:spPr>
          <a:xfrm>
            <a:off x="3227853" y="4416476"/>
            <a:ext cx="0" cy="78136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6" name="Group 2333">
            <a:extLst>
              <a:ext uri="{FF2B5EF4-FFF2-40B4-BE49-F238E27FC236}">
                <a16:creationId xmlns="" xmlns:a16="http://schemas.microsoft.com/office/drawing/2014/main" id="{D3E550B8-BDD1-4AE5-B2BF-C7933E749FA0}"/>
              </a:ext>
            </a:extLst>
          </p:cNvPr>
          <p:cNvGrpSpPr>
            <a:grpSpLocks/>
          </p:cNvGrpSpPr>
          <p:nvPr/>
        </p:nvGrpSpPr>
        <p:grpSpPr bwMode="auto">
          <a:xfrm>
            <a:off x="7657747" y="2444551"/>
            <a:ext cx="1420736" cy="1476607"/>
            <a:chOff x="2519" y="1135"/>
            <a:chExt cx="2419" cy="2370"/>
          </a:xfrm>
        </p:grpSpPr>
        <p:sp>
          <p:nvSpPr>
            <p:cNvPr id="28" name="Freeform 2297">
              <a:extLst>
                <a:ext uri="{FF2B5EF4-FFF2-40B4-BE49-F238E27FC236}">
                  <a16:creationId xmlns="" xmlns:a16="http://schemas.microsoft.com/office/drawing/2014/main" id="{62EE6EDA-9C15-406C-AC85-DE0DDCB0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135"/>
              <a:ext cx="2419" cy="2370"/>
            </a:xfrm>
            <a:custGeom>
              <a:avLst/>
              <a:gdLst>
                <a:gd name="T0" fmla="*/ 1389 w 1696"/>
                <a:gd name="T1" fmla="*/ 358 h 1662"/>
                <a:gd name="T2" fmla="*/ 1436 w 1696"/>
                <a:gd name="T3" fmla="*/ 955 h 1662"/>
                <a:gd name="T4" fmla="*/ 1335 w 1696"/>
                <a:gd name="T5" fmla="*/ 639 h 1662"/>
                <a:gd name="T6" fmla="*/ 1257 w 1696"/>
                <a:gd name="T7" fmla="*/ 483 h 1662"/>
                <a:gd name="T8" fmla="*/ 1257 w 1696"/>
                <a:gd name="T9" fmla="*/ 1050 h 1662"/>
                <a:gd name="T10" fmla="*/ 1087 w 1696"/>
                <a:gd name="T11" fmla="*/ 874 h 1662"/>
                <a:gd name="T12" fmla="*/ 973 w 1696"/>
                <a:gd name="T13" fmla="*/ 1278 h 1662"/>
                <a:gd name="T14" fmla="*/ 452 w 1696"/>
                <a:gd name="T15" fmla="*/ 1232 h 1662"/>
                <a:gd name="T16" fmla="*/ 310 w 1696"/>
                <a:gd name="T17" fmla="*/ 1185 h 1662"/>
                <a:gd name="T18" fmla="*/ 692 w 1696"/>
                <a:gd name="T19" fmla="*/ 1543 h 1662"/>
                <a:gd name="T20" fmla="*/ 745 w 1696"/>
                <a:gd name="T21" fmla="*/ 1724 h 1662"/>
                <a:gd name="T22" fmla="*/ 496 w 1696"/>
                <a:gd name="T23" fmla="*/ 1734 h 1662"/>
                <a:gd name="T24" fmla="*/ 720 w 1696"/>
                <a:gd name="T25" fmla="*/ 1801 h 1662"/>
                <a:gd name="T26" fmla="*/ 911 w 1696"/>
                <a:gd name="T27" fmla="*/ 1904 h 1662"/>
                <a:gd name="T28" fmla="*/ 944 w 1696"/>
                <a:gd name="T29" fmla="*/ 2145 h 1662"/>
                <a:gd name="T30" fmla="*/ 1007 w 1696"/>
                <a:gd name="T31" fmla="*/ 2239 h 1662"/>
                <a:gd name="T32" fmla="*/ 1016 w 1696"/>
                <a:gd name="T33" fmla="*/ 2343 h 1662"/>
                <a:gd name="T34" fmla="*/ 700 w 1696"/>
                <a:gd name="T35" fmla="*/ 2761 h 1662"/>
                <a:gd name="T36" fmla="*/ 1054 w 1696"/>
                <a:gd name="T37" fmla="*/ 2493 h 1662"/>
                <a:gd name="T38" fmla="*/ 1381 w 1696"/>
                <a:gd name="T39" fmla="*/ 2300 h 1662"/>
                <a:gd name="T40" fmla="*/ 1526 w 1696"/>
                <a:gd name="T41" fmla="*/ 2300 h 1662"/>
                <a:gd name="T42" fmla="*/ 1633 w 1696"/>
                <a:gd name="T43" fmla="*/ 2292 h 1662"/>
                <a:gd name="T44" fmla="*/ 1767 w 1696"/>
                <a:gd name="T45" fmla="*/ 2247 h 1662"/>
                <a:gd name="T46" fmla="*/ 2132 w 1696"/>
                <a:gd name="T47" fmla="*/ 3254 h 1662"/>
                <a:gd name="T48" fmla="*/ 2125 w 1696"/>
                <a:gd name="T49" fmla="*/ 2497 h 1662"/>
                <a:gd name="T50" fmla="*/ 2158 w 1696"/>
                <a:gd name="T51" fmla="*/ 2109 h 1662"/>
                <a:gd name="T52" fmla="*/ 2342 w 1696"/>
                <a:gd name="T53" fmla="*/ 2226 h 1662"/>
                <a:gd name="T54" fmla="*/ 2211 w 1696"/>
                <a:gd name="T55" fmla="*/ 1956 h 1662"/>
                <a:gd name="T56" fmla="*/ 2824 w 1696"/>
                <a:gd name="T57" fmla="*/ 1794 h 1662"/>
                <a:gd name="T58" fmla="*/ 3426 w 1696"/>
                <a:gd name="T59" fmla="*/ 1956 h 1662"/>
                <a:gd name="T60" fmla="*/ 2955 w 1696"/>
                <a:gd name="T61" fmla="*/ 1656 h 1662"/>
                <a:gd name="T62" fmla="*/ 2700 w 1696"/>
                <a:gd name="T63" fmla="*/ 1617 h 1662"/>
                <a:gd name="T64" fmla="*/ 2650 w 1696"/>
                <a:gd name="T65" fmla="*/ 1403 h 1662"/>
                <a:gd name="T66" fmla="*/ 2305 w 1696"/>
                <a:gd name="T67" fmla="*/ 1383 h 1662"/>
                <a:gd name="T68" fmla="*/ 2758 w 1696"/>
                <a:gd name="T69" fmla="*/ 970 h 1662"/>
                <a:gd name="T70" fmla="*/ 2476 w 1696"/>
                <a:gd name="T71" fmla="*/ 1156 h 1662"/>
                <a:gd name="T72" fmla="*/ 2185 w 1696"/>
                <a:gd name="T73" fmla="*/ 1228 h 1662"/>
                <a:gd name="T74" fmla="*/ 2679 w 1696"/>
                <a:gd name="T75" fmla="*/ 619 h 1662"/>
                <a:gd name="T76" fmla="*/ 2535 w 1696"/>
                <a:gd name="T77" fmla="*/ 548 h 1662"/>
                <a:gd name="T78" fmla="*/ 2024 w 1696"/>
                <a:gd name="T79" fmla="*/ 1045 h 1662"/>
                <a:gd name="T80" fmla="*/ 2001 w 1696"/>
                <a:gd name="T81" fmla="*/ 864 h 1662"/>
                <a:gd name="T82" fmla="*/ 1615 w 1696"/>
                <a:gd name="T83" fmla="*/ 756 h 1662"/>
                <a:gd name="T84" fmla="*/ 1627 w 1696"/>
                <a:gd name="T85" fmla="*/ 34 h 16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96" h="1662">
                  <a:moveTo>
                    <a:pt x="800" y="17"/>
                  </a:moveTo>
                  <a:cubicBezTo>
                    <a:pt x="784" y="0"/>
                    <a:pt x="667" y="38"/>
                    <a:pt x="683" y="176"/>
                  </a:cubicBezTo>
                  <a:cubicBezTo>
                    <a:pt x="699" y="313"/>
                    <a:pt x="731" y="285"/>
                    <a:pt x="732" y="371"/>
                  </a:cubicBezTo>
                  <a:cubicBezTo>
                    <a:pt x="732" y="458"/>
                    <a:pt x="733" y="468"/>
                    <a:pt x="706" y="470"/>
                  </a:cubicBezTo>
                  <a:cubicBezTo>
                    <a:pt x="679" y="471"/>
                    <a:pt x="669" y="414"/>
                    <a:pt x="672" y="383"/>
                  </a:cubicBezTo>
                  <a:cubicBezTo>
                    <a:pt x="675" y="352"/>
                    <a:pt x="666" y="328"/>
                    <a:pt x="656" y="314"/>
                  </a:cubicBezTo>
                  <a:cubicBezTo>
                    <a:pt x="646" y="301"/>
                    <a:pt x="644" y="281"/>
                    <a:pt x="649" y="264"/>
                  </a:cubicBezTo>
                  <a:cubicBezTo>
                    <a:pt x="655" y="247"/>
                    <a:pt x="646" y="213"/>
                    <a:pt x="618" y="238"/>
                  </a:cubicBezTo>
                  <a:cubicBezTo>
                    <a:pt x="590" y="263"/>
                    <a:pt x="592" y="323"/>
                    <a:pt x="614" y="360"/>
                  </a:cubicBezTo>
                  <a:cubicBezTo>
                    <a:pt x="637" y="397"/>
                    <a:pt x="679" y="476"/>
                    <a:pt x="618" y="516"/>
                  </a:cubicBezTo>
                  <a:cubicBezTo>
                    <a:pt x="593" y="531"/>
                    <a:pt x="581" y="503"/>
                    <a:pt x="570" y="474"/>
                  </a:cubicBezTo>
                  <a:cubicBezTo>
                    <a:pt x="560" y="449"/>
                    <a:pt x="551" y="424"/>
                    <a:pt x="534" y="430"/>
                  </a:cubicBezTo>
                  <a:cubicBezTo>
                    <a:pt x="498" y="441"/>
                    <a:pt x="553" y="555"/>
                    <a:pt x="522" y="578"/>
                  </a:cubicBezTo>
                  <a:cubicBezTo>
                    <a:pt x="492" y="601"/>
                    <a:pt x="493" y="607"/>
                    <a:pt x="478" y="628"/>
                  </a:cubicBezTo>
                  <a:cubicBezTo>
                    <a:pt x="463" y="650"/>
                    <a:pt x="447" y="653"/>
                    <a:pt x="429" y="674"/>
                  </a:cubicBezTo>
                  <a:cubicBezTo>
                    <a:pt x="411" y="694"/>
                    <a:pt x="279" y="728"/>
                    <a:pt x="222" y="606"/>
                  </a:cubicBezTo>
                  <a:cubicBezTo>
                    <a:pt x="165" y="484"/>
                    <a:pt x="158" y="321"/>
                    <a:pt x="79" y="341"/>
                  </a:cubicBezTo>
                  <a:cubicBezTo>
                    <a:pt x="0" y="361"/>
                    <a:pt x="115" y="557"/>
                    <a:pt x="152" y="583"/>
                  </a:cubicBezTo>
                  <a:cubicBezTo>
                    <a:pt x="189" y="609"/>
                    <a:pt x="191" y="614"/>
                    <a:pt x="203" y="651"/>
                  </a:cubicBezTo>
                  <a:cubicBezTo>
                    <a:pt x="215" y="688"/>
                    <a:pt x="278" y="745"/>
                    <a:pt x="340" y="759"/>
                  </a:cubicBezTo>
                  <a:cubicBezTo>
                    <a:pt x="402" y="773"/>
                    <a:pt x="424" y="788"/>
                    <a:pt x="419" y="823"/>
                  </a:cubicBezTo>
                  <a:cubicBezTo>
                    <a:pt x="414" y="858"/>
                    <a:pt x="386" y="860"/>
                    <a:pt x="366" y="848"/>
                  </a:cubicBezTo>
                  <a:cubicBezTo>
                    <a:pt x="346" y="836"/>
                    <a:pt x="302" y="846"/>
                    <a:pt x="282" y="837"/>
                  </a:cubicBezTo>
                  <a:cubicBezTo>
                    <a:pt x="262" y="828"/>
                    <a:pt x="244" y="835"/>
                    <a:pt x="244" y="853"/>
                  </a:cubicBezTo>
                  <a:cubicBezTo>
                    <a:pt x="244" y="871"/>
                    <a:pt x="270" y="875"/>
                    <a:pt x="292" y="877"/>
                  </a:cubicBezTo>
                  <a:cubicBezTo>
                    <a:pt x="314" y="879"/>
                    <a:pt x="340" y="878"/>
                    <a:pt x="354" y="886"/>
                  </a:cubicBezTo>
                  <a:cubicBezTo>
                    <a:pt x="368" y="894"/>
                    <a:pt x="389" y="899"/>
                    <a:pt x="405" y="895"/>
                  </a:cubicBezTo>
                  <a:cubicBezTo>
                    <a:pt x="421" y="891"/>
                    <a:pt x="431" y="880"/>
                    <a:pt x="448" y="936"/>
                  </a:cubicBezTo>
                  <a:cubicBezTo>
                    <a:pt x="465" y="992"/>
                    <a:pt x="467" y="997"/>
                    <a:pt x="476" y="1013"/>
                  </a:cubicBezTo>
                  <a:cubicBezTo>
                    <a:pt x="485" y="1029"/>
                    <a:pt x="486" y="1051"/>
                    <a:pt x="464" y="1055"/>
                  </a:cubicBezTo>
                  <a:cubicBezTo>
                    <a:pt x="442" y="1059"/>
                    <a:pt x="393" y="1087"/>
                    <a:pt x="405" y="1117"/>
                  </a:cubicBezTo>
                  <a:cubicBezTo>
                    <a:pt x="417" y="1147"/>
                    <a:pt x="474" y="1133"/>
                    <a:pt x="495" y="1101"/>
                  </a:cubicBezTo>
                  <a:cubicBezTo>
                    <a:pt x="516" y="1069"/>
                    <a:pt x="540" y="1057"/>
                    <a:pt x="554" y="1076"/>
                  </a:cubicBezTo>
                  <a:cubicBezTo>
                    <a:pt x="568" y="1095"/>
                    <a:pt x="534" y="1125"/>
                    <a:pt x="499" y="1152"/>
                  </a:cubicBezTo>
                  <a:cubicBezTo>
                    <a:pt x="464" y="1179"/>
                    <a:pt x="444" y="1202"/>
                    <a:pt x="416" y="1257"/>
                  </a:cubicBezTo>
                  <a:cubicBezTo>
                    <a:pt x="388" y="1312"/>
                    <a:pt x="373" y="1336"/>
                    <a:pt x="344" y="1358"/>
                  </a:cubicBezTo>
                  <a:cubicBezTo>
                    <a:pt x="315" y="1380"/>
                    <a:pt x="287" y="1450"/>
                    <a:pt x="344" y="1487"/>
                  </a:cubicBezTo>
                  <a:cubicBezTo>
                    <a:pt x="401" y="1524"/>
                    <a:pt x="463" y="1276"/>
                    <a:pt x="518" y="1226"/>
                  </a:cubicBezTo>
                  <a:cubicBezTo>
                    <a:pt x="573" y="1176"/>
                    <a:pt x="577" y="1179"/>
                    <a:pt x="602" y="1134"/>
                  </a:cubicBezTo>
                  <a:cubicBezTo>
                    <a:pt x="627" y="1089"/>
                    <a:pt x="662" y="1110"/>
                    <a:pt x="679" y="1131"/>
                  </a:cubicBezTo>
                  <a:cubicBezTo>
                    <a:pt x="696" y="1152"/>
                    <a:pt x="704" y="1167"/>
                    <a:pt x="722" y="1145"/>
                  </a:cubicBezTo>
                  <a:cubicBezTo>
                    <a:pt x="740" y="1123"/>
                    <a:pt x="741" y="1122"/>
                    <a:pt x="750" y="1131"/>
                  </a:cubicBezTo>
                  <a:cubicBezTo>
                    <a:pt x="759" y="1140"/>
                    <a:pt x="768" y="1144"/>
                    <a:pt x="780" y="1129"/>
                  </a:cubicBezTo>
                  <a:cubicBezTo>
                    <a:pt x="792" y="1114"/>
                    <a:pt x="800" y="1110"/>
                    <a:pt x="803" y="1127"/>
                  </a:cubicBezTo>
                  <a:cubicBezTo>
                    <a:pt x="806" y="1144"/>
                    <a:pt x="803" y="1212"/>
                    <a:pt x="822" y="1211"/>
                  </a:cubicBezTo>
                  <a:cubicBezTo>
                    <a:pt x="841" y="1210"/>
                    <a:pt x="829" y="1111"/>
                    <a:pt x="869" y="1105"/>
                  </a:cubicBezTo>
                  <a:cubicBezTo>
                    <a:pt x="909" y="1099"/>
                    <a:pt x="941" y="1113"/>
                    <a:pt x="966" y="1201"/>
                  </a:cubicBezTo>
                  <a:cubicBezTo>
                    <a:pt x="991" y="1289"/>
                    <a:pt x="990" y="1538"/>
                    <a:pt x="1048" y="1600"/>
                  </a:cubicBezTo>
                  <a:cubicBezTo>
                    <a:pt x="1106" y="1662"/>
                    <a:pt x="1207" y="1657"/>
                    <a:pt x="1136" y="1562"/>
                  </a:cubicBezTo>
                  <a:cubicBezTo>
                    <a:pt x="1065" y="1467"/>
                    <a:pt x="1072" y="1323"/>
                    <a:pt x="1045" y="1228"/>
                  </a:cubicBezTo>
                  <a:cubicBezTo>
                    <a:pt x="1018" y="1133"/>
                    <a:pt x="982" y="1096"/>
                    <a:pt x="1007" y="1072"/>
                  </a:cubicBezTo>
                  <a:cubicBezTo>
                    <a:pt x="1032" y="1048"/>
                    <a:pt x="1028" y="1024"/>
                    <a:pt x="1061" y="1037"/>
                  </a:cubicBezTo>
                  <a:cubicBezTo>
                    <a:pt x="1094" y="1050"/>
                    <a:pt x="1099" y="1051"/>
                    <a:pt x="1115" y="1075"/>
                  </a:cubicBezTo>
                  <a:cubicBezTo>
                    <a:pt x="1131" y="1099"/>
                    <a:pt x="1140" y="1106"/>
                    <a:pt x="1151" y="1095"/>
                  </a:cubicBezTo>
                  <a:cubicBezTo>
                    <a:pt x="1162" y="1084"/>
                    <a:pt x="1144" y="1060"/>
                    <a:pt x="1121" y="1035"/>
                  </a:cubicBezTo>
                  <a:cubicBezTo>
                    <a:pt x="1098" y="1010"/>
                    <a:pt x="1073" y="993"/>
                    <a:pt x="1087" y="962"/>
                  </a:cubicBezTo>
                  <a:cubicBezTo>
                    <a:pt x="1101" y="931"/>
                    <a:pt x="1105" y="890"/>
                    <a:pt x="1136" y="875"/>
                  </a:cubicBezTo>
                  <a:cubicBezTo>
                    <a:pt x="1167" y="860"/>
                    <a:pt x="1285" y="851"/>
                    <a:pt x="1388" y="882"/>
                  </a:cubicBezTo>
                  <a:cubicBezTo>
                    <a:pt x="1491" y="913"/>
                    <a:pt x="1537" y="922"/>
                    <a:pt x="1560" y="949"/>
                  </a:cubicBezTo>
                  <a:cubicBezTo>
                    <a:pt x="1583" y="976"/>
                    <a:pt x="1672" y="1007"/>
                    <a:pt x="1684" y="962"/>
                  </a:cubicBezTo>
                  <a:cubicBezTo>
                    <a:pt x="1696" y="917"/>
                    <a:pt x="1640" y="862"/>
                    <a:pt x="1588" y="856"/>
                  </a:cubicBezTo>
                  <a:cubicBezTo>
                    <a:pt x="1536" y="850"/>
                    <a:pt x="1497" y="811"/>
                    <a:pt x="1453" y="814"/>
                  </a:cubicBezTo>
                  <a:cubicBezTo>
                    <a:pt x="1430" y="816"/>
                    <a:pt x="1409" y="810"/>
                    <a:pt x="1388" y="805"/>
                  </a:cubicBezTo>
                  <a:cubicBezTo>
                    <a:pt x="1369" y="800"/>
                    <a:pt x="1349" y="795"/>
                    <a:pt x="1327" y="795"/>
                  </a:cubicBezTo>
                  <a:cubicBezTo>
                    <a:pt x="1281" y="796"/>
                    <a:pt x="1132" y="788"/>
                    <a:pt x="1132" y="760"/>
                  </a:cubicBezTo>
                  <a:cubicBezTo>
                    <a:pt x="1132" y="732"/>
                    <a:pt x="1310" y="730"/>
                    <a:pt x="1303" y="690"/>
                  </a:cubicBezTo>
                  <a:cubicBezTo>
                    <a:pt x="1299" y="671"/>
                    <a:pt x="1258" y="678"/>
                    <a:pt x="1217" y="686"/>
                  </a:cubicBezTo>
                  <a:cubicBezTo>
                    <a:pt x="1176" y="694"/>
                    <a:pt x="1134" y="702"/>
                    <a:pt x="1133" y="680"/>
                  </a:cubicBezTo>
                  <a:cubicBezTo>
                    <a:pt x="1130" y="638"/>
                    <a:pt x="1290" y="614"/>
                    <a:pt x="1328" y="554"/>
                  </a:cubicBezTo>
                  <a:cubicBezTo>
                    <a:pt x="1366" y="494"/>
                    <a:pt x="1372" y="489"/>
                    <a:pt x="1356" y="477"/>
                  </a:cubicBezTo>
                  <a:cubicBezTo>
                    <a:pt x="1340" y="465"/>
                    <a:pt x="1309" y="489"/>
                    <a:pt x="1292" y="515"/>
                  </a:cubicBezTo>
                  <a:cubicBezTo>
                    <a:pt x="1275" y="541"/>
                    <a:pt x="1242" y="561"/>
                    <a:pt x="1217" y="569"/>
                  </a:cubicBezTo>
                  <a:cubicBezTo>
                    <a:pt x="1192" y="577"/>
                    <a:pt x="1149" y="594"/>
                    <a:pt x="1135" y="604"/>
                  </a:cubicBezTo>
                  <a:cubicBezTo>
                    <a:pt x="1121" y="614"/>
                    <a:pt x="1091" y="637"/>
                    <a:pt x="1074" y="604"/>
                  </a:cubicBezTo>
                  <a:cubicBezTo>
                    <a:pt x="1057" y="571"/>
                    <a:pt x="1108" y="514"/>
                    <a:pt x="1174" y="456"/>
                  </a:cubicBezTo>
                  <a:cubicBezTo>
                    <a:pt x="1240" y="398"/>
                    <a:pt x="1283" y="344"/>
                    <a:pt x="1317" y="304"/>
                  </a:cubicBezTo>
                  <a:cubicBezTo>
                    <a:pt x="1351" y="264"/>
                    <a:pt x="1458" y="166"/>
                    <a:pt x="1409" y="130"/>
                  </a:cubicBezTo>
                  <a:cubicBezTo>
                    <a:pt x="1360" y="94"/>
                    <a:pt x="1276" y="228"/>
                    <a:pt x="1246" y="269"/>
                  </a:cubicBezTo>
                  <a:cubicBezTo>
                    <a:pt x="1216" y="310"/>
                    <a:pt x="1174" y="368"/>
                    <a:pt x="1142" y="388"/>
                  </a:cubicBezTo>
                  <a:cubicBezTo>
                    <a:pt x="1110" y="408"/>
                    <a:pt x="1016" y="533"/>
                    <a:pt x="995" y="514"/>
                  </a:cubicBezTo>
                  <a:cubicBezTo>
                    <a:pt x="974" y="495"/>
                    <a:pt x="1066" y="389"/>
                    <a:pt x="1040" y="369"/>
                  </a:cubicBezTo>
                  <a:cubicBezTo>
                    <a:pt x="1027" y="359"/>
                    <a:pt x="1007" y="392"/>
                    <a:pt x="984" y="425"/>
                  </a:cubicBezTo>
                  <a:cubicBezTo>
                    <a:pt x="962" y="456"/>
                    <a:pt x="936" y="488"/>
                    <a:pt x="910" y="480"/>
                  </a:cubicBezTo>
                  <a:cubicBezTo>
                    <a:pt x="857" y="464"/>
                    <a:pt x="827" y="455"/>
                    <a:pt x="794" y="372"/>
                  </a:cubicBezTo>
                  <a:cubicBezTo>
                    <a:pt x="761" y="289"/>
                    <a:pt x="706" y="210"/>
                    <a:pt x="741" y="156"/>
                  </a:cubicBezTo>
                  <a:cubicBezTo>
                    <a:pt x="776" y="102"/>
                    <a:pt x="836" y="54"/>
                    <a:pt x="800" y="17"/>
                  </a:cubicBezTo>
                </a:path>
              </a:pathLst>
            </a:custGeom>
            <a:solidFill>
              <a:srgbClr val="8DD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298">
              <a:extLst>
                <a:ext uri="{FF2B5EF4-FFF2-40B4-BE49-F238E27FC236}">
                  <a16:creationId xmlns="" xmlns:a16="http://schemas.microsoft.com/office/drawing/2014/main" id="{4092DEDC-3D98-4998-8387-E51CC57E4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151"/>
              <a:ext cx="2334" cy="2327"/>
            </a:xfrm>
            <a:custGeom>
              <a:avLst/>
              <a:gdLst>
                <a:gd name="T0" fmla="*/ 1383 w 1637"/>
                <a:gd name="T1" fmla="*/ 731 h 1632"/>
                <a:gd name="T2" fmla="*/ 1270 w 1637"/>
                <a:gd name="T3" fmla="*/ 730 h 1632"/>
                <a:gd name="T4" fmla="*/ 1145 w 1637"/>
                <a:gd name="T5" fmla="*/ 712 h 1632"/>
                <a:gd name="T6" fmla="*/ 960 w 1637"/>
                <a:gd name="T7" fmla="*/ 870 h 1632"/>
                <a:gd name="T8" fmla="*/ 749 w 1637"/>
                <a:gd name="T9" fmla="*/ 1357 h 1632"/>
                <a:gd name="T10" fmla="*/ 57 w 1637"/>
                <a:gd name="T11" fmla="*/ 667 h 1632"/>
                <a:gd name="T12" fmla="*/ 711 w 1637"/>
                <a:gd name="T13" fmla="*/ 1570 h 1632"/>
                <a:gd name="T14" fmla="*/ 438 w 1637"/>
                <a:gd name="T15" fmla="*/ 1667 h 1632"/>
                <a:gd name="T16" fmla="*/ 753 w 1637"/>
                <a:gd name="T17" fmla="*/ 1795 h 1632"/>
                <a:gd name="T18" fmla="*/ 727 w 1637"/>
                <a:gd name="T19" fmla="*/ 2190 h 1632"/>
                <a:gd name="T20" fmla="*/ 1027 w 1637"/>
                <a:gd name="T21" fmla="*/ 2186 h 1632"/>
                <a:gd name="T22" fmla="*/ 740 w 1637"/>
                <a:gd name="T23" fmla="*/ 2887 h 1632"/>
                <a:gd name="T24" fmla="*/ 1305 w 1637"/>
                <a:gd name="T25" fmla="*/ 2316 h 1632"/>
                <a:gd name="T26" fmla="*/ 1436 w 1637"/>
                <a:gd name="T27" fmla="*/ 2293 h 1632"/>
                <a:gd name="T28" fmla="*/ 1537 w 1637"/>
                <a:gd name="T29" fmla="*/ 2397 h 1632"/>
                <a:gd name="T30" fmla="*/ 1618 w 1637"/>
                <a:gd name="T31" fmla="*/ 2279 h 1632"/>
                <a:gd name="T32" fmla="*/ 2196 w 1637"/>
                <a:gd name="T33" fmla="*/ 3318 h 1632"/>
                <a:gd name="T34" fmla="*/ 2005 w 1637"/>
                <a:gd name="T35" fmla="*/ 2090 h 1632"/>
                <a:gd name="T36" fmla="*/ 2228 w 1637"/>
                <a:gd name="T37" fmla="*/ 2139 h 1632"/>
                <a:gd name="T38" fmla="*/ 2954 w 1637"/>
                <a:gd name="T39" fmla="*/ 1846 h 1632"/>
                <a:gd name="T40" fmla="*/ 2862 w 1637"/>
                <a:gd name="T41" fmla="*/ 1628 h 1632"/>
                <a:gd name="T42" fmla="*/ 2206 w 1637"/>
                <a:gd name="T43" fmla="*/ 1531 h 1632"/>
                <a:gd name="T44" fmla="*/ 2545 w 1637"/>
                <a:gd name="T45" fmla="*/ 1366 h 1632"/>
                <a:gd name="T46" fmla="*/ 2293 w 1637"/>
                <a:gd name="T47" fmla="*/ 1283 h 1632"/>
                <a:gd name="T48" fmla="*/ 2370 w 1637"/>
                <a:gd name="T49" fmla="*/ 1131 h 1632"/>
                <a:gd name="T50" fmla="*/ 2578 w 1637"/>
                <a:gd name="T51" fmla="*/ 600 h 1632"/>
                <a:gd name="T52" fmla="*/ 2219 w 1637"/>
                <a:gd name="T53" fmla="*/ 764 h 1632"/>
                <a:gd name="T54" fmla="*/ 2015 w 1637"/>
                <a:gd name="T55" fmla="*/ 796 h 1632"/>
                <a:gd name="T56" fmla="*/ 1748 w 1637"/>
                <a:gd name="T57" fmla="*/ 950 h 1632"/>
                <a:gd name="T58" fmla="*/ 1523 w 1637"/>
                <a:gd name="T59" fmla="*/ 14 h 1632"/>
                <a:gd name="T60" fmla="*/ 1838 w 1637"/>
                <a:gd name="T61" fmla="*/ 923 h 1632"/>
                <a:gd name="T62" fmla="*/ 1921 w 1637"/>
                <a:gd name="T63" fmla="*/ 965 h 1632"/>
                <a:gd name="T64" fmla="*/ 2434 w 1637"/>
                <a:gd name="T65" fmla="*/ 529 h 1632"/>
                <a:gd name="T66" fmla="*/ 2133 w 1637"/>
                <a:gd name="T67" fmla="*/ 1051 h 1632"/>
                <a:gd name="T68" fmla="*/ 2579 w 1637"/>
                <a:gd name="T69" fmla="*/ 970 h 1632"/>
                <a:gd name="T70" fmla="*/ 2206 w 1637"/>
                <a:gd name="T71" fmla="*/ 1333 h 1632"/>
                <a:gd name="T72" fmla="*/ 2544 w 1637"/>
                <a:gd name="T73" fmla="*/ 1383 h 1632"/>
                <a:gd name="T74" fmla="*/ 2296 w 1637"/>
                <a:gd name="T75" fmla="*/ 1574 h 1632"/>
                <a:gd name="T76" fmla="*/ 3259 w 1637"/>
                <a:gd name="T77" fmla="*/ 1789 h 1632"/>
                <a:gd name="T78" fmla="*/ 2287 w 1637"/>
                <a:gd name="T79" fmla="*/ 1734 h 1632"/>
                <a:gd name="T80" fmla="*/ 2219 w 1637"/>
                <a:gd name="T81" fmla="*/ 2210 h 1632"/>
                <a:gd name="T82" fmla="*/ 1956 w 1637"/>
                <a:gd name="T83" fmla="*/ 2301 h 1632"/>
                <a:gd name="T84" fmla="*/ 1866 w 1637"/>
                <a:gd name="T85" fmla="*/ 2420 h 1632"/>
                <a:gd name="T86" fmla="*/ 1570 w 1637"/>
                <a:gd name="T87" fmla="*/ 2435 h 1632"/>
                <a:gd name="T88" fmla="*/ 1480 w 1637"/>
                <a:gd name="T89" fmla="*/ 2271 h 1632"/>
                <a:gd name="T90" fmla="*/ 1333 w 1637"/>
                <a:gd name="T91" fmla="*/ 2324 h 1632"/>
                <a:gd name="T92" fmla="*/ 868 w 1637"/>
                <a:gd name="T93" fmla="*/ 2592 h 1632"/>
                <a:gd name="T94" fmla="*/ 915 w 1637"/>
                <a:gd name="T95" fmla="*/ 2324 h 1632"/>
                <a:gd name="T96" fmla="*/ 746 w 1637"/>
                <a:gd name="T97" fmla="*/ 2271 h 1632"/>
                <a:gd name="T98" fmla="*/ 813 w 1637"/>
                <a:gd name="T99" fmla="*/ 1881 h 1632"/>
                <a:gd name="T100" fmla="*/ 406 w 1637"/>
                <a:gd name="T101" fmla="*/ 1732 h 1632"/>
                <a:gd name="T102" fmla="*/ 754 w 1637"/>
                <a:gd name="T103" fmla="*/ 1653 h 1632"/>
                <a:gd name="T104" fmla="*/ 57 w 1637"/>
                <a:gd name="T105" fmla="*/ 931 h 1632"/>
                <a:gd name="T106" fmla="*/ 473 w 1637"/>
                <a:gd name="T107" fmla="*/ 1355 h 1632"/>
                <a:gd name="T108" fmla="*/ 984 w 1637"/>
                <a:gd name="T109" fmla="*/ 1094 h 1632"/>
                <a:gd name="T110" fmla="*/ 1126 w 1637"/>
                <a:gd name="T111" fmla="*/ 1039 h 1632"/>
                <a:gd name="T112" fmla="*/ 1216 w 1637"/>
                <a:gd name="T113" fmla="*/ 515 h 1632"/>
                <a:gd name="T114" fmla="*/ 1362 w 1637"/>
                <a:gd name="T115" fmla="*/ 931 h 1632"/>
                <a:gd name="T116" fmla="*/ 1439 w 1637"/>
                <a:gd name="T117" fmla="*/ 24 h 16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7" h="1632">
                  <a:moveTo>
                    <a:pt x="750" y="6"/>
                  </a:moveTo>
                  <a:cubicBezTo>
                    <a:pt x="752" y="5"/>
                    <a:pt x="752" y="5"/>
                    <a:pt x="752" y="5"/>
                  </a:cubicBezTo>
                  <a:cubicBezTo>
                    <a:pt x="749" y="1"/>
                    <a:pt x="744" y="0"/>
                    <a:pt x="737" y="0"/>
                  </a:cubicBezTo>
                  <a:cubicBezTo>
                    <a:pt x="729" y="0"/>
                    <a:pt x="718" y="3"/>
                    <a:pt x="706" y="8"/>
                  </a:cubicBezTo>
                  <a:cubicBezTo>
                    <a:pt x="689" y="16"/>
                    <a:pt x="670" y="30"/>
                    <a:pt x="655" y="51"/>
                  </a:cubicBezTo>
                  <a:cubicBezTo>
                    <a:pt x="640" y="73"/>
                    <a:pt x="630" y="102"/>
                    <a:pt x="630" y="140"/>
                  </a:cubicBezTo>
                  <a:cubicBezTo>
                    <a:pt x="630" y="148"/>
                    <a:pt x="630" y="156"/>
                    <a:pt x="631" y="165"/>
                  </a:cubicBezTo>
                  <a:cubicBezTo>
                    <a:pt x="639" y="234"/>
                    <a:pt x="651" y="262"/>
                    <a:pt x="661" y="283"/>
                  </a:cubicBezTo>
                  <a:cubicBezTo>
                    <a:pt x="666" y="293"/>
                    <a:pt x="671" y="302"/>
                    <a:pt x="674" y="313"/>
                  </a:cubicBezTo>
                  <a:cubicBezTo>
                    <a:pt x="677" y="325"/>
                    <a:pt x="679" y="339"/>
                    <a:pt x="680" y="360"/>
                  </a:cubicBezTo>
                  <a:cubicBezTo>
                    <a:pt x="680" y="372"/>
                    <a:pt x="680" y="383"/>
                    <a:pt x="680" y="392"/>
                  </a:cubicBezTo>
                  <a:cubicBezTo>
                    <a:pt x="680" y="421"/>
                    <a:pt x="679" y="437"/>
                    <a:pt x="676" y="446"/>
                  </a:cubicBezTo>
                  <a:cubicBezTo>
                    <a:pt x="674" y="450"/>
                    <a:pt x="672" y="452"/>
                    <a:pt x="669" y="454"/>
                  </a:cubicBezTo>
                  <a:cubicBezTo>
                    <a:pt x="665" y="456"/>
                    <a:pt x="661" y="456"/>
                    <a:pt x="656" y="457"/>
                  </a:cubicBezTo>
                  <a:cubicBezTo>
                    <a:pt x="655" y="457"/>
                    <a:pt x="655" y="457"/>
                    <a:pt x="655" y="457"/>
                  </a:cubicBezTo>
                  <a:cubicBezTo>
                    <a:pt x="649" y="457"/>
                    <a:pt x="645" y="454"/>
                    <a:pt x="641" y="450"/>
                  </a:cubicBezTo>
                  <a:cubicBezTo>
                    <a:pt x="635" y="444"/>
                    <a:pt x="631" y="433"/>
                    <a:pt x="628" y="421"/>
                  </a:cubicBezTo>
                  <a:cubicBezTo>
                    <a:pt x="625" y="409"/>
                    <a:pt x="623" y="396"/>
                    <a:pt x="623" y="384"/>
                  </a:cubicBezTo>
                  <a:cubicBezTo>
                    <a:pt x="623" y="380"/>
                    <a:pt x="624" y="376"/>
                    <a:pt x="624" y="372"/>
                  </a:cubicBezTo>
                  <a:cubicBezTo>
                    <a:pt x="625" y="368"/>
                    <a:pt x="625" y="363"/>
                    <a:pt x="625" y="359"/>
                  </a:cubicBezTo>
                  <a:cubicBezTo>
                    <a:pt x="625" y="334"/>
                    <a:pt x="616" y="314"/>
                    <a:pt x="608" y="302"/>
                  </a:cubicBezTo>
                  <a:cubicBezTo>
                    <a:pt x="602" y="294"/>
                    <a:pt x="599" y="283"/>
                    <a:pt x="599" y="272"/>
                  </a:cubicBezTo>
                  <a:cubicBezTo>
                    <a:pt x="599" y="266"/>
                    <a:pt x="599" y="260"/>
                    <a:pt x="601" y="254"/>
                  </a:cubicBezTo>
                  <a:cubicBezTo>
                    <a:pt x="602" y="251"/>
                    <a:pt x="603" y="247"/>
                    <a:pt x="603" y="242"/>
                  </a:cubicBezTo>
                  <a:cubicBezTo>
                    <a:pt x="603" y="236"/>
                    <a:pt x="602" y="230"/>
                    <a:pt x="599" y="225"/>
                  </a:cubicBezTo>
                  <a:cubicBezTo>
                    <a:pt x="598" y="222"/>
                    <a:pt x="596" y="220"/>
                    <a:pt x="594" y="218"/>
                  </a:cubicBezTo>
                  <a:cubicBezTo>
                    <a:pt x="591" y="217"/>
                    <a:pt x="589" y="216"/>
                    <a:pt x="586" y="216"/>
                  </a:cubicBezTo>
                  <a:cubicBezTo>
                    <a:pt x="580" y="216"/>
                    <a:pt x="574" y="219"/>
                    <a:pt x="567" y="225"/>
                  </a:cubicBezTo>
                  <a:cubicBezTo>
                    <a:pt x="552" y="239"/>
                    <a:pt x="545" y="261"/>
                    <a:pt x="545" y="285"/>
                  </a:cubicBezTo>
                  <a:cubicBezTo>
                    <a:pt x="545" y="307"/>
                    <a:pt x="551" y="331"/>
                    <a:pt x="563" y="350"/>
                  </a:cubicBezTo>
                  <a:cubicBezTo>
                    <a:pt x="576" y="372"/>
                    <a:pt x="598" y="411"/>
                    <a:pt x="598" y="446"/>
                  </a:cubicBezTo>
                  <a:cubicBezTo>
                    <a:pt x="597" y="468"/>
                    <a:pt x="590" y="488"/>
                    <a:pt x="566" y="503"/>
                  </a:cubicBezTo>
                  <a:cubicBezTo>
                    <a:pt x="562" y="506"/>
                    <a:pt x="558" y="507"/>
                    <a:pt x="554" y="507"/>
                  </a:cubicBezTo>
                  <a:cubicBezTo>
                    <a:pt x="551" y="507"/>
                    <a:pt x="547" y="506"/>
                    <a:pt x="544" y="504"/>
                  </a:cubicBezTo>
                  <a:cubicBezTo>
                    <a:pt x="539" y="500"/>
                    <a:pt x="535" y="492"/>
                    <a:pt x="530" y="483"/>
                  </a:cubicBezTo>
                  <a:cubicBezTo>
                    <a:pt x="524" y="470"/>
                    <a:pt x="519" y="453"/>
                    <a:pt x="513" y="440"/>
                  </a:cubicBezTo>
                  <a:cubicBezTo>
                    <a:pt x="510" y="433"/>
                    <a:pt x="506" y="428"/>
                    <a:pt x="503" y="423"/>
                  </a:cubicBezTo>
                  <a:cubicBezTo>
                    <a:pt x="499" y="419"/>
                    <a:pt x="494" y="416"/>
                    <a:pt x="489" y="416"/>
                  </a:cubicBezTo>
                  <a:cubicBezTo>
                    <a:pt x="487" y="416"/>
                    <a:pt x="485" y="416"/>
                    <a:pt x="484" y="417"/>
                  </a:cubicBezTo>
                  <a:cubicBezTo>
                    <a:pt x="478" y="418"/>
                    <a:pt x="474" y="422"/>
                    <a:pt x="472" y="428"/>
                  </a:cubicBezTo>
                  <a:cubicBezTo>
                    <a:pt x="470" y="433"/>
                    <a:pt x="469" y="439"/>
                    <a:pt x="469" y="446"/>
                  </a:cubicBezTo>
                  <a:cubicBezTo>
                    <a:pt x="469" y="460"/>
                    <a:pt x="472" y="476"/>
                    <a:pt x="475" y="492"/>
                  </a:cubicBezTo>
                  <a:cubicBezTo>
                    <a:pt x="477" y="508"/>
                    <a:pt x="480" y="525"/>
                    <a:pt x="480" y="538"/>
                  </a:cubicBezTo>
                  <a:cubicBezTo>
                    <a:pt x="480" y="545"/>
                    <a:pt x="479" y="550"/>
                    <a:pt x="478" y="555"/>
                  </a:cubicBezTo>
                  <a:cubicBezTo>
                    <a:pt x="476" y="560"/>
                    <a:pt x="474" y="563"/>
                    <a:pt x="471" y="566"/>
                  </a:cubicBezTo>
                  <a:cubicBezTo>
                    <a:pt x="456" y="577"/>
                    <a:pt x="448" y="585"/>
                    <a:pt x="443" y="592"/>
                  </a:cubicBezTo>
                  <a:cubicBezTo>
                    <a:pt x="437" y="599"/>
                    <a:pt x="434" y="606"/>
                    <a:pt x="427" y="616"/>
                  </a:cubicBezTo>
                  <a:cubicBezTo>
                    <a:pt x="419" y="627"/>
                    <a:pt x="412" y="633"/>
                    <a:pt x="404" y="639"/>
                  </a:cubicBezTo>
                  <a:cubicBezTo>
                    <a:pt x="396" y="645"/>
                    <a:pt x="387" y="651"/>
                    <a:pt x="378" y="661"/>
                  </a:cubicBezTo>
                  <a:cubicBezTo>
                    <a:pt x="376" y="663"/>
                    <a:pt x="373" y="666"/>
                    <a:pt x="368" y="668"/>
                  </a:cubicBezTo>
                  <a:cubicBezTo>
                    <a:pt x="356" y="674"/>
                    <a:pt x="333" y="681"/>
                    <a:pt x="306" y="681"/>
                  </a:cubicBezTo>
                  <a:cubicBezTo>
                    <a:pt x="284" y="681"/>
                    <a:pt x="258" y="676"/>
                    <a:pt x="235" y="663"/>
                  </a:cubicBezTo>
                  <a:cubicBezTo>
                    <a:pt x="211" y="650"/>
                    <a:pt x="190" y="628"/>
                    <a:pt x="174" y="594"/>
                  </a:cubicBezTo>
                  <a:cubicBezTo>
                    <a:pt x="147" y="537"/>
                    <a:pt x="131" y="470"/>
                    <a:pt x="114" y="418"/>
                  </a:cubicBezTo>
                  <a:cubicBezTo>
                    <a:pt x="105" y="392"/>
                    <a:pt x="96" y="369"/>
                    <a:pt x="84" y="353"/>
                  </a:cubicBezTo>
                  <a:cubicBezTo>
                    <a:pt x="79" y="345"/>
                    <a:pt x="72" y="338"/>
                    <a:pt x="65" y="334"/>
                  </a:cubicBezTo>
                  <a:cubicBezTo>
                    <a:pt x="58" y="329"/>
                    <a:pt x="50" y="327"/>
                    <a:pt x="42" y="327"/>
                  </a:cubicBezTo>
                  <a:cubicBezTo>
                    <a:pt x="37" y="327"/>
                    <a:pt x="33" y="327"/>
                    <a:pt x="28" y="328"/>
                  </a:cubicBezTo>
                  <a:cubicBezTo>
                    <a:pt x="26" y="329"/>
                    <a:pt x="26" y="329"/>
                    <a:pt x="26" y="329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18" y="331"/>
                    <a:pt x="11" y="336"/>
                    <a:pt x="6" y="344"/>
                  </a:cubicBezTo>
                  <a:cubicBezTo>
                    <a:pt x="2" y="352"/>
                    <a:pt x="0" y="361"/>
                    <a:pt x="0" y="372"/>
                  </a:cubicBezTo>
                  <a:cubicBezTo>
                    <a:pt x="0" y="405"/>
                    <a:pt x="18" y="450"/>
                    <a:pt x="40" y="490"/>
                  </a:cubicBezTo>
                  <a:cubicBezTo>
                    <a:pt x="50" y="510"/>
                    <a:pt x="62" y="528"/>
                    <a:pt x="73" y="543"/>
                  </a:cubicBezTo>
                  <a:cubicBezTo>
                    <a:pt x="84" y="558"/>
                    <a:pt x="93" y="569"/>
                    <a:pt x="101" y="574"/>
                  </a:cubicBezTo>
                  <a:cubicBezTo>
                    <a:pt x="119" y="587"/>
                    <a:pt x="129" y="595"/>
                    <a:pt x="135" y="603"/>
                  </a:cubicBezTo>
                  <a:cubicBezTo>
                    <a:pt x="141" y="612"/>
                    <a:pt x="145" y="622"/>
                    <a:pt x="151" y="641"/>
                  </a:cubicBezTo>
                  <a:cubicBezTo>
                    <a:pt x="157" y="660"/>
                    <a:pt x="176" y="684"/>
                    <a:pt x="201" y="705"/>
                  </a:cubicBezTo>
                  <a:cubicBezTo>
                    <a:pt x="226" y="725"/>
                    <a:pt x="258" y="743"/>
                    <a:pt x="289" y="750"/>
                  </a:cubicBezTo>
                  <a:cubicBezTo>
                    <a:pt x="317" y="757"/>
                    <a:pt x="337" y="763"/>
                    <a:pt x="350" y="772"/>
                  </a:cubicBezTo>
                  <a:cubicBezTo>
                    <a:pt x="356" y="776"/>
                    <a:pt x="360" y="780"/>
                    <a:pt x="363" y="785"/>
                  </a:cubicBezTo>
                  <a:cubicBezTo>
                    <a:pt x="366" y="791"/>
                    <a:pt x="367" y="796"/>
                    <a:pt x="367" y="803"/>
                  </a:cubicBezTo>
                  <a:cubicBezTo>
                    <a:pt x="367" y="806"/>
                    <a:pt x="367" y="809"/>
                    <a:pt x="367" y="812"/>
                  </a:cubicBezTo>
                  <a:cubicBezTo>
                    <a:pt x="365" y="823"/>
                    <a:pt x="361" y="831"/>
                    <a:pt x="356" y="835"/>
                  </a:cubicBezTo>
                  <a:cubicBezTo>
                    <a:pt x="351" y="840"/>
                    <a:pt x="345" y="842"/>
                    <a:pt x="338" y="842"/>
                  </a:cubicBezTo>
                  <a:cubicBezTo>
                    <a:pt x="331" y="842"/>
                    <a:pt x="323" y="840"/>
                    <a:pt x="317" y="836"/>
                  </a:cubicBezTo>
                  <a:cubicBezTo>
                    <a:pt x="306" y="829"/>
                    <a:pt x="290" y="829"/>
                    <a:pt x="274" y="829"/>
                  </a:cubicBezTo>
                  <a:cubicBezTo>
                    <a:pt x="266" y="829"/>
                    <a:pt x="258" y="829"/>
                    <a:pt x="251" y="828"/>
                  </a:cubicBezTo>
                  <a:cubicBezTo>
                    <a:pt x="244" y="828"/>
                    <a:pt x="237" y="827"/>
                    <a:pt x="233" y="825"/>
                  </a:cubicBezTo>
                  <a:cubicBezTo>
                    <a:pt x="227" y="822"/>
                    <a:pt x="221" y="820"/>
                    <a:pt x="215" y="820"/>
                  </a:cubicBezTo>
                  <a:cubicBezTo>
                    <a:pt x="209" y="820"/>
                    <a:pt x="203" y="822"/>
                    <a:pt x="198" y="826"/>
                  </a:cubicBezTo>
                  <a:cubicBezTo>
                    <a:pt x="194" y="830"/>
                    <a:pt x="192" y="836"/>
                    <a:pt x="192" y="842"/>
                  </a:cubicBezTo>
                  <a:cubicBezTo>
                    <a:pt x="192" y="847"/>
                    <a:pt x="194" y="852"/>
                    <a:pt x="197" y="855"/>
                  </a:cubicBezTo>
                  <a:cubicBezTo>
                    <a:pt x="201" y="860"/>
                    <a:pt x="208" y="863"/>
                    <a:pt x="216" y="865"/>
                  </a:cubicBezTo>
                  <a:cubicBezTo>
                    <a:pt x="224" y="867"/>
                    <a:pt x="233" y="868"/>
                    <a:pt x="242" y="868"/>
                  </a:cubicBezTo>
                  <a:cubicBezTo>
                    <a:pt x="253" y="869"/>
                    <a:pt x="265" y="870"/>
                    <a:pt x="276" y="871"/>
                  </a:cubicBezTo>
                  <a:cubicBezTo>
                    <a:pt x="287" y="872"/>
                    <a:pt x="296" y="873"/>
                    <a:pt x="303" y="877"/>
                  </a:cubicBezTo>
                  <a:cubicBezTo>
                    <a:pt x="314" y="883"/>
                    <a:pt x="329" y="888"/>
                    <a:pt x="342" y="888"/>
                  </a:cubicBezTo>
                  <a:cubicBezTo>
                    <a:pt x="347" y="888"/>
                    <a:pt x="351" y="887"/>
                    <a:pt x="355" y="886"/>
                  </a:cubicBezTo>
                  <a:cubicBezTo>
                    <a:pt x="361" y="885"/>
                    <a:pt x="366" y="883"/>
                    <a:pt x="370" y="883"/>
                  </a:cubicBezTo>
                  <a:cubicBezTo>
                    <a:pt x="372" y="883"/>
                    <a:pt x="373" y="883"/>
                    <a:pt x="375" y="884"/>
                  </a:cubicBezTo>
                  <a:cubicBezTo>
                    <a:pt x="378" y="886"/>
                    <a:pt x="381" y="889"/>
                    <a:pt x="385" y="896"/>
                  </a:cubicBezTo>
                  <a:cubicBezTo>
                    <a:pt x="388" y="903"/>
                    <a:pt x="392" y="912"/>
                    <a:pt x="396" y="926"/>
                  </a:cubicBezTo>
                  <a:cubicBezTo>
                    <a:pt x="404" y="954"/>
                    <a:pt x="409" y="969"/>
                    <a:pt x="413" y="980"/>
                  </a:cubicBezTo>
                  <a:cubicBezTo>
                    <a:pt x="417" y="990"/>
                    <a:pt x="420" y="995"/>
                    <a:pt x="424" y="1003"/>
                  </a:cubicBezTo>
                  <a:cubicBezTo>
                    <a:pt x="428" y="1010"/>
                    <a:pt x="430" y="1017"/>
                    <a:pt x="430" y="1023"/>
                  </a:cubicBezTo>
                  <a:cubicBezTo>
                    <a:pt x="430" y="1028"/>
                    <a:pt x="429" y="1032"/>
                    <a:pt x="426" y="1035"/>
                  </a:cubicBezTo>
                  <a:cubicBezTo>
                    <a:pt x="424" y="1039"/>
                    <a:pt x="420" y="1041"/>
                    <a:pt x="413" y="1042"/>
                  </a:cubicBezTo>
                  <a:cubicBezTo>
                    <a:pt x="403" y="1044"/>
                    <a:pt x="388" y="1051"/>
                    <a:pt x="375" y="1060"/>
                  </a:cubicBezTo>
                  <a:cubicBezTo>
                    <a:pt x="368" y="1065"/>
                    <a:pt x="362" y="1071"/>
                    <a:pt x="358" y="1077"/>
                  </a:cubicBezTo>
                  <a:cubicBezTo>
                    <a:pt x="354" y="1083"/>
                    <a:pt x="351" y="1090"/>
                    <a:pt x="351" y="1097"/>
                  </a:cubicBezTo>
                  <a:cubicBezTo>
                    <a:pt x="351" y="1100"/>
                    <a:pt x="352" y="1104"/>
                    <a:pt x="353" y="1107"/>
                  </a:cubicBezTo>
                  <a:cubicBezTo>
                    <a:pt x="355" y="1113"/>
                    <a:pt x="360" y="1118"/>
                    <a:pt x="365" y="1121"/>
                  </a:cubicBezTo>
                  <a:cubicBezTo>
                    <a:pt x="371" y="1124"/>
                    <a:pt x="377" y="1125"/>
                    <a:pt x="384" y="1125"/>
                  </a:cubicBezTo>
                  <a:cubicBezTo>
                    <a:pt x="395" y="1125"/>
                    <a:pt x="407" y="1122"/>
                    <a:pt x="418" y="1116"/>
                  </a:cubicBezTo>
                  <a:cubicBezTo>
                    <a:pt x="430" y="1110"/>
                    <a:pt x="440" y="1102"/>
                    <a:pt x="446" y="1091"/>
                  </a:cubicBezTo>
                  <a:cubicBezTo>
                    <a:pt x="453" y="1081"/>
                    <a:pt x="461" y="1072"/>
                    <a:pt x="468" y="1067"/>
                  </a:cubicBezTo>
                  <a:cubicBezTo>
                    <a:pt x="475" y="1061"/>
                    <a:pt x="482" y="1058"/>
                    <a:pt x="487" y="1058"/>
                  </a:cubicBezTo>
                  <a:cubicBezTo>
                    <a:pt x="493" y="1058"/>
                    <a:pt x="498" y="1061"/>
                    <a:pt x="502" y="1067"/>
                  </a:cubicBezTo>
                  <a:cubicBezTo>
                    <a:pt x="504" y="1069"/>
                    <a:pt x="505" y="1072"/>
                    <a:pt x="505" y="1075"/>
                  </a:cubicBezTo>
                  <a:cubicBezTo>
                    <a:pt x="505" y="1079"/>
                    <a:pt x="503" y="1084"/>
                    <a:pt x="500" y="1089"/>
                  </a:cubicBezTo>
                  <a:cubicBezTo>
                    <a:pt x="491" y="1104"/>
                    <a:pt x="470" y="1123"/>
                    <a:pt x="448" y="1140"/>
                  </a:cubicBezTo>
                  <a:cubicBezTo>
                    <a:pt x="412" y="1167"/>
                    <a:pt x="392" y="1190"/>
                    <a:pt x="364" y="1245"/>
                  </a:cubicBezTo>
                  <a:cubicBezTo>
                    <a:pt x="350" y="1273"/>
                    <a:pt x="339" y="1293"/>
                    <a:pt x="329" y="1308"/>
                  </a:cubicBezTo>
                  <a:cubicBezTo>
                    <a:pt x="318" y="1324"/>
                    <a:pt x="307" y="1335"/>
                    <a:pt x="293" y="1346"/>
                  </a:cubicBezTo>
                  <a:cubicBezTo>
                    <a:pt x="275" y="1359"/>
                    <a:pt x="259" y="1388"/>
                    <a:pt x="259" y="1418"/>
                  </a:cubicBezTo>
                  <a:cubicBezTo>
                    <a:pt x="259" y="1440"/>
                    <a:pt x="268" y="1462"/>
                    <a:pt x="293" y="1478"/>
                  </a:cubicBezTo>
                  <a:cubicBezTo>
                    <a:pt x="297" y="1481"/>
                    <a:pt x="301" y="1482"/>
                    <a:pt x="306" y="1482"/>
                  </a:cubicBezTo>
                  <a:cubicBezTo>
                    <a:pt x="313" y="1482"/>
                    <a:pt x="320" y="1478"/>
                    <a:pt x="327" y="1472"/>
                  </a:cubicBezTo>
                  <a:cubicBezTo>
                    <a:pt x="340" y="1461"/>
                    <a:pt x="352" y="1442"/>
                    <a:pt x="364" y="1420"/>
                  </a:cubicBezTo>
                  <a:cubicBezTo>
                    <a:pt x="382" y="1385"/>
                    <a:pt x="400" y="1342"/>
                    <a:pt x="418" y="1304"/>
                  </a:cubicBezTo>
                  <a:cubicBezTo>
                    <a:pt x="426" y="1284"/>
                    <a:pt x="435" y="1266"/>
                    <a:pt x="444" y="1251"/>
                  </a:cubicBezTo>
                  <a:cubicBezTo>
                    <a:pt x="453" y="1236"/>
                    <a:pt x="461" y="1224"/>
                    <a:pt x="469" y="1217"/>
                  </a:cubicBezTo>
                  <a:cubicBezTo>
                    <a:pt x="497" y="1192"/>
                    <a:pt x="511" y="1180"/>
                    <a:pt x="522" y="1169"/>
                  </a:cubicBezTo>
                  <a:cubicBezTo>
                    <a:pt x="534" y="1158"/>
                    <a:pt x="541" y="1147"/>
                    <a:pt x="554" y="1124"/>
                  </a:cubicBezTo>
                  <a:cubicBezTo>
                    <a:pt x="559" y="1115"/>
                    <a:pt x="565" y="1108"/>
                    <a:pt x="570" y="1104"/>
                  </a:cubicBezTo>
                  <a:cubicBezTo>
                    <a:pt x="576" y="1100"/>
                    <a:pt x="582" y="1099"/>
                    <a:pt x="588" y="1099"/>
                  </a:cubicBezTo>
                  <a:cubicBezTo>
                    <a:pt x="595" y="1099"/>
                    <a:pt x="603" y="1101"/>
                    <a:pt x="610" y="1106"/>
                  </a:cubicBezTo>
                  <a:cubicBezTo>
                    <a:pt x="616" y="1110"/>
                    <a:pt x="623" y="1116"/>
                    <a:pt x="627" y="1122"/>
                  </a:cubicBezTo>
                  <a:cubicBezTo>
                    <a:pt x="633" y="1128"/>
                    <a:pt x="637" y="1135"/>
                    <a:pt x="642" y="1139"/>
                  </a:cubicBezTo>
                  <a:cubicBezTo>
                    <a:pt x="644" y="1142"/>
                    <a:pt x="646" y="1144"/>
                    <a:pt x="648" y="1145"/>
                  </a:cubicBezTo>
                  <a:cubicBezTo>
                    <a:pt x="651" y="1146"/>
                    <a:pt x="653" y="1147"/>
                    <a:pt x="656" y="1147"/>
                  </a:cubicBezTo>
                  <a:cubicBezTo>
                    <a:pt x="659" y="1147"/>
                    <a:pt x="661" y="1146"/>
                    <a:pt x="664" y="1144"/>
                  </a:cubicBezTo>
                  <a:cubicBezTo>
                    <a:pt x="667" y="1142"/>
                    <a:pt x="670" y="1140"/>
                    <a:pt x="673" y="1136"/>
                  </a:cubicBezTo>
                  <a:cubicBezTo>
                    <a:pt x="679" y="1129"/>
                    <a:pt x="683" y="1124"/>
                    <a:pt x="686" y="1121"/>
                  </a:cubicBezTo>
                  <a:cubicBezTo>
                    <a:pt x="687" y="1119"/>
                    <a:pt x="689" y="1118"/>
                    <a:pt x="690" y="1118"/>
                  </a:cubicBezTo>
                  <a:cubicBezTo>
                    <a:pt x="691" y="1117"/>
                    <a:pt x="691" y="1117"/>
                    <a:pt x="692" y="1117"/>
                  </a:cubicBezTo>
                  <a:cubicBezTo>
                    <a:pt x="692" y="1117"/>
                    <a:pt x="693" y="1117"/>
                    <a:pt x="694" y="1118"/>
                  </a:cubicBezTo>
                  <a:cubicBezTo>
                    <a:pt x="695" y="1119"/>
                    <a:pt x="697" y="1120"/>
                    <a:pt x="698" y="1122"/>
                  </a:cubicBezTo>
                  <a:cubicBezTo>
                    <a:pt x="701" y="1124"/>
                    <a:pt x="703" y="1126"/>
                    <a:pt x="706" y="1128"/>
                  </a:cubicBezTo>
                  <a:cubicBezTo>
                    <a:pt x="708" y="1129"/>
                    <a:pt x="711" y="1130"/>
                    <a:pt x="714" y="1130"/>
                  </a:cubicBezTo>
                  <a:cubicBezTo>
                    <a:pt x="717" y="1130"/>
                    <a:pt x="720" y="1130"/>
                    <a:pt x="723" y="1128"/>
                  </a:cubicBezTo>
                  <a:cubicBezTo>
                    <a:pt x="726" y="1126"/>
                    <a:pt x="728" y="1123"/>
                    <a:pt x="731" y="1120"/>
                  </a:cubicBezTo>
                  <a:cubicBezTo>
                    <a:pt x="735" y="1116"/>
                    <a:pt x="738" y="1112"/>
                    <a:pt x="740" y="1110"/>
                  </a:cubicBezTo>
                  <a:cubicBezTo>
                    <a:pt x="743" y="1108"/>
                    <a:pt x="745" y="1107"/>
                    <a:pt x="746" y="1107"/>
                  </a:cubicBezTo>
                  <a:cubicBezTo>
                    <a:pt x="746" y="1107"/>
                    <a:pt x="747" y="1107"/>
                    <a:pt x="747" y="1108"/>
                  </a:cubicBezTo>
                  <a:cubicBezTo>
                    <a:pt x="748" y="1108"/>
                    <a:pt x="748" y="1109"/>
                    <a:pt x="749" y="1110"/>
                  </a:cubicBezTo>
                  <a:cubicBezTo>
                    <a:pt x="750" y="1112"/>
                    <a:pt x="750" y="1114"/>
                    <a:pt x="751" y="1117"/>
                  </a:cubicBezTo>
                  <a:cubicBezTo>
                    <a:pt x="752" y="1121"/>
                    <a:pt x="752" y="1128"/>
                    <a:pt x="752" y="1137"/>
                  </a:cubicBezTo>
                  <a:cubicBezTo>
                    <a:pt x="753" y="1150"/>
                    <a:pt x="754" y="1166"/>
                    <a:pt x="756" y="1179"/>
                  </a:cubicBezTo>
                  <a:cubicBezTo>
                    <a:pt x="757" y="1185"/>
                    <a:pt x="759" y="1191"/>
                    <a:pt x="761" y="1195"/>
                  </a:cubicBezTo>
                  <a:cubicBezTo>
                    <a:pt x="762" y="1197"/>
                    <a:pt x="764" y="1199"/>
                    <a:pt x="765" y="1200"/>
                  </a:cubicBezTo>
                  <a:cubicBezTo>
                    <a:pt x="767" y="1202"/>
                    <a:pt x="769" y="1202"/>
                    <a:pt x="771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2" y="1202"/>
                    <a:pt x="772" y="1202"/>
                    <a:pt x="772" y="1202"/>
                  </a:cubicBezTo>
                  <a:cubicBezTo>
                    <a:pt x="774" y="1202"/>
                    <a:pt x="775" y="1202"/>
                    <a:pt x="776" y="1201"/>
                  </a:cubicBezTo>
                  <a:cubicBezTo>
                    <a:pt x="779" y="1199"/>
                    <a:pt x="780" y="1196"/>
                    <a:pt x="781" y="1192"/>
                  </a:cubicBezTo>
                  <a:cubicBezTo>
                    <a:pt x="784" y="1186"/>
                    <a:pt x="785" y="1177"/>
                    <a:pt x="787" y="1167"/>
                  </a:cubicBezTo>
                  <a:cubicBezTo>
                    <a:pt x="789" y="1152"/>
                    <a:pt x="791" y="1135"/>
                    <a:pt x="796" y="1121"/>
                  </a:cubicBezTo>
                  <a:cubicBezTo>
                    <a:pt x="799" y="1115"/>
                    <a:pt x="801" y="1109"/>
                    <a:pt x="805" y="1104"/>
                  </a:cubicBezTo>
                  <a:cubicBezTo>
                    <a:pt x="809" y="1100"/>
                    <a:pt x="813" y="1097"/>
                    <a:pt x="819" y="1096"/>
                  </a:cubicBezTo>
                  <a:cubicBezTo>
                    <a:pt x="824" y="1096"/>
                    <a:pt x="829" y="1095"/>
                    <a:pt x="834" y="1095"/>
                  </a:cubicBezTo>
                  <a:cubicBezTo>
                    <a:pt x="850" y="1095"/>
                    <a:pt x="864" y="1100"/>
                    <a:pt x="878" y="1114"/>
                  </a:cubicBezTo>
                  <a:cubicBezTo>
                    <a:pt x="891" y="1129"/>
                    <a:pt x="903" y="1153"/>
                    <a:pt x="914" y="1191"/>
                  </a:cubicBezTo>
                  <a:cubicBezTo>
                    <a:pt x="920" y="1213"/>
                    <a:pt x="925" y="1245"/>
                    <a:pt x="929" y="1281"/>
                  </a:cubicBezTo>
                  <a:cubicBezTo>
                    <a:pt x="936" y="1336"/>
                    <a:pt x="941" y="1402"/>
                    <a:pt x="951" y="1459"/>
                  </a:cubicBezTo>
                  <a:cubicBezTo>
                    <a:pt x="956" y="1488"/>
                    <a:pt x="962" y="1515"/>
                    <a:pt x="969" y="1538"/>
                  </a:cubicBezTo>
                  <a:cubicBezTo>
                    <a:pt x="976" y="1560"/>
                    <a:pt x="985" y="1579"/>
                    <a:pt x="996" y="1591"/>
                  </a:cubicBezTo>
                  <a:cubicBezTo>
                    <a:pt x="1022" y="1618"/>
                    <a:pt x="1055" y="1632"/>
                    <a:pt x="1080" y="1632"/>
                  </a:cubicBezTo>
                  <a:cubicBezTo>
                    <a:pt x="1089" y="1632"/>
                    <a:pt x="1097" y="1630"/>
                    <a:pt x="1103" y="1626"/>
                  </a:cubicBezTo>
                  <a:cubicBezTo>
                    <a:pt x="1109" y="1621"/>
                    <a:pt x="1112" y="1614"/>
                    <a:pt x="1112" y="1605"/>
                  </a:cubicBezTo>
                  <a:cubicBezTo>
                    <a:pt x="1112" y="1592"/>
                    <a:pt x="1105" y="1573"/>
                    <a:pt x="1087" y="1550"/>
                  </a:cubicBezTo>
                  <a:cubicBezTo>
                    <a:pt x="1052" y="1503"/>
                    <a:pt x="1036" y="1444"/>
                    <a:pt x="1026" y="1384"/>
                  </a:cubicBezTo>
                  <a:cubicBezTo>
                    <a:pt x="1015" y="1324"/>
                    <a:pt x="1010" y="1265"/>
                    <a:pt x="997" y="1217"/>
                  </a:cubicBezTo>
                  <a:cubicBezTo>
                    <a:pt x="986" y="1180"/>
                    <a:pt x="975" y="1153"/>
                    <a:pt x="966" y="1131"/>
                  </a:cubicBezTo>
                  <a:cubicBezTo>
                    <a:pt x="957" y="1109"/>
                    <a:pt x="950" y="1093"/>
                    <a:pt x="950" y="1081"/>
                  </a:cubicBezTo>
                  <a:cubicBezTo>
                    <a:pt x="950" y="1074"/>
                    <a:pt x="953" y="1068"/>
                    <a:pt x="958" y="1063"/>
                  </a:cubicBezTo>
                  <a:cubicBezTo>
                    <a:pt x="968" y="1053"/>
                    <a:pt x="974" y="1043"/>
                    <a:pt x="979" y="1036"/>
                  </a:cubicBezTo>
                  <a:cubicBezTo>
                    <a:pt x="981" y="1032"/>
                    <a:pt x="984" y="1029"/>
                    <a:pt x="986" y="1028"/>
                  </a:cubicBezTo>
                  <a:cubicBezTo>
                    <a:pt x="989" y="1026"/>
                    <a:pt x="991" y="1025"/>
                    <a:pt x="995" y="1025"/>
                  </a:cubicBezTo>
                  <a:cubicBezTo>
                    <a:pt x="999" y="1025"/>
                    <a:pt x="1004" y="1026"/>
                    <a:pt x="1010" y="1028"/>
                  </a:cubicBezTo>
                  <a:cubicBezTo>
                    <a:pt x="1027" y="1035"/>
                    <a:pt x="1036" y="1038"/>
                    <a:pt x="1043" y="1043"/>
                  </a:cubicBezTo>
                  <a:cubicBezTo>
                    <a:pt x="1050" y="1048"/>
                    <a:pt x="1055" y="1053"/>
                    <a:pt x="1063" y="1065"/>
                  </a:cubicBezTo>
                  <a:cubicBezTo>
                    <a:pt x="1069" y="1074"/>
                    <a:pt x="1073" y="1080"/>
                    <a:pt x="1078" y="1085"/>
                  </a:cubicBezTo>
                  <a:cubicBezTo>
                    <a:pt x="1080" y="1087"/>
                    <a:pt x="1082" y="1088"/>
                    <a:pt x="1084" y="1090"/>
                  </a:cubicBezTo>
                  <a:cubicBezTo>
                    <a:pt x="1087" y="1091"/>
                    <a:pt x="1089" y="1091"/>
                    <a:pt x="1091" y="1091"/>
                  </a:cubicBezTo>
                  <a:cubicBezTo>
                    <a:pt x="1095" y="1091"/>
                    <a:pt x="1099" y="1089"/>
                    <a:pt x="1102" y="1086"/>
                  </a:cubicBezTo>
                  <a:cubicBezTo>
                    <a:pt x="1105" y="1083"/>
                    <a:pt x="1106" y="1080"/>
                    <a:pt x="1106" y="1076"/>
                  </a:cubicBezTo>
                  <a:cubicBezTo>
                    <a:pt x="1106" y="1069"/>
                    <a:pt x="1102" y="1061"/>
                    <a:pt x="1096" y="1052"/>
                  </a:cubicBezTo>
                  <a:cubicBezTo>
                    <a:pt x="1090" y="1043"/>
                    <a:pt x="1081" y="1033"/>
                    <a:pt x="1072" y="1023"/>
                  </a:cubicBezTo>
                  <a:cubicBezTo>
                    <a:pt x="1063" y="1013"/>
                    <a:pt x="1054" y="1004"/>
                    <a:pt x="1046" y="996"/>
                  </a:cubicBezTo>
                  <a:cubicBezTo>
                    <a:pt x="1039" y="987"/>
                    <a:pt x="1035" y="978"/>
                    <a:pt x="1035" y="968"/>
                  </a:cubicBezTo>
                  <a:cubicBezTo>
                    <a:pt x="1035" y="964"/>
                    <a:pt x="1036" y="958"/>
                    <a:pt x="1039" y="952"/>
                  </a:cubicBezTo>
                  <a:cubicBezTo>
                    <a:pt x="1046" y="936"/>
                    <a:pt x="1050" y="918"/>
                    <a:pt x="1057" y="903"/>
                  </a:cubicBezTo>
                  <a:cubicBezTo>
                    <a:pt x="1063" y="887"/>
                    <a:pt x="1072" y="873"/>
                    <a:pt x="1087" y="866"/>
                  </a:cubicBezTo>
                  <a:cubicBezTo>
                    <a:pt x="1094" y="862"/>
                    <a:pt x="1108" y="859"/>
                    <a:pt x="1125" y="857"/>
                  </a:cubicBezTo>
                  <a:cubicBezTo>
                    <a:pt x="1143" y="854"/>
                    <a:pt x="1164" y="853"/>
                    <a:pt x="1188" y="853"/>
                  </a:cubicBezTo>
                  <a:cubicBezTo>
                    <a:pt x="1233" y="853"/>
                    <a:pt x="1287" y="858"/>
                    <a:pt x="1337" y="873"/>
                  </a:cubicBezTo>
                  <a:cubicBezTo>
                    <a:pt x="1389" y="889"/>
                    <a:pt x="1426" y="899"/>
                    <a:pt x="1453" y="908"/>
                  </a:cubicBezTo>
                  <a:cubicBezTo>
                    <a:pt x="1480" y="918"/>
                    <a:pt x="1497" y="927"/>
                    <a:pt x="1508" y="940"/>
                  </a:cubicBezTo>
                  <a:cubicBezTo>
                    <a:pt x="1516" y="949"/>
                    <a:pt x="1530" y="958"/>
                    <a:pt x="1546" y="964"/>
                  </a:cubicBezTo>
                  <a:cubicBezTo>
                    <a:pt x="1562" y="971"/>
                    <a:pt x="1581" y="976"/>
                    <a:pt x="1597" y="976"/>
                  </a:cubicBezTo>
                  <a:cubicBezTo>
                    <a:pt x="1606" y="976"/>
                    <a:pt x="1614" y="975"/>
                    <a:pt x="1621" y="971"/>
                  </a:cubicBezTo>
                  <a:cubicBezTo>
                    <a:pt x="1628" y="967"/>
                    <a:pt x="1633" y="961"/>
                    <a:pt x="1636" y="952"/>
                  </a:cubicBezTo>
                  <a:cubicBezTo>
                    <a:pt x="1637" y="947"/>
                    <a:pt x="1637" y="943"/>
                    <a:pt x="1637" y="939"/>
                  </a:cubicBezTo>
                  <a:cubicBezTo>
                    <a:pt x="1637" y="917"/>
                    <a:pt x="1624" y="894"/>
                    <a:pt x="1606" y="877"/>
                  </a:cubicBezTo>
                  <a:cubicBezTo>
                    <a:pt x="1587" y="859"/>
                    <a:pt x="1562" y="846"/>
                    <a:pt x="1538" y="843"/>
                  </a:cubicBezTo>
                  <a:cubicBezTo>
                    <a:pt x="1513" y="841"/>
                    <a:pt x="1492" y="830"/>
                    <a:pt x="1471" y="820"/>
                  </a:cubicBezTo>
                  <a:cubicBezTo>
                    <a:pt x="1450" y="810"/>
                    <a:pt x="1429" y="801"/>
                    <a:pt x="1408" y="801"/>
                  </a:cubicBezTo>
                  <a:cubicBezTo>
                    <a:pt x="1406" y="801"/>
                    <a:pt x="1404" y="801"/>
                    <a:pt x="1403" y="801"/>
                  </a:cubicBezTo>
                  <a:cubicBezTo>
                    <a:pt x="1400" y="802"/>
                    <a:pt x="1397" y="802"/>
                    <a:pt x="1395" y="802"/>
                  </a:cubicBezTo>
                  <a:cubicBezTo>
                    <a:pt x="1375" y="802"/>
                    <a:pt x="1357" y="797"/>
                    <a:pt x="1339" y="792"/>
                  </a:cubicBezTo>
                  <a:cubicBezTo>
                    <a:pt x="1320" y="787"/>
                    <a:pt x="1301" y="782"/>
                    <a:pt x="1280" y="782"/>
                  </a:cubicBezTo>
                  <a:cubicBezTo>
                    <a:pt x="1279" y="782"/>
                    <a:pt x="1278" y="782"/>
                    <a:pt x="1277" y="782"/>
                  </a:cubicBezTo>
                  <a:cubicBezTo>
                    <a:pt x="1274" y="782"/>
                    <a:pt x="1272" y="782"/>
                    <a:pt x="1269" y="782"/>
                  </a:cubicBezTo>
                  <a:cubicBezTo>
                    <a:pt x="1242" y="782"/>
                    <a:pt x="1195" y="780"/>
                    <a:pt x="1155" y="775"/>
                  </a:cubicBezTo>
                  <a:cubicBezTo>
                    <a:pt x="1136" y="772"/>
                    <a:pt x="1117" y="769"/>
                    <a:pt x="1104" y="764"/>
                  </a:cubicBezTo>
                  <a:cubicBezTo>
                    <a:pt x="1098" y="762"/>
                    <a:pt x="1092" y="759"/>
                    <a:pt x="1089" y="757"/>
                  </a:cubicBezTo>
                  <a:cubicBezTo>
                    <a:pt x="1087" y="756"/>
                    <a:pt x="1086" y="754"/>
                    <a:pt x="1085" y="753"/>
                  </a:cubicBezTo>
                  <a:cubicBezTo>
                    <a:pt x="1084" y="752"/>
                    <a:pt x="1084" y="751"/>
                    <a:pt x="1084" y="749"/>
                  </a:cubicBezTo>
                  <a:cubicBezTo>
                    <a:pt x="1084" y="748"/>
                    <a:pt x="1084" y="747"/>
                    <a:pt x="1085" y="746"/>
                  </a:cubicBezTo>
                  <a:cubicBezTo>
                    <a:pt x="1087" y="743"/>
                    <a:pt x="1091" y="741"/>
                    <a:pt x="1097" y="738"/>
                  </a:cubicBezTo>
                  <a:cubicBezTo>
                    <a:pt x="1107" y="734"/>
                    <a:pt x="1122" y="731"/>
                    <a:pt x="1139" y="727"/>
                  </a:cubicBezTo>
                  <a:cubicBezTo>
                    <a:pt x="1164" y="722"/>
                    <a:pt x="1192" y="717"/>
                    <a:pt x="1215" y="710"/>
                  </a:cubicBezTo>
                  <a:cubicBezTo>
                    <a:pt x="1226" y="707"/>
                    <a:pt x="1236" y="703"/>
                    <a:pt x="1243" y="698"/>
                  </a:cubicBezTo>
                  <a:cubicBezTo>
                    <a:pt x="1247" y="696"/>
                    <a:pt x="1250" y="694"/>
                    <a:pt x="1252" y="691"/>
                  </a:cubicBezTo>
                  <a:cubicBezTo>
                    <a:pt x="1254" y="688"/>
                    <a:pt x="1255" y="685"/>
                    <a:pt x="1255" y="682"/>
                  </a:cubicBezTo>
                  <a:cubicBezTo>
                    <a:pt x="1255" y="681"/>
                    <a:pt x="1255" y="680"/>
                    <a:pt x="1255" y="679"/>
                  </a:cubicBezTo>
                  <a:cubicBezTo>
                    <a:pt x="1254" y="676"/>
                    <a:pt x="1253" y="674"/>
                    <a:pt x="1252" y="672"/>
                  </a:cubicBezTo>
                  <a:cubicBezTo>
                    <a:pt x="1249" y="669"/>
                    <a:pt x="1246" y="667"/>
                    <a:pt x="1241" y="666"/>
                  </a:cubicBezTo>
                  <a:cubicBezTo>
                    <a:pt x="1237" y="665"/>
                    <a:pt x="1232" y="665"/>
                    <a:pt x="1227" y="665"/>
                  </a:cubicBezTo>
                  <a:cubicBezTo>
                    <a:pt x="1210" y="665"/>
                    <a:pt x="1189" y="669"/>
                    <a:pt x="1167" y="673"/>
                  </a:cubicBezTo>
                  <a:cubicBezTo>
                    <a:pt x="1145" y="677"/>
                    <a:pt x="1124" y="681"/>
                    <a:pt x="1108" y="681"/>
                  </a:cubicBezTo>
                  <a:cubicBezTo>
                    <a:pt x="1101" y="681"/>
                    <a:pt x="1095" y="680"/>
                    <a:pt x="1091" y="678"/>
                  </a:cubicBezTo>
                  <a:cubicBezTo>
                    <a:pt x="1089" y="677"/>
                    <a:pt x="1088" y="676"/>
                    <a:pt x="1087" y="675"/>
                  </a:cubicBezTo>
                  <a:cubicBezTo>
                    <a:pt x="1086" y="673"/>
                    <a:pt x="1085" y="671"/>
                    <a:pt x="1085" y="669"/>
                  </a:cubicBezTo>
                  <a:cubicBezTo>
                    <a:pt x="1085" y="668"/>
                    <a:pt x="1085" y="668"/>
                    <a:pt x="1085" y="668"/>
                  </a:cubicBezTo>
                  <a:cubicBezTo>
                    <a:pt x="1085" y="664"/>
                    <a:pt x="1087" y="659"/>
                    <a:pt x="1091" y="655"/>
                  </a:cubicBezTo>
                  <a:cubicBezTo>
                    <a:pt x="1098" y="647"/>
                    <a:pt x="1112" y="639"/>
                    <a:pt x="1128" y="631"/>
                  </a:cubicBezTo>
                  <a:cubicBezTo>
                    <a:pt x="1153" y="620"/>
                    <a:pt x="1184" y="608"/>
                    <a:pt x="1213" y="594"/>
                  </a:cubicBezTo>
                  <a:cubicBezTo>
                    <a:pt x="1241" y="580"/>
                    <a:pt x="1267" y="565"/>
                    <a:pt x="1279" y="544"/>
                  </a:cubicBezTo>
                  <a:cubicBezTo>
                    <a:pt x="1292" y="525"/>
                    <a:pt x="1301" y="511"/>
                    <a:pt x="1307" y="501"/>
                  </a:cubicBezTo>
                  <a:cubicBezTo>
                    <a:pt x="1313" y="490"/>
                    <a:pt x="1316" y="484"/>
                    <a:pt x="1316" y="478"/>
                  </a:cubicBezTo>
                  <a:cubicBezTo>
                    <a:pt x="1316" y="476"/>
                    <a:pt x="1315" y="473"/>
                    <a:pt x="1314" y="471"/>
                  </a:cubicBezTo>
                  <a:cubicBezTo>
                    <a:pt x="1312" y="469"/>
                    <a:pt x="1310" y="467"/>
                    <a:pt x="1307" y="465"/>
                  </a:cubicBezTo>
                  <a:cubicBezTo>
                    <a:pt x="1304" y="462"/>
                    <a:pt x="1300" y="461"/>
                    <a:pt x="1296" y="461"/>
                  </a:cubicBezTo>
                  <a:cubicBezTo>
                    <a:pt x="1287" y="461"/>
                    <a:pt x="1276" y="466"/>
                    <a:pt x="1266" y="474"/>
                  </a:cubicBezTo>
                  <a:cubicBezTo>
                    <a:pt x="1257" y="482"/>
                    <a:pt x="1247" y="492"/>
                    <a:pt x="1240" y="503"/>
                  </a:cubicBezTo>
                  <a:cubicBezTo>
                    <a:pt x="1224" y="529"/>
                    <a:pt x="1191" y="549"/>
                    <a:pt x="1166" y="556"/>
                  </a:cubicBezTo>
                  <a:cubicBezTo>
                    <a:pt x="1154" y="560"/>
                    <a:pt x="1137" y="567"/>
                    <a:pt x="1121" y="573"/>
                  </a:cubicBezTo>
                  <a:cubicBezTo>
                    <a:pt x="1105" y="580"/>
                    <a:pt x="1091" y="587"/>
                    <a:pt x="1084" y="592"/>
                  </a:cubicBezTo>
                  <a:cubicBezTo>
                    <a:pt x="1079" y="595"/>
                    <a:pt x="1074" y="599"/>
                    <a:pt x="1067" y="602"/>
                  </a:cubicBezTo>
                  <a:cubicBezTo>
                    <a:pt x="1061" y="606"/>
                    <a:pt x="1054" y="608"/>
                    <a:pt x="1048" y="608"/>
                  </a:cubicBezTo>
                  <a:cubicBezTo>
                    <a:pt x="1044" y="608"/>
                    <a:pt x="1040" y="607"/>
                    <a:pt x="1036" y="605"/>
                  </a:cubicBezTo>
                  <a:cubicBezTo>
                    <a:pt x="1032" y="603"/>
                    <a:pt x="1029" y="599"/>
                    <a:pt x="1026" y="592"/>
                  </a:cubicBezTo>
                  <a:cubicBezTo>
                    <a:pt x="1024" y="588"/>
                    <a:pt x="1023" y="584"/>
                    <a:pt x="1023" y="579"/>
                  </a:cubicBezTo>
                  <a:cubicBezTo>
                    <a:pt x="1022" y="563"/>
                    <a:pt x="1034" y="542"/>
                    <a:pt x="1052" y="520"/>
                  </a:cubicBezTo>
                  <a:cubicBezTo>
                    <a:pt x="1071" y="497"/>
                    <a:pt x="1097" y="472"/>
                    <a:pt x="1125" y="447"/>
                  </a:cubicBezTo>
                  <a:cubicBezTo>
                    <a:pt x="1191" y="389"/>
                    <a:pt x="1234" y="335"/>
                    <a:pt x="1268" y="295"/>
                  </a:cubicBezTo>
                  <a:cubicBezTo>
                    <a:pt x="1282" y="278"/>
                    <a:pt x="1308" y="252"/>
                    <a:pt x="1331" y="225"/>
                  </a:cubicBezTo>
                  <a:cubicBezTo>
                    <a:pt x="1342" y="211"/>
                    <a:pt x="1353" y="196"/>
                    <a:pt x="1361" y="183"/>
                  </a:cubicBezTo>
                  <a:cubicBezTo>
                    <a:pt x="1368" y="169"/>
                    <a:pt x="1373" y="156"/>
                    <a:pt x="1373" y="144"/>
                  </a:cubicBezTo>
                  <a:cubicBezTo>
                    <a:pt x="1373" y="134"/>
                    <a:pt x="1369" y="125"/>
                    <a:pt x="1360" y="118"/>
                  </a:cubicBezTo>
                  <a:cubicBezTo>
                    <a:pt x="1354" y="113"/>
                    <a:pt x="1347" y="111"/>
                    <a:pt x="1340" y="111"/>
                  </a:cubicBezTo>
                  <a:cubicBezTo>
                    <a:pt x="1327" y="111"/>
                    <a:pt x="1313" y="118"/>
                    <a:pt x="1299" y="129"/>
                  </a:cubicBezTo>
                  <a:cubicBezTo>
                    <a:pt x="1279" y="146"/>
                    <a:pt x="1257" y="171"/>
                    <a:pt x="1239" y="195"/>
                  </a:cubicBezTo>
                  <a:cubicBezTo>
                    <a:pt x="1220" y="220"/>
                    <a:pt x="1204" y="244"/>
                    <a:pt x="1194" y="257"/>
                  </a:cubicBezTo>
                  <a:cubicBezTo>
                    <a:pt x="1179" y="278"/>
                    <a:pt x="1161" y="302"/>
                    <a:pt x="1143" y="324"/>
                  </a:cubicBezTo>
                  <a:cubicBezTo>
                    <a:pt x="1125" y="346"/>
                    <a:pt x="1106" y="366"/>
                    <a:pt x="1091" y="376"/>
                  </a:cubicBezTo>
                  <a:cubicBezTo>
                    <a:pt x="1083" y="381"/>
                    <a:pt x="1072" y="391"/>
                    <a:pt x="1060" y="404"/>
                  </a:cubicBezTo>
                  <a:cubicBezTo>
                    <a:pt x="1041" y="423"/>
                    <a:pt x="1019" y="448"/>
                    <a:pt x="998" y="468"/>
                  </a:cubicBezTo>
                  <a:cubicBezTo>
                    <a:pt x="988" y="478"/>
                    <a:pt x="978" y="487"/>
                    <a:pt x="970" y="493"/>
                  </a:cubicBezTo>
                  <a:cubicBezTo>
                    <a:pt x="966" y="497"/>
                    <a:pt x="962" y="499"/>
                    <a:pt x="959" y="501"/>
                  </a:cubicBezTo>
                  <a:cubicBezTo>
                    <a:pt x="955" y="502"/>
                    <a:pt x="952" y="503"/>
                    <a:pt x="950" y="503"/>
                  </a:cubicBezTo>
                  <a:cubicBezTo>
                    <a:pt x="948" y="503"/>
                    <a:pt x="947" y="503"/>
                    <a:pt x="946" y="502"/>
                  </a:cubicBezTo>
                  <a:cubicBezTo>
                    <a:pt x="945" y="500"/>
                    <a:pt x="944" y="498"/>
                    <a:pt x="944" y="495"/>
                  </a:cubicBezTo>
                  <a:cubicBezTo>
                    <a:pt x="944" y="489"/>
                    <a:pt x="947" y="479"/>
                    <a:pt x="952" y="469"/>
                  </a:cubicBezTo>
                  <a:cubicBezTo>
                    <a:pt x="959" y="453"/>
                    <a:pt x="970" y="434"/>
                    <a:pt x="980" y="416"/>
                  </a:cubicBezTo>
                  <a:cubicBezTo>
                    <a:pt x="984" y="407"/>
                    <a:pt x="988" y="399"/>
                    <a:pt x="991" y="391"/>
                  </a:cubicBezTo>
                  <a:cubicBezTo>
                    <a:pt x="995" y="383"/>
                    <a:pt x="996" y="376"/>
                    <a:pt x="996" y="370"/>
                  </a:cubicBezTo>
                  <a:cubicBezTo>
                    <a:pt x="996" y="367"/>
                    <a:pt x="996" y="365"/>
                    <a:pt x="995" y="362"/>
                  </a:cubicBezTo>
                  <a:cubicBezTo>
                    <a:pt x="994" y="360"/>
                    <a:pt x="993" y="358"/>
                    <a:pt x="991" y="357"/>
                  </a:cubicBezTo>
                  <a:cubicBezTo>
                    <a:pt x="989" y="355"/>
                    <a:pt x="987" y="354"/>
                    <a:pt x="985" y="354"/>
                  </a:cubicBezTo>
                  <a:cubicBezTo>
                    <a:pt x="981" y="354"/>
                    <a:pt x="977" y="357"/>
                    <a:pt x="973" y="360"/>
                  </a:cubicBezTo>
                  <a:cubicBezTo>
                    <a:pt x="966" y="366"/>
                    <a:pt x="958" y="375"/>
                    <a:pt x="950" y="386"/>
                  </a:cubicBezTo>
                  <a:cubicBezTo>
                    <a:pt x="938" y="403"/>
                    <a:pt x="925" y="424"/>
                    <a:pt x="911" y="440"/>
                  </a:cubicBezTo>
                  <a:cubicBezTo>
                    <a:pt x="904" y="449"/>
                    <a:pt x="897" y="456"/>
                    <a:pt x="890" y="461"/>
                  </a:cubicBezTo>
                  <a:cubicBezTo>
                    <a:pt x="882" y="466"/>
                    <a:pt x="875" y="469"/>
                    <a:pt x="868" y="469"/>
                  </a:cubicBezTo>
                  <a:cubicBezTo>
                    <a:pt x="865" y="469"/>
                    <a:pt x="863" y="468"/>
                    <a:pt x="860" y="467"/>
                  </a:cubicBezTo>
                  <a:cubicBezTo>
                    <a:pt x="834" y="459"/>
                    <a:pt x="813" y="453"/>
                    <a:pt x="796" y="439"/>
                  </a:cubicBezTo>
                  <a:cubicBezTo>
                    <a:pt x="778" y="425"/>
                    <a:pt x="762" y="402"/>
                    <a:pt x="746" y="361"/>
                  </a:cubicBezTo>
                  <a:cubicBezTo>
                    <a:pt x="733" y="328"/>
                    <a:pt x="717" y="297"/>
                    <a:pt x="704" y="267"/>
                  </a:cubicBezTo>
                  <a:cubicBezTo>
                    <a:pt x="691" y="238"/>
                    <a:pt x="682" y="210"/>
                    <a:pt x="682" y="186"/>
                  </a:cubicBezTo>
                  <a:cubicBezTo>
                    <a:pt x="682" y="171"/>
                    <a:pt x="685" y="158"/>
                    <a:pt x="692" y="146"/>
                  </a:cubicBezTo>
                  <a:cubicBezTo>
                    <a:pt x="706" y="125"/>
                    <a:pt x="724" y="105"/>
                    <a:pt x="738" y="86"/>
                  </a:cubicBezTo>
                  <a:cubicBezTo>
                    <a:pt x="752" y="67"/>
                    <a:pt x="763" y="48"/>
                    <a:pt x="763" y="31"/>
                  </a:cubicBezTo>
                  <a:cubicBezTo>
                    <a:pt x="763" y="22"/>
                    <a:pt x="760" y="13"/>
                    <a:pt x="752" y="5"/>
                  </a:cubicBezTo>
                  <a:cubicBezTo>
                    <a:pt x="750" y="6"/>
                    <a:pt x="750" y="6"/>
                    <a:pt x="750" y="6"/>
                  </a:cubicBezTo>
                  <a:cubicBezTo>
                    <a:pt x="749" y="7"/>
                    <a:pt x="749" y="7"/>
                    <a:pt x="749" y="7"/>
                  </a:cubicBezTo>
                  <a:cubicBezTo>
                    <a:pt x="756" y="15"/>
                    <a:pt x="759" y="23"/>
                    <a:pt x="759" y="31"/>
                  </a:cubicBezTo>
                  <a:cubicBezTo>
                    <a:pt x="759" y="47"/>
                    <a:pt x="749" y="64"/>
                    <a:pt x="735" y="83"/>
                  </a:cubicBezTo>
                  <a:cubicBezTo>
                    <a:pt x="721" y="102"/>
                    <a:pt x="703" y="123"/>
                    <a:pt x="689" y="144"/>
                  </a:cubicBezTo>
                  <a:cubicBezTo>
                    <a:pt x="681" y="157"/>
                    <a:pt x="678" y="171"/>
                    <a:pt x="678" y="186"/>
                  </a:cubicBezTo>
                  <a:cubicBezTo>
                    <a:pt x="678" y="211"/>
                    <a:pt x="687" y="239"/>
                    <a:pt x="700" y="269"/>
                  </a:cubicBezTo>
                  <a:cubicBezTo>
                    <a:pt x="713" y="299"/>
                    <a:pt x="729" y="330"/>
                    <a:pt x="742" y="362"/>
                  </a:cubicBezTo>
                  <a:cubicBezTo>
                    <a:pt x="759" y="404"/>
                    <a:pt x="774" y="427"/>
                    <a:pt x="793" y="442"/>
                  </a:cubicBezTo>
                  <a:cubicBezTo>
                    <a:pt x="812" y="457"/>
                    <a:pt x="833" y="463"/>
                    <a:pt x="859" y="471"/>
                  </a:cubicBezTo>
                  <a:cubicBezTo>
                    <a:pt x="862" y="472"/>
                    <a:pt x="865" y="473"/>
                    <a:pt x="868" y="473"/>
                  </a:cubicBezTo>
                  <a:cubicBezTo>
                    <a:pt x="881" y="473"/>
                    <a:pt x="892" y="465"/>
                    <a:pt x="904" y="454"/>
                  </a:cubicBezTo>
                  <a:cubicBezTo>
                    <a:pt x="921" y="438"/>
                    <a:pt x="936" y="414"/>
                    <a:pt x="950" y="394"/>
                  </a:cubicBezTo>
                  <a:cubicBezTo>
                    <a:pt x="957" y="384"/>
                    <a:pt x="964" y="375"/>
                    <a:pt x="970" y="368"/>
                  </a:cubicBezTo>
                  <a:cubicBezTo>
                    <a:pt x="973" y="365"/>
                    <a:pt x="975" y="363"/>
                    <a:pt x="978" y="361"/>
                  </a:cubicBezTo>
                  <a:cubicBezTo>
                    <a:pt x="980" y="359"/>
                    <a:pt x="983" y="358"/>
                    <a:pt x="985" y="358"/>
                  </a:cubicBezTo>
                  <a:cubicBezTo>
                    <a:pt x="986" y="358"/>
                    <a:pt x="987" y="359"/>
                    <a:pt x="989" y="360"/>
                  </a:cubicBezTo>
                  <a:cubicBezTo>
                    <a:pt x="990" y="361"/>
                    <a:pt x="991" y="362"/>
                    <a:pt x="992" y="364"/>
                  </a:cubicBezTo>
                  <a:cubicBezTo>
                    <a:pt x="992" y="365"/>
                    <a:pt x="992" y="367"/>
                    <a:pt x="992" y="370"/>
                  </a:cubicBezTo>
                  <a:cubicBezTo>
                    <a:pt x="992" y="377"/>
                    <a:pt x="989" y="386"/>
                    <a:pt x="984" y="397"/>
                  </a:cubicBezTo>
                  <a:cubicBezTo>
                    <a:pt x="977" y="414"/>
                    <a:pt x="966" y="433"/>
                    <a:pt x="957" y="450"/>
                  </a:cubicBezTo>
                  <a:cubicBezTo>
                    <a:pt x="952" y="459"/>
                    <a:pt x="948" y="467"/>
                    <a:pt x="945" y="475"/>
                  </a:cubicBezTo>
                  <a:cubicBezTo>
                    <a:pt x="942" y="483"/>
                    <a:pt x="940" y="489"/>
                    <a:pt x="940" y="495"/>
                  </a:cubicBezTo>
                  <a:cubicBezTo>
                    <a:pt x="940" y="499"/>
                    <a:pt x="941" y="502"/>
                    <a:pt x="943" y="505"/>
                  </a:cubicBezTo>
                  <a:cubicBezTo>
                    <a:pt x="945" y="507"/>
                    <a:pt x="948" y="507"/>
                    <a:pt x="950" y="507"/>
                  </a:cubicBezTo>
                  <a:cubicBezTo>
                    <a:pt x="954" y="507"/>
                    <a:pt x="959" y="505"/>
                    <a:pt x="964" y="502"/>
                  </a:cubicBezTo>
                  <a:cubicBezTo>
                    <a:pt x="973" y="497"/>
                    <a:pt x="984" y="487"/>
                    <a:pt x="996" y="476"/>
                  </a:cubicBezTo>
                  <a:cubicBezTo>
                    <a:pt x="1014" y="459"/>
                    <a:pt x="1033" y="438"/>
                    <a:pt x="1050" y="419"/>
                  </a:cubicBezTo>
                  <a:cubicBezTo>
                    <a:pt x="1059" y="410"/>
                    <a:pt x="1067" y="401"/>
                    <a:pt x="1075" y="394"/>
                  </a:cubicBezTo>
                  <a:cubicBezTo>
                    <a:pt x="1082" y="387"/>
                    <a:pt x="1088" y="382"/>
                    <a:pt x="1093" y="379"/>
                  </a:cubicBezTo>
                  <a:cubicBezTo>
                    <a:pt x="1109" y="369"/>
                    <a:pt x="1128" y="349"/>
                    <a:pt x="1146" y="327"/>
                  </a:cubicBezTo>
                  <a:cubicBezTo>
                    <a:pt x="1164" y="305"/>
                    <a:pt x="1182" y="280"/>
                    <a:pt x="1197" y="260"/>
                  </a:cubicBezTo>
                  <a:cubicBezTo>
                    <a:pt x="1211" y="241"/>
                    <a:pt x="1234" y="205"/>
                    <a:pt x="1261" y="173"/>
                  </a:cubicBezTo>
                  <a:cubicBezTo>
                    <a:pt x="1274" y="158"/>
                    <a:pt x="1288" y="143"/>
                    <a:pt x="1302" y="132"/>
                  </a:cubicBezTo>
                  <a:cubicBezTo>
                    <a:pt x="1316" y="122"/>
                    <a:pt x="1329" y="115"/>
                    <a:pt x="1340" y="115"/>
                  </a:cubicBezTo>
                  <a:cubicBezTo>
                    <a:pt x="1347" y="115"/>
                    <a:pt x="1352" y="117"/>
                    <a:pt x="1358" y="121"/>
                  </a:cubicBezTo>
                  <a:cubicBezTo>
                    <a:pt x="1366" y="127"/>
                    <a:pt x="1369" y="135"/>
                    <a:pt x="1369" y="144"/>
                  </a:cubicBezTo>
                  <a:cubicBezTo>
                    <a:pt x="1369" y="155"/>
                    <a:pt x="1365" y="167"/>
                    <a:pt x="1357" y="181"/>
                  </a:cubicBezTo>
                  <a:cubicBezTo>
                    <a:pt x="1346" y="201"/>
                    <a:pt x="1328" y="223"/>
                    <a:pt x="1311" y="242"/>
                  </a:cubicBezTo>
                  <a:cubicBezTo>
                    <a:pt x="1293" y="262"/>
                    <a:pt x="1276" y="280"/>
                    <a:pt x="1265" y="292"/>
                  </a:cubicBezTo>
                  <a:cubicBezTo>
                    <a:pt x="1231" y="332"/>
                    <a:pt x="1188" y="386"/>
                    <a:pt x="1122" y="444"/>
                  </a:cubicBezTo>
                  <a:cubicBezTo>
                    <a:pt x="1094" y="469"/>
                    <a:pt x="1068" y="494"/>
                    <a:pt x="1049" y="517"/>
                  </a:cubicBezTo>
                  <a:cubicBezTo>
                    <a:pt x="1030" y="540"/>
                    <a:pt x="1019" y="561"/>
                    <a:pt x="1019" y="579"/>
                  </a:cubicBezTo>
                  <a:cubicBezTo>
                    <a:pt x="1019" y="584"/>
                    <a:pt x="1020" y="590"/>
                    <a:pt x="1022" y="594"/>
                  </a:cubicBezTo>
                  <a:cubicBezTo>
                    <a:pt x="1025" y="601"/>
                    <a:pt x="1029" y="605"/>
                    <a:pt x="1034" y="608"/>
                  </a:cubicBezTo>
                  <a:cubicBezTo>
                    <a:pt x="1038" y="611"/>
                    <a:pt x="1043" y="612"/>
                    <a:pt x="1048" y="612"/>
                  </a:cubicBezTo>
                  <a:cubicBezTo>
                    <a:pt x="1055" y="612"/>
                    <a:pt x="1063" y="610"/>
                    <a:pt x="1069" y="606"/>
                  </a:cubicBezTo>
                  <a:cubicBezTo>
                    <a:pt x="1076" y="602"/>
                    <a:pt x="1082" y="598"/>
                    <a:pt x="1086" y="595"/>
                  </a:cubicBezTo>
                  <a:cubicBezTo>
                    <a:pt x="1093" y="590"/>
                    <a:pt x="1107" y="583"/>
                    <a:pt x="1122" y="577"/>
                  </a:cubicBezTo>
                  <a:cubicBezTo>
                    <a:pt x="1138" y="570"/>
                    <a:pt x="1155" y="564"/>
                    <a:pt x="1167" y="560"/>
                  </a:cubicBezTo>
                  <a:cubicBezTo>
                    <a:pt x="1193" y="552"/>
                    <a:pt x="1226" y="532"/>
                    <a:pt x="1243" y="505"/>
                  </a:cubicBezTo>
                  <a:cubicBezTo>
                    <a:pt x="1250" y="495"/>
                    <a:pt x="1259" y="485"/>
                    <a:pt x="1269" y="477"/>
                  </a:cubicBezTo>
                  <a:cubicBezTo>
                    <a:pt x="1278" y="470"/>
                    <a:pt x="1288" y="465"/>
                    <a:pt x="1296" y="465"/>
                  </a:cubicBezTo>
                  <a:cubicBezTo>
                    <a:pt x="1299" y="465"/>
                    <a:pt x="1302" y="466"/>
                    <a:pt x="1305" y="468"/>
                  </a:cubicBezTo>
                  <a:cubicBezTo>
                    <a:pt x="1307" y="470"/>
                    <a:pt x="1309" y="472"/>
                    <a:pt x="1310" y="473"/>
                  </a:cubicBezTo>
                  <a:cubicBezTo>
                    <a:pt x="1312" y="475"/>
                    <a:pt x="1312" y="476"/>
                    <a:pt x="1312" y="478"/>
                  </a:cubicBezTo>
                  <a:cubicBezTo>
                    <a:pt x="1312" y="482"/>
                    <a:pt x="1310" y="489"/>
                    <a:pt x="1304" y="499"/>
                  </a:cubicBezTo>
                  <a:cubicBezTo>
                    <a:pt x="1298" y="509"/>
                    <a:pt x="1289" y="522"/>
                    <a:pt x="1276" y="542"/>
                  </a:cubicBezTo>
                  <a:cubicBezTo>
                    <a:pt x="1267" y="557"/>
                    <a:pt x="1250" y="569"/>
                    <a:pt x="1230" y="580"/>
                  </a:cubicBezTo>
                  <a:cubicBezTo>
                    <a:pt x="1201" y="597"/>
                    <a:pt x="1163" y="611"/>
                    <a:pt x="1134" y="624"/>
                  </a:cubicBezTo>
                  <a:cubicBezTo>
                    <a:pt x="1119" y="631"/>
                    <a:pt x="1106" y="638"/>
                    <a:pt x="1096" y="645"/>
                  </a:cubicBezTo>
                  <a:cubicBezTo>
                    <a:pt x="1092" y="648"/>
                    <a:pt x="1088" y="652"/>
                    <a:pt x="1085" y="656"/>
                  </a:cubicBezTo>
                  <a:cubicBezTo>
                    <a:pt x="1082" y="660"/>
                    <a:pt x="1081" y="664"/>
                    <a:pt x="1081" y="668"/>
                  </a:cubicBezTo>
                  <a:cubicBezTo>
                    <a:pt x="1081" y="669"/>
                    <a:pt x="1081" y="669"/>
                    <a:pt x="1081" y="669"/>
                  </a:cubicBezTo>
                  <a:cubicBezTo>
                    <a:pt x="1081" y="672"/>
                    <a:pt x="1082" y="675"/>
                    <a:pt x="1083" y="677"/>
                  </a:cubicBezTo>
                  <a:cubicBezTo>
                    <a:pt x="1086" y="680"/>
                    <a:pt x="1089" y="682"/>
                    <a:pt x="1093" y="683"/>
                  </a:cubicBezTo>
                  <a:cubicBezTo>
                    <a:pt x="1098" y="685"/>
                    <a:pt x="1103" y="685"/>
                    <a:pt x="1108" y="685"/>
                  </a:cubicBezTo>
                  <a:cubicBezTo>
                    <a:pt x="1125" y="685"/>
                    <a:pt x="1146" y="681"/>
                    <a:pt x="1168" y="677"/>
                  </a:cubicBezTo>
                  <a:cubicBezTo>
                    <a:pt x="1189" y="673"/>
                    <a:pt x="1211" y="669"/>
                    <a:pt x="1227" y="669"/>
                  </a:cubicBezTo>
                  <a:cubicBezTo>
                    <a:pt x="1234" y="669"/>
                    <a:pt x="1240" y="670"/>
                    <a:pt x="1244" y="671"/>
                  </a:cubicBezTo>
                  <a:cubicBezTo>
                    <a:pt x="1246" y="672"/>
                    <a:pt x="1247" y="673"/>
                    <a:pt x="1249" y="675"/>
                  </a:cubicBezTo>
                  <a:cubicBezTo>
                    <a:pt x="1250" y="676"/>
                    <a:pt x="1250" y="678"/>
                    <a:pt x="1251" y="680"/>
                  </a:cubicBezTo>
                  <a:cubicBezTo>
                    <a:pt x="1251" y="680"/>
                    <a:pt x="1251" y="681"/>
                    <a:pt x="1251" y="682"/>
                  </a:cubicBezTo>
                  <a:cubicBezTo>
                    <a:pt x="1251" y="686"/>
                    <a:pt x="1249" y="689"/>
                    <a:pt x="1244" y="693"/>
                  </a:cubicBezTo>
                  <a:cubicBezTo>
                    <a:pt x="1237" y="699"/>
                    <a:pt x="1222" y="704"/>
                    <a:pt x="1206" y="709"/>
                  </a:cubicBezTo>
                  <a:cubicBezTo>
                    <a:pt x="1181" y="715"/>
                    <a:pt x="1149" y="721"/>
                    <a:pt x="1125" y="726"/>
                  </a:cubicBezTo>
                  <a:cubicBezTo>
                    <a:pt x="1112" y="729"/>
                    <a:pt x="1101" y="732"/>
                    <a:pt x="1093" y="736"/>
                  </a:cubicBezTo>
                  <a:cubicBezTo>
                    <a:pt x="1089" y="738"/>
                    <a:pt x="1086" y="739"/>
                    <a:pt x="1084" y="742"/>
                  </a:cubicBezTo>
                  <a:cubicBezTo>
                    <a:pt x="1081" y="744"/>
                    <a:pt x="1080" y="746"/>
                    <a:pt x="1080" y="749"/>
                  </a:cubicBezTo>
                  <a:cubicBezTo>
                    <a:pt x="1080" y="751"/>
                    <a:pt x="1080" y="753"/>
                    <a:pt x="1082" y="755"/>
                  </a:cubicBezTo>
                  <a:cubicBezTo>
                    <a:pt x="1084" y="759"/>
                    <a:pt x="1088" y="761"/>
                    <a:pt x="1093" y="764"/>
                  </a:cubicBezTo>
                  <a:cubicBezTo>
                    <a:pt x="1101" y="768"/>
                    <a:pt x="1114" y="772"/>
                    <a:pt x="1129" y="774"/>
                  </a:cubicBezTo>
                  <a:cubicBezTo>
                    <a:pt x="1172" y="783"/>
                    <a:pt x="1236" y="786"/>
                    <a:pt x="1269" y="786"/>
                  </a:cubicBezTo>
                  <a:cubicBezTo>
                    <a:pt x="1272" y="786"/>
                    <a:pt x="1274" y="786"/>
                    <a:pt x="1277" y="786"/>
                  </a:cubicBezTo>
                  <a:cubicBezTo>
                    <a:pt x="1278" y="786"/>
                    <a:pt x="1279" y="786"/>
                    <a:pt x="1280" y="786"/>
                  </a:cubicBezTo>
                  <a:cubicBezTo>
                    <a:pt x="1300" y="786"/>
                    <a:pt x="1319" y="791"/>
                    <a:pt x="1338" y="796"/>
                  </a:cubicBezTo>
                  <a:cubicBezTo>
                    <a:pt x="1356" y="801"/>
                    <a:pt x="1375" y="806"/>
                    <a:pt x="1395" y="806"/>
                  </a:cubicBezTo>
                  <a:cubicBezTo>
                    <a:pt x="1397" y="806"/>
                    <a:pt x="1400" y="806"/>
                    <a:pt x="1403" y="805"/>
                  </a:cubicBezTo>
                  <a:cubicBezTo>
                    <a:pt x="1405" y="805"/>
                    <a:pt x="1406" y="805"/>
                    <a:pt x="1408" y="805"/>
                  </a:cubicBezTo>
                  <a:cubicBezTo>
                    <a:pt x="1428" y="805"/>
                    <a:pt x="1448" y="814"/>
                    <a:pt x="1469" y="824"/>
                  </a:cubicBezTo>
                  <a:cubicBezTo>
                    <a:pt x="1490" y="834"/>
                    <a:pt x="1512" y="844"/>
                    <a:pt x="1538" y="847"/>
                  </a:cubicBezTo>
                  <a:cubicBezTo>
                    <a:pt x="1561" y="850"/>
                    <a:pt x="1585" y="863"/>
                    <a:pt x="1603" y="880"/>
                  </a:cubicBezTo>
                  <a:cubicBezTo>
                    <a:pt x="1621" y="897"/>
                    <a:pt x="1633" y="918"/>
                    <a:pt x="1633" y="939"/>
                  </a:cubicBezTo>
                  <a:cubicBezTo>
                    <a:pt x="1633" y="943"/>
                    <a:pt x="1633" y="947"/>
                    <a:pt x="1632" y="951"/>
                  </a:cubicBezTo>
                  <a:cubicBezTo>
                    <a:pt x="1630" y="959"/>
                    <a:pt x="1625" y="964"/>
                    <a:pt x="1619" y="967"/>
                  </a:cubicBezTo>
                  <a:cubicBezTo>
                    <a:pt x="1613" y="971"/>
                    <a:pt x="1605" y="972"/>
                    <a:pt x="1597" y="972"/>
                  </a:cubicBezTo>
                  <a:cubicBezTo>
                    <a:pt x="1581" y="972"/>
                    <a:pt x="1564" y="968"/>
                    <a:pt x="1548" y="961"/>
                  </a:cubicBezTo>
                  <a:cubicBezTo>
                    <a:pt x="1532" y="954"/>
                    <a:pt x="1518" y="945"/>
                    <a:pt x="1511" y="937"/>
                  </a:cubicBezTo>
                  <a:cubicBezTo>
                    <a:pt x="1499" y="923"/>
                    <a:pt x="1482" y="914"/>
                    <a:pt x="1454" y="904"/>
                  </a:cubicBezTo>
                  <a:cubicBezTo>
                    <a:pt x="1427" y="895"/>
                    <a:pt x="1390" y="885"/>
                    <a:pt x="1338" y="869"/>
                  </a:cubicBezTo>
                  <a:cubicBezTo>
                    <a:pt x="1288" y="854"/>
                    <a:pt x="1234" y="849"/>
                    <a:pt x="1188" y="849"/>
                  </a:cubicBezTo>
                  <a:cubicBezTo>
                    <a:pt x="1164" y="849"/>
                    <a:pt x="1142" y="850"/>
                    <a:pt x="1125" y="853"/>
                  </a:cubicBezTo>
                  <a:cubicBezTo>
                    <a:pt x="1107" y="855"/>
                    <a:pt x="1093" y="859"/>
                    <a:pt x="1085" y="863"/>
                  </a:cubicBezTo>
                  <a:cubicBezTo>
                    <a:pt x="1069" y="870"/>
                    <a:pt x="1060" y="885"/>
                    <a:pt x="1053" y="901"/>
                  </a:cubicBezTo>
                  <a:cubicBezTo>
                    <a:pt x="1046" y="917"/>
                    <a:pt x="1042" y="935"/>
                    <a:pt x="1035" y="951"/>
                  </a:cubicBezTo>
                  <a:cubicBezTo>
                    <a:pt x="1032" y="957"/>
                    <a:pt x="1031" y="963"/>
                    <a:pt x="1031" y="968"/>
                  </a:cubicBezTo>
                  <a:cubicBezTo>
                    <a:pt x="1031" y="980"/>
                    <a:pt x="1036" y="989"/>
                    <a:pt x="1043" y="998"/>
                  </a:cubicBezTo>
                  <a:cubicBezTo>
                    <a:pt x="1051" y="1007"/>
                    <a:pt x="1060" y="1016"/>
                    <a:pt x="1069" y="1026"/>
                  </a:cubicBezTo>
                  <a:cubicBezTo>
                    <a:pt x="1078" y="1036"/>
                    <a:pt x="1087" y="1045"/>
                    <a:pt x="1093" y="1054"/>
                  </a:cubicBezTo>
                  <a:cubicBezTo>
                    <a:pt x="1099" y="1063"/>
                    <a:pt x="1102" y="1070"/>
                    <a:pt x="1102" y="1076"/>
                  </a:cubicBezTo>
                  <a:cubicBezTo>
                    <a:pt x="1102" y="1079"/>
                    <a:pt x="1101" y="1081"/>
                    <a:pt x="1099" y="1083"/>
                  </a:cubicBezTo>
                  <a:cubicBezTo>
                    <a:pt x="1096" y="1086"/>
                    <a:pt x="1093" y="1087"/>
                    <a:pt x="1091" y="1087"/>
                  </a:cubicBezTo>
                  <a:cubicBezTo>
                    <a:pt x="1089" y="1087"/>
                    <a:pt x="1088" y="1087"/>
                    <a:pt x="1086" y="1086"/>
                  </a:cubicBezTo>
                  <a:cubicBezTo>
                    <a:pt x="1081" y="1083"/>
                    <a:pt x="1075" y="1076"/>
                    <a:pt x="1066" y="1063"/>
                  </a:cubicBezTo>
                  <a:cubicBezTo>
                    <a:pt x="1058" y="1051"/>
                    <a:pt x="1053" y="1045"/>
                    <a:pt x="1045" y="1040"/>
                  </a:cubicBezTo>
                  <a:cubicBezTo>
                    <a:pt x="1038" y="1034"/>
                    <a:pt x="1028" y="1031"/>
                    <a:pt x="1012" y="1024"/>
                  </a:cubicBezTo>
                  <a:cubicBezTo>
                    <a:pt x="1005" y="1022"/>
                    <a:pt x="1000" y="1021"/>
                    <a:pt x="995" y="1021"/>
                  </a:cubicBezTo>
                  <a:cubicBezTo>
                    <a:pt x="991" y="1021"/>
                    <a:pt x="987" y="1022"/>
                    <a:pt x="984" y="1024"/>
                  </a:cubicBezTo>
                  <a:cubicBezTo>
                    <a:pt x="979" y="1028"/>
                    <a:pt x="976" y="1033"/>
                    <a:pt x="972" y="1040"/>
                  </a:cubicBezTo>
                  <a:cubicBezTo>
                    <a:pt x="968" y="1046"/>
                    <a:pt x="963" y="1053"/>
                    <a:pt x="955" y="1060"/>
                  </a:cubicBezTo>
                  <a:cubicBezTo>
                    <a:pt x="949" y="1066"/>
                    <a:pt x="946" y="1073"/>
                    <a:pt x="946" y="1081"/>
                  </a:cubicBezTo>
                  <a:cubicBezTo>
                    <a:pt x="946" y="1094"/>
                    <a:pt x="953" y="1110"/>
                    <a:pt x="962" y="1132"/>
                  </a:cubicBezTo>
                  <a:cubicBezTo>
                    <a:pt x="971" y="1154"/>
                    <a:pt x="983" y="1182"/>
                    <a:pt x="993" y="1218"/>
                  </a:cubicBezTo>
                  <a:cubicBezTo>
                    <a:pt x="1006" y="1265"/>
                    <a:pt x="1011" y="1325"/>
                    <a:pt x="1022" y="1385"/>
                  </a:cubicBezTo>
                  <a:cubicBezTo>
                    <a:pt x="1032" y="1445"/>
                    <a:pt x="1048" y="1505"/>
                    <a:pt x="1084" y="1553"/>
                  </a:cubicBezTo>
                  <a:cubicBezTo>
                    <a:pt x="1101" y="1575"/>
                    <a:pt x="1108" y="1593"/>
                    <a:pt x="1108" y="1605"/>
                  </a:cubicBezTo>
                  <a:cubicBezTo>
                    <a:pt x="1108" y="1613"/>
                    <a:pt x="1105" y="1619"/>
                    <a:pt x="1100" y="1623"/>
                  </a:cubicBezTo>
                  <a:cubicBezTo>
                    <a:pt x="1095" y="1626"/>
                    <a:pt x="1088" y="1628"/>
                    <a:pt x="1080" y="1628"/>
                  </a:cubicBezTo>
                  <a:cubicBezTo>
                    <a:pt x="1057" y="1628"/>
                    <a:pt x="1024" y="1614"/>
                    <a:pt x="999" y="1588"/>
                  </a:cubicBezTo>
                  <a:cubicBezTo>
                    <a:pt x="985" y="1573"/>
                    <a:pt x="974" y="1546"/>
                    <a:pt x="966" y="1513"/>
                  </a:cubicBezTo>
                  <a:cubicBezTo>
                    <a:pt x="953" y="1463"/>
                    <a:pt x="946" y="1399"/>
                    <a:pt x="939" y="1339"/>
                  </a:cubicBezTo>
                  <a:cubicBezTo>
                    <a:pt x="933" y="1279"/>
                    <a:pt x="927" y="1223"/>
                    <a:pt x="918" y="1190"/>
                  </a:cubicBezTo>
                  <a:cubicBezTo>
                    <a:pt x="907" y="1151"/>
                    <a:pt x="894" y="1127"/>
                    <a:pt x="880" y="1112"/>
                  </a:cubicBezTo>
                  <a:cubicBezTo>
                    <a:pt x="867" y="1096"/>
                    <a:pt x="851" y="1091"/>
                    <a:pt x="834" y="1091"/>
                  </a:cubicBezTo>
                  <a:cubicBezTo>
                    <a:pt x="829" y="1091"/>
                    <a:pt x="824" y="1092"/>
                    <a:pt x="819" y="1092"/>
                  </a:cubicBezTo>
                  <a:cubicBezTo>
                    <a:pt x="813" y="1093"/>
                    <a:pt x="809" y="1096"/>
                    <a:pt x="805" y="1099"/>
                  </a:cubicBezTo>
                  <a:cubicBezTo>
                    <a:pt x="798" y="1105"/>
                    <a:pt x="794" y="1115"/>
                    <a:pt x="791" y="1125"/>
                  </a:cubicBezTo>
                  <a:cubicBezTo>
                    <a:pt x="786" y="1141"/>
                    <a:pt x="784" y="1160"/>
                    <a:pt x="781" y="1174"/>
                  </a:cubicBezTo>
                  <a:cubicBezTo>
                    <a:pt x="780" y="1181"/>
                    <a:pt x="779" y="1188"/>
                    <a:pt x="777" y="1192"/>
                  </a:cubicBezTo>
                  <a:cubicBezTo>
                    <a:pt x="776" y="1194"/>
                    <a:pt x="775" y="1196"/>
                    <a:pt x="774" y="1197"/>
                  </a:cubicBezTo>
                  <a:cubicBezTo>
                    <a:pt x="773" y="1198"/>
                    <a:pt x="773" y="1198"/>
                    <a:pt x="772" y="1198"/>
                  </a:cubicBezTo>
                  <a:cubicBezTo>
                    <a:pt x="772" y="1198"/>
                    <a:pt x="772" y="1198"/>
                    <a:pt x="772" y="1198"/>
                  </a:cubicBezTo>
                  <a:cubicBezTo>
                    <a:pt x="771" y="1198"/>
                    <a:pt x="771" y="1198"/>
                    <a:pt x="771" y="1198"/>
                  </a:cubicBezTo>
                  <a:cubicBezTo>
                    <a:pt x="770" y="1198"/>
                    <a:pt x="768" y="1198"/>
                    <a:pt x="767" y="1196"/>
                  </a:cubicBezTo>
                  <a:cubicBezTo>
                    <a:pt x="764" y="1193"/>
                    <a:pt x="762" y="1188"/>
                    <a:pt x="761" y="1181"/>
                  </a:cubicBezTo>
                  <a:cubicBezTo>
                    <a:pt x="758" y="1171"/>
                    <a:pt x="757" y="1157"/>
                    <a:pt x="757" y="1145"/>
                  </a:cubicBezTo>
                  <a:cubicBezTo>
                    <a:pt x="756" y="1133"/>
                    <a:pt x="756" y="1122"/>
                    <a:pt x="755" y="1116"/>
                  </a:cubicBezTo>
                  <a:cubicBezTo>
                    <a:pt x="754" y="1112"/>
                    <a:pt x="753" y="1109"/>
                    <a:pt x="752" y="1107"/>
                  </a:cubicBezTo>
                  <a:cubicBezTo>
                    <a:pt x="751" y="1106"/>
                    <a:pt x="750" y="1105"/>
                    <a:pt x="749" y="1104"/>
                  </a:cubicBezTo>
                  <a:cubicBezTo>
                    <a:pt x="748" y="1104"/>
                    <a:pt x="747" y="1103"/>
                    <a:pt x="746" y="1103"/>
                  </a:cubicBezTo>
                  <a:cubicBezTo>
                    <a:pt x="743" y="1103"/>
                    <a:pt x="740" y="1105"/>
                    <a:pt x="737" y="1107"/>
                  </a:cubicBezTo>
                  <a:cubicBezTo>
                    <a:pt x="735" y="1110"/>
                    <a:pt x="732" y="1113"/>
                    <a:pt x="728" y="1117"/>
                  </a:cubicBezTo>
                  <a:cubicBezTo>
                    <a:pt x="725" y="1121"/>
                    <a:pt x="723" y="1123"/>
                    <a:pt x="721" y="1124"/>
                  </a:cubicBezTo>
                  <a:cubicBezTo>
                    <a:pt x="718" y="1126"/>
                    <a:pt x="716" y="1126"/>
                    <a:pt x="714" y="1126"/>
                  </a:cubicBezTo>
                  <a:cubicBezTo>
                    <a:pt x="712" y="1126"/>
                    <a:pt x="710" y="1126"/>
                    <a:pt x="708" y="1124"/>
                  </a:cubicBezTo>
                  <a:cubicBezTo>
                    <a:pt x="706" y="1123"/>
                    <a:pt x="703" y="1121"/>
                    <a:pt x="701" y="1119"/>
                  </a:cubicBezTo>
                  <a:cubicBezTo>
                    <a:pt x="700" y="1117"/>
                    <a:pt x="698" y="1116"/>
                    <a:pt x="697" y="1115"/>
                  </a:cubicBezTo>
                  <a:cubicBezTo>
                    <a:pt x="695" y="1114"/>
                    <a:pt x="694" y="1113"/>
                    <a:pt x="692" y="1113"/>
                  </a:cubicBezTo>
                  <a:cubicBezTo>
                    <a:pt x="690" y="1113"/>
                    <a:pt x="689" y="1114"/>
                    <a:pt x="687" y="1114"/>
                  </a:cubicBezTo>
                  <a:cubicBezTo>
                    <a:pt x="683" y="1117"/>
                    <a:pt x="679" y="1123"/>
                    <a:pt x="670" y="1133"/>
                  </a:cubicBezTo>
                  <a:cubicBezTo>
                    <a:pt x="667" y="1137"/>
                    <a:pt x="664" y="1139"/>
                    <a:pt x="662" y="1141"/>
                  </a:cubicBezTo>
                  <a:cubicBezTo>
                    <a:pt x="660" y="1143"/>
                    <a:pt x="658" y="1143"/>
                    <a:pt x="656" y="1143"/>
                  </a:cubicBezTo>
                  <a:cubicBezTo>
                    <a:pt x="654" y="1143"/>
                    <a:pt x="652" y="1143"/>
                    <a:pt x="651" y="1142"/>
                  </a:cubicBezTo>
                  <a:cubicBezTo>
                    <a:pt x="648" y="1140"/>
                    <a:pt x="645" y="1137"/>
                    <a:pt x="641" y="1133"/>
                  </a:cubicBezTo>
                  <a:cubicBezTo>
                    <a:pt x="638" y="1129"/>
                    <a:pt x="635" y="1124"/>
                    <a:pt x="630" y="1119"/>
                  </a:cubicBezTo>
                  <a:cubicBezTo>
                    <a:pt x="625" y="1113"/>
                    <a:pt x="619" y="1107"/>
                    <a:pt x="612" y="1102"/>
                  </a:cubicBezTo>
                  <a:cubicBezTo>
                    <a:pt x="605" y="1098"/>
                    <a:pt x="596" y="1095"/>
                    <a:pt x="588" y="1095"/>
                  </a:cubicBezTo>
                  <a:cubicBezTo>
                    <a:pt x="581" y="1095"/>
                    <a:pt x="575" y="1097"/>
                    <a:pt x="568" y="1101"/>
                  </a:cubicBezTo>
                  <a:cubicBezTo>
                    <a:pt x="562" y="1105"/>
                    <a:pt x="556" y="1112"/>
                    <a:pt x="550" y="1122"/>
                  </a:cubicBezTo>
                  <a:cubicBezTo>
                    <a:pt x="538" y="1145"/>
                    <a:pt x="530" y="1155"/>
                    <a:pt x="520" y="1166"/>
                  </a:cubicBezTo>
                  <a:cubicBezTo>
                    <a:pt x="509" y="1177"/>
                    <a:pt x="494" y="1189"/>
                    <a:pt x="466" y="1214"/>
                  </a:cubicBezTo>
                  <a:cubicBezTo>
                    <a:pt x="453" y="1226"/>
                    <a:pt x="440" y="1248"/>
                    <a:pt x="427" y="1275"/>
                  </a:cubicBezTo>
                  <a:cubicBezTo>
                    <a:pt x="406" y="1316"/>
                    <a:pt x="386" y="1367"/>
                    <a:pt x="365" y="1408"/>
                  </a:cubicBezTo>
                  <a:cubicBezTo>
                    <a:pt x="355" y="1428"/>
                    <a:pt x="345" y="1446"/>
                    <a:pt x="335" y="1458"/>
                  </a:cubicBezTo>
                  <a:cubicBezTo>
                    <a:pt x="330" y="1465"/>
                    <a:pt x="325" y="1470"/>
                    <a:pt x="320" y="1473"/>
                  </a:cubicBezTo>
                  <a:cubicBezTo>
                    <a:pt x="315" y="1476"/>
                    <a:pt x="310" y="1478"/>
                    <a:pt x="306" y="1478"/>
                  </a:cubicBezTo>
                  <a:cubicBezTo>
                    <a:pt x="302" y="1478"/>
                    <a:pt x="299" y="1477"/>
                    <a:pt x="295" y="1475"/>
                  </a:cubicBezTo>
                  <a:cubicBezTo>
                    <a:pt x="271" y="1459"/>
                    <a:pt x="263" y="1438"/>
                    <a:pt x="263" y="1418"/>
                  </a:cubicBezTo>
                  <a:cubicBezTo>
                    <a:pt x="263" y="1389"/>
                    <a:pt x="279" y="1361"/>
                    <a:pt x="295" y="1349"/>
                  </a:cubicBezTo>
                  <a:cubicBezTo>
                    <a:pt x="310" y="1338"/>
                    <a:pt x="321" y="1326"/>
                    <a:pt x="332" y="1310"/>
                  </a:cubicBezTo>
                  <a:cubicBezTo>
                    <a:pt x="343" y="1295"/>
                    <a:pt x="354" y="1275"/>
                    <a:pt x="368" y="1247"/>
                  </a:cubicBezTo>
                  <a:cubicBezTo>
                    <a:pt x="396" y="1192"/>
                    <a:pt x="415" y="1170"/>
                    <a:pt x="450" y="1143"/>
                  </a:cubicBezTo>
                  <a:cubicBezTo>
                    <a:pt x="465" y="1132"/>
                    <a:pt x="479" y="1120"/>
                    <a:pt x="490" y="1108"/>
                  </a:cubicBezTo>
                  <a:cubicBezTo>
                    <a:pt x="496" y="1102"/>
                    <a:pt x="501" y="1097"/>
                    <a:pt x="504" y="1091"/>
                  </a:cubicBezTo>
                  <a:cubicBezTo>
                    <a:pt x="507" y="1086"/>
                    <a:pt x="509" y="1080"/>
                    <a:pt x="509" y="1075"/>
                  </a:cubicBezTo>
                  <a:cubicBezTo>
                    <a:pt x="509" y="1071"/>
                    <a:pt x="508" y="1067"/>
                    <a:pt x="505" y="1064"/>
                  </a:cubicBezTo>
                  <a:cubicBezTo>
                    <a:pt x="501" y="1058"/>
                    <a:pt x="494" y="1054"/>
                    <a:pt x="487" y="1054"/>
                  </a:cubicBezTo>
                  <a:cubicBezTo>
                    <a:pt x="480" y="1054"/>
                    <a:pt x="473" y="1058"/>
                    <a:pt x="465" y="1064"/>
                  </a:cubicBezTo>
                  <a:cubicBezTo>
                    <a:pt x="458" y="1070"/>
                    <a:pt x="450" y="1078"/>
                    <a:pt x="443" y="1089"/>
                  </a:cubicBezTo>
                  <a:cubicBezTo>
                    <a:pt x="437" y="1099"/>
                    <a:pt x="427" y="1107"/>
                    <a:pt x="417" y="1112"/>
                  </a:cubicBezTo>
                  <a:cubicBezTo>
                    <a:pt x="406" y="1118"/>
                    <a:pt x="394" y="1121"/>
                    <a:pt x="384" y="1121"/>
                  </a:cubicBezTo>
                  <a:cubicBezTo>
                    <a:pt x="378" y="1121"/>
                    <a:pt x="372" y="1120"/>
                    <a:pt x="367" y="1117"/>
                  </a:cubicBezTo>
                  <a:cubicBezTo>
                    <a:pt x="362" y="1115"/>
                    <a:pt x="359" y="1111"/>
                    <a:pt x="357" y="1106"/>
                  </a:cubicBezTo>
                  <a:cubicBezTo>
                    <a:pt x="355" y="1103"/>
                    <a:pt x="355" y="1100"/>
                    <a:pt x="355" y="1097"/>
                  </a:cubicBezTo>
                  <a:cubicBezTo>
                    <a:pt x="355" y="1091"/>
                    <a:pt x="357" y="1085"/>
                    <a:pt x="361" y="1079"/>
                  </a:cubicBezTo>
                  <a:cubicBezTo>
                    <a:pt x="367" y="1071"/>
                    <a:pt x="377" y="1063"/>
                    <a:pt x="387" y="1057"/>
                  </a:cubicBezTo>
                  <a:cubicBezTo>
                    <a:pt x="397" y="1052"/>
                    <a:pt x="407" y="1048"/>
                    <a:pt x="414" y="1046"/>
                  </a:cubicBezTo>
                  <a:cubicBezTo>
                    <a:pt x="421" y="1045"/>
                    <a:pt x="426" y="1042"/>
                    <a:pt x="429" y="1038"/>
                  </a:cubicBezTo>
                  <a:cubicBezTo>
                    <a:pt x="432" y="1034"/>
                    <a:pt x="434" y="1029"/>
                    <a:pt x="434" y="1023"/>
                  </a:cubicBezTo>
                  <a:cubicBezTo>
                    <a:pt x="434" y="1016"/>
                    <a:pt x="431" y="1008"/>
                    <a:pt x="428" y="1001"/>
                  </a:cubicBezTo>
                  <a:cubicBezTo>
                    <a:pt x="423" y="993"/>
                    <a:pt x="420" y="988"/>
                    <a:pt x="417" y="978"/>
                  </a:cubicBezTo>
                  <a:cubicBezTo>
                    <a:pt x="413" y="968"/>
                    <a:pt x="408" y="953"/>
                    <a:pt x="400" y="925"/>
                  </a:cubicBezTo>
                  <a:cubicBezTo>
                    <a:pt x="394" y="906"/>
                    <a:pt x="389" y="895"/>
                    <a:pt x="385" y="888"/>
                  </a:cubicBezTo>
                  <a:cubicBezTo>
                    <a:pt x="382" y="885"/>
                    <a:pt x="380" y="882"/>
                    <a:pt x="377" y="881"/>
                  </a:cubicBezTo>
                  <a:cubicBezTo>
                    <a:pt x="375" y="879"/>
                    <a:pt x="372" y="879"/>
                    <a:pt x="370" y="879"/>
                  </a:cubicBezTo>
                  <a:cubicBezTo>
                    <a:pt x="365" y="879"/>
                    <a:pt x="360" y="881"/>
                    <a:pt x="354" y="882"/>
                  </a:cubicBezTo>
                  <a:cubicBezTo>
                    <a:pt x="351" y="883"/>
                    <a:pt x="347" y="884"/>
                    <a:pt x="342" y="884"/>
                  </a:cubicBezTo>
                  <a:cubicBezTo>
                    <a:pt x="329" y="884"/>
                    <a:pt x="315" y="879"/>
                    <a:pt x="305" y="874"/>
                  </a:cubicBezTo>
                  <a:cubicBezTo>
                    <a:pt x="297" y="869"/>
                    <a:pt x="287" y="868"/>
                    <a:pt x="276" y="867"/>
                  </a:cubicBezTo>
                  <a:cubicBezTo>
                    <a:pt x="265" y="866"/>
                    <a:pt x="253" y="865"/>
                    <a:pt x="242" y="864"/>
                  </a:cubicBezTo>
                  <a:cubicBezTo>
                    <a:pt x="231" y="863"/>
                    <a:pt x="219" y="862"/>
                    <a:pt x="210" y="858"/>
                  </a:cubicBezTo>
                  <a:cubicBezTo>
                    <a:pt x="206" y="857"/>
                    <a:pt x="202" y="855"/>
                    <a:pt x="200" y="852"/>
                  </a:cubicBezTo>
                  <a:cubicBezTo>
                    <a:pt x="197" y="849"/>
                    <a:pt x="196" y="846"/>
                    <a:pt x="196" y="842"/>
                  </a:cubicBezTo>
                  <a:cubicBezTo>
                    <a:pt x="196" y="836"/>
                    <a:pt x="198" y="832"/>
                    <a:pt x="201" y="829"/>
                  </a:cubicBezTo>
                  <a:cubicBezTo>
                    <a:pt x="204" y="826"/>
                    <a:pt x="209" y="824"/>
                    <a:pt x="215" y="824"/>
                  </a:cubicBezTo>
                  <a:cubicBezTo>
                    <a:pt x="220" y="824"/>
                    <a:pt x="225" y="826"/>
                    <a:pt x="231" y="828"/>
                  </a:cubicBezTo>
                  <a:cubicBezTo>
                    <a:pt x="236" y="831"/>
                    <a:pt x="243" y="832"/>
                    <a:pt x="250" y="832"/>
                  </a:cubicBezTo>
                  <a:cubicBezTo>
                    <a:pt x="261" y="833"/>
                    <a:pt x="274" y="832"/>
                    <a:pt x="286" y="833"/>
                  </a:cubicBezTo>
                  <a:cubicBezTo>
                    <a:pt x="297" y="833"/>
                    <a:pt x="308" y="835"/>
                    <a:pt x="315" y="839"/>
                  </a:cubicBezTo>
                  <a:cubicBezTo>
                    <a:pt x="322" y="843"/>
                    <a:pt x="330" y="846"/>
                    <a:pt x="338" y="846"/>
                  </a:cubicBezTo>
                  <a:cubicBezTo>
                    <a:pt x="346" y="846"/>
                    <a:pt x="353" y="844"/>
                    <a:pt x="359" y="838"/>
                  </a:cubicBezTo>
                  <a:cubicBezTo>
                    <a:pt x="365" y="833"/>
                    <a:pt x="369" y="824"/>
                    <a:pt x="371" y="813"/>
                  </a:cubicBezTo>
                  <a:cubicBezTo>
                    <a:pt x="371" y="809"/>
                    <a:pt x="371" y="806"/>
                    <a:pt x="371" y="803"/>
                  </a:cubicBezTo>
                  <a:cubicBezTo>
                    <a:pt x="371" y="796"/>
                    <a:pt x="370" y="789"/>
                    <a:pt x="367" y="783"/>
                  </a:cubicBezTo>
                  <a:cubicBezTo>
                    <a:pt x="362" y="775"/>
                    <a:pt x="353" y="768"/>
                    <a:pt x="341" y="762"/>
                  </a:cubicBezTo>
                  <a:cubicBezTo>
                    <a:pt x="328" y="756"/>
                    <a:pt x="311" y="751"/>
                    <a:pt x="290" y="746"/>
                  </a:cubicBezTo>
                  <a:cubicBezTo>
                    <a:pt x="260" y="739"/>
                    <a:pt x="229" y="722"/>
                    <a:pt x="204" y="701"/>
                  </a:cubicBezTo>
                  <a:cubicBezTo>
                    <a:pt x="179" y="681"/>
                    <a:pt x="160" y="658"/>
                    <a:pt x="155" y="640"/>
                  </a:cubicBezTo>
                  <a:cubicBezTo>
                    <a:pt x="149" y="621"/>
                    <a:pt x="145" y="611"/>
                    <a:pt x="138" y="601"/>
                  </a:cubicBezTo>
                  <a:cubicBezTo>
                    <a:pt x="131" y="592"/>
                    <a:pt x="121" y="584"/>
                    <a:pt x="103" y="571"/>
                  </a:cubicBezTo>
                  <a:cubicBezTo>
                    <a:pt x="96" y="566"/>
                    <a:pt x="87" y="555"/>
                    <a:pt x="76" y="541"/>
                  </a:cubicBezTo>
                  <a:cubicBezTo>
                    <a:pt x="60" y="519"/>
                    <a:pt x="42" y="488"/>
                    <a:pt x="28" y="458"/>
                  </a:cubicBezTo>
                  <a:cubicBezTo>
                    <a:pt x="14" y="427"/>
                    <a:pt x="4" y="396"/>
                    <a:pt x="4" y="372"/>
                  </a:cubicBezTo>
                  <a:cubicBezTo>
                    <a:pt x="4" y="362"/>
                    <a:pt x="6" y="353"/>
                    <a:pt x="10" y="346"/>
                  </a:cubicBezTo>
                  <a:cubicBezTo>
                    <a:pt x="14" y="339"/>
                    <a:pt x="20" y="335"/>
                    <a:pt x="29" y="332"/>
                  </a:cubicBezTo>
                  <a:cubicBezTo>
                    <a:pt x="29" y="332"/>
                    <a:pt x="29" y="332"/>
                    <a:pt x="29" y="332"/>
                  </a:cubicBezTo>
                  <a:cubicBezTo>
                    <a:pt x="34" y="331"/>
                    <a:pt x="38" y="331"/>
                    <a:pt x="42" y="331"/>
                  </a:cubicBezTo>
                  <a:cubicBezTo>
                    <a:pt x="50" y="331"/>
                    <a:pt x="57" y="333"/>
                    <a:pt x="63" y="337"/>
                  </a:cubicBezTo>
                  <a:cubicBezTo>
                    <a:pt x="75" y="344"/>
                    <a:pt x="84" y="358"/>
                    <a:pt x="93" y="376"/>
                  </a:cubicBezTo>
                  <a:cubicBezTo>
                    <a:pt x="106" y="402"/>
                    <a:pt x="116" y="438"/>
                    <a:pt x="128" y="477"/>
                  </a:cubicBezTo>
                  <a:cubicBezTo>
                    <a:pt x="140" y="516"/>
                    <a:pt x="153" y="558"/>
                    <a:pt x="170" y="596"/>
                  </a:cubicBezTo>
                  <a:cubicBezTo>
                    <a:pt x="186" y="630"/>
                    <a:pt x="209" y="653"/>
                    <a:pt x="233" y="666"/>
                  </a:cubicBezTo>
                  <a:cubicBezTo>
                    <a:pt x="257" y="680"/>
                    <a:pt x="283" y="685"/>
                    <a:pt x="306" y="685"/>
                  </a:cubicBezTo>
                  <a:cubicBezTo>
                    <a:pt x="324" y="685"/>
                    <a:pt x="341" y="682"/>
                    <a:pt x="354" y="678"/>
                  </a:cubicBezTo>
                  <a:cubicBezTo>
                    <a:pt x="360" y="676"/>
                    <a:pt x="366" y="674"/>
                    <a:pt x="370" y="671"/>
                  </a:cubicBezTo>
                  <a:cubicBezTo>
                    <a:pt x="375" y="669"/>
                    <a:pt x="378" y="666"/>
                    <a:pt x="381" y="664"/>
                  </a:cubicBezTo>
                  <a:cubicBezTo>
                    <a:pt x="390" y="654"/>
                    <a:pt x="398" y="648"/>
                    <a:pt x="406" y="642"/>
                  </a:cubicBezTo>
                  <a:cubicBezTo>
                    <a:pt x="414" y="636"/>
                    <a:pt x="422" y="630"/>
                    <a:pt x="430" y="619"/>
                  </a:cubicBezTo>
                  <a:cubicBezTo>
                    <a:pt x="437" y="608"/>
                    <a:pt x="441" y="601"/>
                    <a:pt x="446" y="594"/>
                  </a:cubicBezTo>
                  <a:cubicBezTo>
                    <a:pt x="451" y="587"/>
                    <a:pt x="458" y="580"/>
                    <a:pt x="473" y="569"/>
                  </a:cubicBezTo>
                  <a:cubicBezTo>
                    <a:pt x="477" y="566"/>
                    <a:pt x="480" y="561"/>
                    <a:pt x="482" y="556"/>
                  </a:cubicBezTo>
                  <a:cubicBezTo>
                    <a:pt x="483" y="551"/>
                    <a:pt x="484" y="545"/>
                    <a:pt x="484" y="538"/>
                  </a:cubicBezTo>
                  <a:cubicBezTo>
                    <a:pt x="484" y="524"/>
                    <a:pt x="481" y="508"/>
                    <a:pt x="479" y="492"/>
                  </a:cubicBezTo>
                  <a:cubicBezTo>
                    <a:pt x="476" y="475"/>
                    <a:pt x="473" y="459"/>
                    <a:pt x="473" y="446"/>
                  </a:cubicBezTo>
                  <a:cubicBezTo>
                    <a:pt x="473" y="439"/>
                    <a:pt x="474" y="433"/>
                    <a:pt x="476" y="429"/>
                  </a:cubicBezTo>
                  <a:cubicBezTo>
                    <a:pt x="478" y="425"/>
                    <a:pt x="481" y="422"/>
                    <a:pt x="485" y="421"/>
                  </a:cubicBezTo>
                  <a:cubicBezTo>
                    <a:pt x="486" y="420"/>
                    <a:pt x="488" y="420"/>
                    <a:pt x="489" y="420"/>
                  </a:cubicBezTo>
                  <a:cubicBezTo>
                    <a:pt x="492" y="420"/>
                    <a:pt x="494" y="421"/>
                    <a:pt x="497" y="423"/>
                  </a:cubicBezTo>
                  <a:cubicBezTo>
                    <a:pt x="502" y="427"/>
                    <a:pt x="506" y="435"/>
                    <a:pt x="510" y="444"/>
                  </a:cubicBezTo>
                  <a:cubicBezTo>
                    <a:pt x="516" y="457"/>
                    <a:pt x="521" y="474"/>
                    <a:pt x="528" y="487"/>
                  </a:cubicBezTo>
                  <a:cubicBezTo>
                    <a:pt x="531" y="494"/>
                    <a:pt x="535" y="500"/>
                    <a:pt x="539" y="504"/>
                  </a:cubicBezTo>
                  <a:cubicBezTo>
                    <a:pt x="543" y="508"/>
                    <a:pt x="548" y="511"/>
                    <a:pt x="554" y="511"/>
                  </a:cubicBezTo>
                  <a:cubicBezTo>
                    <a:pt x="559" y="511"/>
                    <a:pt x="563" y="509"/>
                    <a:pt x="569" y="506"/>
                  </a:cubicBezTo>
                  <a:cubicBezTo>
                    <a:pt x="593" y="491"/>
                    <a:pt x="602" y="469"/>
                    <a:pt x="602" y="446"/>
                  </a:cubicBezTo>
                  <a:cubicBezTo>
                    <a:pt x="601" y="410"/>
                    <a:pt x="580" y="370"/>
                    <a:pt x="566" y="348"/>
                  </a:cubicBezTo>
                  <a:cubicBezTo>
                    <a:pt x="555" y="330"/>
                    <a:pt x="549" y="307"/>
                    <a:pt x="549" y="285"/>
                  </a:cubicBezTo>
                  <a:cubicBezTo>
                    <a:pt x="549" y="262"/>
                    <a:pt x="556" y="241"/>
                    <a:pt x="569" y="228"/>
                  </a:cubicBezTo>
                  <a:cubicBezTo>
                    <a:pt x="576" y="222"/>
                    <a:pt x="582" y="220"/>
                    <a:pt x="586" y="220"/>
                  </a:cubicBezTo>
                  <a:cubicBezTo>
                    <a:pt x="588" y="220"/>
                    <a:pt x="590" y="221"/>
                    <a:pt x="591" y="222"/>
                  </a:cubicBezTo>
                  <a:cubicBezTo>
                    <a:pt x="594" y="223"/>
                    <a:pt x="596" y="226"/>
                    <a:pt x="597" y="230"/>
                  </a:cubicBezTo>
                  <a:cubicBezTo>
                    <a:pt x="598" y="234"/>
                    <a:pt x="599" y="238"/>
                    <a:pt x="599" y="242"/>
                  </a:cubicBezTo>
                  <a:cubicBezTo>
                    <a:pt x="599" y="246"/>
                    <a:pt x="599" y="250"/>
                    <a:pt x="598" y="253"/>
                  </a:cubicBezTo>
                  <a:cubicBezTo>
                    <a:pt x="596" y="259"/>
                    <a:pt x="595" y="266"/>
                    <a:pt x="595" y="272"/>
                  </a:cubicBezTo>
                  <a:cubicBezTo>
                    <a:pt x="595" y="284"/>
                    <a:pt x="598" y="295"/>
                    <a:pt x="604" y="305"/>
                  </a:cubicBezTo>
                  <a:cubicBezTo>
                    <a:pt x="613" y="316"/>
                    <a:pt x="621" y="335"/>
                    <a:pt x="621" y="359"/>
                  </a:cubicBezTo>
                  <a:cubicBezTo>
                    <a:pt x="621" y="363"/>
                    <a:pt x="621" y="367"/>
                    <a:pt x="620" y="372"/>
                  </a:cubicBezTo>
                  <a:cubicBezTo>
                    <a:pt x="620" y="375"/>
                    <a:pt x="619" y="380"/>
                    <a:pt x="619" y="384"/>
                  </a:cubicBezTo>
                  <a:cubicBezTo>
                    <a:pt x="619" y="400"/>
                    <a:pt x="622" y="419"/>
                    <a:pt x="628" y="434"/>
                  </a:cubicBezTo>
                  <a:cubicBezTo>
                    <a:pt x="630" y="441"/>
                    <a:pt x="634" y="448"/>
                    <a:pt x="638" y="453"/>
                  </a:cubicBezTo>
                  <a:cubicBezTo>
                    <a:pt x="643" y="458"/>
                    <a:pt x="648" y="461"/>
                    <a:pt x="655" y="461"/>
                  </a:cubicBezTo>
                  <a:cubicBezTo>
                    <a:pt x="655" y="461"/>
                    <a:pt x="655" y="461"/>
                    <a:pt x="656" y="461"/>
                  </a:cubicBezTo>
                  <a:cubicBezTo>
                    <a:pt x="662" y="460"/>
                    <a:pt x="666" y="460"/>
                    <a:pt x="670" y="458"/>
                  </a:cubicBezTo>
                  <a:cubicBezTo>
                    <a:pt x="673" y="456"/>
                    <a:pt x="676" y="454"/>
                    <a:pt x="678" y="451"/>
                  </a:cubicBezTo>
                  <a:cubicBezTo>
                    <a:pt x="680" y="446"/>
                    <a:pt x="682" y="439"/>
                    <a:pt x="683" y="430"/>
                  </a:cubicBezTo>
                  <a:cubicBezTo>
                    <a:pt x="683" y="421"/>
                    <a:pt x="684" y="408"/>
                    <a:pt x="684" y="392"/>
                  </a:cubicBezTo>
                  <a:cubicBezTo>
                    <a:pt x="684" y="383"/>
                    <a:pt x="684" y="372"/>
                    <a:pt x="684" y="360"/>
                  </a:cubicBezTo>
                  <a:cubicBezTo>
                    <a:pt x="683" y="338"/>
                    <a:pt x="681" y="324"/>
                    <a:pt x="678" y="312"/>
                  </a:cubicBezTo>
                  <a:cubicBezTo>
                    <a:pt x="673" y="294"/>
                    <a:pt x="665" y="283"/>
                    <a:pt x="657" y="263"/>
                  </a:cubicBezTo>
                  <a:cubicBezTo>
                    <a:pt x="649" y="244"/>
                    <a:pt x="641" y="216"/>
                    <a:pt x="635" y="164"/>
                  </a:cubicBezTo>
                  <a:cubicBezTo>
                    <a:pt x="634" y="156"/>
                    <a:pt x="634" y="147"/>
                    <a:pt x="634" y="140"/>
                  </a:cubicBezTo>
                  <a:cubicBezTo>
                    <a:pt x="634" y="91"/>
                    <a:pt x="652" y="57"/>
                    <a:pt x="674" y="35"/>
                  </a:cubicBezTo>
                  <a:cubicBezTo>
                    <a:pt x="685" y="24"/>
                    <a:pt x="697" y="17"/>
                    <a:pt x="708" y="12"/>
                  </a:cubicBezTo>
                  <a:cubicBezTo>
                    <a:pt x="719" y="6"/>
                    <a:pt x="730" y="4"/>
                    <a:pt x="737" y="4"/>
                  </a:cubicBezTo>
                  <a:cubicBezTo>
                    <a:pt x="743" y="4"/>
                    <a:pt x="747" y="6"/>
                    <a:pt x="749" y="7"/>
                  </a:cubicBezTo>
                  <a:lnTo>
                    <a:pt x="750" y="6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299">
              <a:extLst>
                <a:ext uri="{FF2B5EF4-FFF2-40B4-BE49-F238E27FC236}">
                  <a16:creationId xmlns="" xmlns:a16="http://schemas.microsoft.com/office/drawing/2014/main" id="{F961DD43-D906-434F-97A0-45876FE20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095"/>
              <a:ext cx="506" cy="500"/>
            </a:xfrm>
            <a:custGeom>
              <a:avLst/>
              <a:gdLst>
                <a:gd name="T0" fmla="*/ 617 w 355"/>
                <a:gd name="T1" fmla="*/ 91 h 351"/>
                <a:gd name="T2" fmla="*/ 577 w 355"/>
                <a:gd name="T3" fmla="*/ 506 h 351"/>
                <a:gd name="T4" fmla="*/ 87 w 355"/>
                <a:gd name="T5" fmla="*/ 623 h 351"/>
                <a:gd name="T6" fmla="*/ 177 w 355"/>
                <a:gd name="T7" fmla="*/ 175 h 351"/>
                <a:gd name="T8" fmla="*/ 617 w 355"/>
                <a:gd name="T9" fmla="*/ 91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" h="351">
                  <a:moveTo>
                    <a:pt x="304" y="45"/>
                  </a:moveTo>
                  <a:cubicBezTo>
                    <a:pt x="348" y="89"/>
                    <a:pt x="355" y="180"/>
                    <a:pt x="284" y="249"/>
                  </a:cubicBezTo>
                  <a:cubicBezTo>
                    <a:pt x="213" y="318"/>
                    <a:pt x="87" y="351"/>
                    <a:pt x="43" y="307"/>
                  </a:cubicBezTo>
                  <a:cubicBezTo>
                    <a:pt x="0" y="262"/>
                    <a:pt x="16" y="155"/>
                    <a:pt x="87" y="86"/>
                  </a:cubicBezTo>
                  <a:cubicBezTo>
                    <a:pt x="158" y="17"/>
                    <a:pt x="261" y="0"/>
                    <a:pt x="304" y="45"/>
                  </a:cubicBezTo>
                  <a:close/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300">
              <a:extLst>
                <a:ext uri="{FF2B5EF4-FFF2-40B4-BE49-F238E27FC236}">
                  <a16:creationId xmlns="" xmlns:a16="http://schemas.microsoft.com/office/drawing/2014/main" id="{F4DB5A80-F5E5-47C6-B2DB-45AE413D0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069"/>
              <a:ext cx="513" cy="459"/>
            </a:xfrm>
            <a:custGeom>
              <a:avLst/>
              <a:gdLst>
                <a:gd name="T0" fmla="*/ 660 w 360"/>
                <a:gd name="T1" fmla="*/ 94 h 322"/>
                <a:gd name="T2" fmla="*/ 559 w 360"/>
                <a:gd name="T3" fmla="*/ 488 h 322"/>
                <a:gd name="T4" fmla="*/ 71 w 360"/>
                <a:gd name="T5" fmla="*/ 563 h 322"/>
                <a:gd name="T6" fmla="*/ 224 w 360"/>
                <a:gd name="T7" fmla="*/ 140 h 322"/>
                <a:gd name="T8" fmla="*/ 660 w 360"/>
                <a:gd name="T9" fmla="*/ 94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322">
                  <a:moveTo>
                    <a:pt x="325" y="46"/>
                  </a:moveTo>
                  <a:cubicBezTo>
                    <a:pt x="360" y="92"/>
                    <a:pt x="353" y="179"/>
                    <a:pt x="275" y="240"/>
                  </a:cubicBezTo>
                  <a:cubicBezTo>
                    <a:pt x="197" y="300"/>
                    <a:pt x="71" y="322"/>
                    <a:pt x="35" y="277"/>
                  </a:cubicBezTo>
                  <a:cubicBezTo>
                    <a:pt x="0" y="231"/>
                    <a:pt x="31" y="130"/>
                    <a:pt x="110" y="69"/>
                  </a:cubicBezTo>
                  <a:cubicBezTo>
                    <a:pt x="188" y="9"/>
                    <a:pt x="289" y="0"/>
                    <a:pt x="325" y="46"/>
                  </a:cubicBezTo>
                </a:path>
              </a:pathLst>
            </a:custGeom>
            <a:solidFill>
              <a:srgbClr val="A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01">
              <a:extLst>
                <a:ext uri="{FF2B5EF4-FFF2-40B4-BE49-F238E27FC236}">
                  <a16:creationId xmlns="" xmlns:a16="http://schemas.microsoft.com/office/drawing/2014/main" id="{AB94DF87-3BD3-4671-B299-C2886C74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213"/>
              <a:ext cx="482" cy="317"/>
            </a:xfrm>
            <a:custGeom>
              <a:avLst/>
              <a:gdLst>
                <a:gd name="T0" fmla="*/ 165 w 338"/>
                <a:gd name="T1" fmla="*/ 173 h 222"/>
                <a:gd name="T2" fmla="*/ 147 w 338"/>
                <a:gd name="T3" fmla="*/ 0 h 222"/>
                <a:gd name="T4" fmla="*/ 61 w 338"/>
                <a:gd name="T5" fmla="*/ 361 h 222"/>
                <a:gd name="T6" fmla="*/ 549 w 338"/>
                <a:gd name="T7" fmla="*/ 286 h 222"/>
                <a:gd name="T8" fmla="*/ 687 w 338"/>
                <a:gd name="T9" fmla="*/ 70 h 222"/>
                <a:gd name="T10" fmla="*/ 165 w 338"/>
                <a:gd name="T11" fmla="*/ 17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222">
                  <a:moveTo>
                    <a:pt x="81" y="85"/>
                  </a:moveTo>
                  <a:cubicBezTo>
                    <a:pt x="68" y="71"/>
                    <a:pt x="63" y="34"/>
                    <a:pt x="72" y="0"/>
                  </a:cubicBezTo>
                  <a:cubicBezTo>
                    <a:pt x="18" y="60"/>
                    <a:pt x="0" y="138"/>
                    <a:pt x="30" y="177"/>
                  </a:cubicBezTo>
                  <a:cubicBezTo>
                    <a:pt x="65" y="222"/>
                    <a:pt x="192" y="200"/>
                    <a:pt x="270" y="140"/>
                  </a:cubicBezTo>
                  <a:cubicBezTo>
                    <a:pt x="311" y="108"/>
                    <a:pt x="332" y="70"/>
                    <a:pt x="338" y="34"/>
                  </a:cubicBezTo>
                  <a:cubicBezTo>
                    <a:pt x="322" y="112"/>
                    <a:pt x="158" y="170"/>
                    <a:pt x="81" y="85"/>
                  </a:cubicBezTo>
                </a:path>
              </a:pathLst>
            </a:custGeom>
            <a:solidFill>
              <a:srgbClr val="9A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302">
              <a:extLst>
                <a:ext uri="{FF2B5EF4-FFF2-40B4-BE49-F238E27FC236}">
                  <a16:creationId xmlns="" xmlns:a16="http://schemas.microsoft.com/office/drawing/2014/main" id="{A2BE0755-4978-465C-AD89-9BD397A0A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090"/>
              <a:ext cx="468" cy="411"/>
            </a:xfrm>
            <a:custGeom>
              <a:avLst/>
              <a:gdLst>
                <a:gd name="T0" fmla="*/ 624 w 328"/>
                <a:gd name="T1" fmla="*/ 63 h 288"/>
                <a:gd name="T2" fmla="*/ 619 w 328"/>
                <a:gd name="T3" fmla="*/ 66 h 288"/>
                <a:gd name="T4" fmla="*/ 659 w 328"/>
                <a:gd name="T5" fmla="*/ 196 h 288"/>
                <a:gd name="T6" fmla="*/ 519 w 328"/>
                <a:gd name="T7" fmla="*/ 454 h 288"/>
                <a:gd name="T8" fmla="*/ 173 w 328"/>
                <a:gd name="T9" fmla="*/ 578 h 288"/>
                <a:gd name="T10" fmla="*/ 37 w 328"/>
                <a:gd name="T11" fmla="*/ 529 h 288"/>
                <a:gd name="T12" fmla="*/ 9 w 328"/>
                <a:gd name="T13" fmla="*/ 434 h 288"/>
                <a:gd name="T14" fmla="*/ 187 w 328"/>
                <a:gd name="T15" fmla="*/ 114 h 288"/>
                <a:gd name="T16" fmla="*/ 471 w 328"/>
                <a:gd name="T17" fmla="*/ 9 h 288"/>
                <a:gd name="T18" fmla="*/ 619 w 328"/>
                <a:gd name="T19" fmla="*/ 66 h 288"/>
                <a:gd name="T20" fmla="*/ 624 w 328"/>
                <a:gd name="T21" fmla="*/ 63 h 288"/>
                <a:gd name="T22" fmla="*/ 625 w 328"/>
                <a:gd name="T23" fmla="*/ 61 h 288"/>
                <a:gd name="T24" fmla="*/ 471 w 328"/>
                <a:gd name="T25" fmla="*/ 0 h 288"/>
                <a:gd name="T26" fmla="*/ 181 w 328"/>
                <a:gd name="T27" fmla="*/ 108 h 288"/>
                <a:gd name="T28" fmla="*/ 0 w 328"/>
                <a:gd name="T29" fmla="*/ 434 h 288"/>
                <a:gd name="T30" fmla="*/ 30 w 328"/>
                <a:gd name="T31" fmla="*/ 535 h 288"/>
                <a:gd name="T32" fmla="*/ 173 w 328"/>
                <a:gd name="T33" fmla="*/ 587 h 288"/>
                <a:gd name="T34" fmla="*/ 525 w 328"/>
                <a:gd name="T35" fmla="*/ 461 h 288"/>
                <a:gd name="T36" fmla="*/ 668 w 328"/>
                <a:gd name="T37" fmla="*/ 196 h 288"/>
                <a:gd name="T38" fmla="*/ 625 w 328"/>
                <a:gd name="T39" fmla="*/ 61 h 288"/>
                <a:gd name="T40" fmla="*/ 624 w 328"/>
                <a:gd name="T41" fmla="*/ 63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288">
                  <a:moveTo>
                    <a:pt x="306" y="31"/>
                  </a:moveTo>
                  <a:cubicBezTo>
                    <a:pt x="304" y="32"/>
                    <a:pt x="304" y="32"/>
                    <a:pt x="304" y="32"/>
                  </a:cubicBezTo>
                  <a:cubicBezTo>
                    <a:pt x="317" y="49"/>
                    <a:pt x="324" y="71"/>
                    <a:pt x="324" y="96"/>
                  </a:cubicBezTo>
                  <a:cubicBezTo>
                    <a:pt x="324" y="137"/>
                    <a:pt x="304" y="185"/>
                    <a:pt x="255" y="223"/>
                  </a:cubicBezTo>
                  <a:cubicBezTo>
                    <a:pt x="206" y="261"/>
                    <a:pt x="137" y="284"/>
                    <a:pt x="85" y="284"/>
                  </a:cubicBezTo>
                  <a:cubicBezTo>
                    <a:pt x="55" y="284"/>
                    <a:pt x="30" y="276"/>
                    <a:pt x="18" y="260"/>
                  </a:cubicBezTo>
                  <a:cubicBezTo>
                    <a:pt x="8" y="248"/>
                    <a:pt x="4" y="232"/>
                    <a:pt x="4" y="213"/>
                  </a:cubicBezTo>
                  <a:cubicBezTo>
                    <a:pt x="4" y="164"/>
                    <a:pt x="36" y="100"/>
                    <a:pt x="92" y="56"/>
                  </a:cubicBezTo>
                  <a:cubicBezTo>
                    <a:pt x="136" y="21"/>
                    <a:pt x="189" y="4"/>
                    <a:pt x="231" y="4"/>
                  </a:cubicBezTo>
                  <a:cubicBezTo>
                    <a:pt x="263" y="4"/>
                    <a:pt x="290" y="14"/>
                    <a:pt x="304" y="32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0"/>
                    <a:pt x="307" y="30"/>
                    <a:pt x="307" y="30"/>
                  </a:cubicBezTo>
                  <a:cubicBezTo>
                    <a:pt x="292" y="10"/>
                    <a:pt x="264" y="0"/>
                    <a:pt x="231" y="0"/>
                  </a:cubicBezTo>
                  <a:cubicBezTo>
                    <a:pt x="187" y="0"/>
                    <a:pt x="134" y="18"/>
                    <a:pt x="89" y="53"/>
                  </a:cubicBezTo>
                  <a:cubicBezTo>
                    <a:pt x="32" y="97"/>
                    <a:pt x="0" y="163"/>
                    <a:pt x="0" y="213"/>
                  </a:cubicBezTo>
                  <a:cubicBezTo>
                    <a:pt x="0" y="233"/>
                    <a:pt x="4" y="250"/>
                    <a:pt x="15" y="263"/>
                  </a:cubicBezTo>
                  <a:cubicBezTo>
                    <a:pt x="28" y="280"/>
                    <a:pt x="54" y="288"/>
                    <a:pt x="85" y="288"/>
                  </a:cubicBezTo>
                  <a:cubicBezTo>
                    <a:pt x="138" y="288"/>
                    <a:pt x="208" y="265"/>
                    <a:pt x="258" y="226"/>
                  </a:cubicBezTo>
                  <a:cubicBezTo>
                    <a:pt x="307" y="188"/>
                    <a:pt x="328" y="139"/>
                    <a:pt x="328" y="96"/>
                  </a:cubicBezTo>
                  <a:cubicBezTo>
                    <a:pt x="328" y="70"/>
                    <a:pt x="321" y="47"/>
                    <a:pt x="307" y="30"/>
                  </a:cubicBezTo>
                  <a:cubicBezTo>
                    <a:pt x="306" y="31"/>
                    <a:pt x="306" y="31"/>
                    <a:pt x="306" y="3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303">
              <a:extLst>
                <a:ext uri="{FF2B5EF4-FFF2-40B4-BE49-F238E27FC236}">
                  <a16:creationId xmlns="" xmlns:a16="http://schemas.microsoft.com/office/drawing/2014/main" id="{1AF404E8-CBE0-4D62-BAC1-66F5DAA7F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2126"/>
              <a:ext cx="157" cy="131"/>
            </a:xfrm>
            <a:custGeom>
              <a:avLst/>
              <a:gdLst>
                <a:gd name="T0" fmla="*/ 187 w 110"/>
                <a:gd name="T1" fmla="*/ 9 h 92"/>
                <a:gd name="T2" fmla="*/ 143 w 110"/>
                <a:gd name="T3" fmla="*/ 1 h 92"/>
                <a:gd name="T4" fmla="*/ 70 w 110"/>
                <a:gd name="T5" fmla="*/ 10 h 92"/>
                <a:gd name="T6" fmla="*/ 1 w 110"/>
                <a:gd name="T7" fmla="*/ 107 h 92"/>
                <a:gd name="T8" fmla="*/ 140 w 110"/>
                <a:gd name="T9" fmla="*/ 177 h 92"/>
                <a:gd name="T10" fmla="*/ 220 w 110"/>
                <a:gd name="T11" fmla="*/ 97 h 92"/>
                <a:gd name="T12" fmla="*/ 196 w 110"/>
                <a:gd name="T13" fmla="*/ 23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2">
                  <a:moveTo>
                    <a:pt x="92" y="4"/>
                  </a:moveTo>
                  <a:cubicBezTo>
                    <a:pt x="85" y="5"/>
                    <a:pt x="77" y="1"/>
                    <a:pt x="70" y="1"/>
                  </a:cubicBezTo>
                  <a:cubicBezTo>
                    <a:pt x="58" y="0"/>
                    <a:pt x="45" y="1"/>
                    <a:pt x="34" y="5"/>
                  </a:cubicBezTo>
                  <a:cubicBezTo>
                    <a:pt x="15" y="12"/>
                    <a:pt x="2" y="33"/>
                    <a:pt x="1" y="53"/>
                  </a:cubicBezTo>
                  <a:cubicBezTo>
                    <a:pt x="0" y="85"/>
                    <a:pt x="45" y="92"/>
                    <a:pt x="69" y="87"/>
                  </a:cubicBezTo>
                  <a:cubicBezTo>
                    <a:pt x="90" y="82"/>
                    <a:pt x="104" y="69"/>
                    <a:pt x="108" y="48"/>
                  </a:cubicBezTo>
                  <a:cubicBezTo>
                    <a:pt x="110" y="40"/>
                    <a:pt x="108" y="8"/>
                    <a:pt x="96" y="11"/>
                  </a:cubicBezTo>
                </a:path>
              </a:pathLst>
            </a:custGeom>
            <a:solidFill>
              <a:srgbClr val="B58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2304">
              <a:extLst>
                <a:ext uri="{FF2B5EF4-FFF2-40B4-BE49-F238E27FC236}">
                  <a16:creationId xmlns="" xmlns:a16="http://schemas.microsoft.com/office/drawing/2014/main" id="{9064D408-E86C-4A6F-AB96-73EC0E040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162"/>
              <a:ext cx="42" cy="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000" kern="0">
                <a:solidFill>
                  <a:prstClr val="black"/>
                </a:solidFill>
              </a:endParaRPr>
            </a:p>
          </p:txBody>
        </p:sp>
        <p:sp>
          <p:nvSpPr>
            <p:cNvPr id="36" name="Oval 2305">
              <a:extLst>
                <a:ext uri="{FF2B5EF4-FFF2-40B4-BE49-F238E27FC236}">
                  <a16:creationId xmlns="" xmlns:a16="http://schemas.microsoft.com/office/drawing/2014/main" id="{A90236D6-BCA6-4A9C-A60F-977DB932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240"/>
              <a:ext cx="26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000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2306">
              <a:extLst>
                <a:ext uri="{FF2B5EF4-FFF2-40B4-BE49-F238E27FC236}">
                  <a16:creationId xmlns="" xmlns:a16="http://schemas.microsoft.com/office/drawing/2014/main" id="{CE01BF95-DA2D-4C6C-9748-72CFEAB7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420"/>
              <a:ext cx="822" cy="1609"/>
            </a:xfrm>
            <a:custGeom>
              <a:avLst/>
              <a:gdLst>
                <a:gd name="T0" fmla="*/ 238 w 576"/>
                <a:gd name="T1" fmla="*/ 598 h 1128"/>
                <a:gd name="T2" fmla="*/ 321 w 576"/>
                <a:gd name="T3" fmla="*/ 598 h 1128"/>
                <a:gd name="T4" fmla="*/ 464 w 576"/>
                <a:gd name="T5" fmla="*/ 616 h 1128"/>
                <a:gd name="T6" fmla="*/ 688 w 576"/>
                <a:gd name="T7" fmla="*/ 419 h 1128"/>
                <a:gd name="T8" fmla="*/ 891 w 576"/>
                <a:gd name="T9" fmla="*/ 257 h 1128"/>
                <a:gd name="T10" fmla="*/ 1036 w 576"/>
                <a:gd name="T11" fmla="*/ 110 h 1128"/>
                <a:gd name="T12" fmla="*/ 1115 w 576"/>
                <a:gd name="T13" fmla="*/ 0 h 1128"/>
                <a:gd name="T14" fmla="*/ 581 w 576"/>
                <a:gd name="T15" fmla="*/ 596 h 1128"/>
                <a:gd name="T16" fmla="*/ 509 w 576"/>
                <a:gd name="T17" fmla="*/ 879 h 1128"/>
                <a:gd name="T18" fmla="*/ 748 w 576"/>
                <a:gd name="T19" fmla="*/ 830 h 1128"/>
                <a:gd name="T20" fmla="*/ 581 w 576"/>
                <a:gd name="T21" fmla="*/ 996 h 1128"/>
                <a:gd name="T22" fmla="*/ 752 w 576"/>
                <a:gd name="T23" fmla="*/ 1017 h 1128"/>
                <a:gd name="T24" fmla="*/ 592 w 576"/>
                <a:gd name="T25" fmla="*/ 1101 h 1128"/>
                <a:gd name="T26" fmla="*/ 587 w 576"/>
                <a:gd name="T27" fmla="*/ 1184 h 1128"/>
                <a:gd name="T28" fmla="*/ 681 w 576"/>
                <a:gd name="T29" fmla="*/ 1230 h 1128"/>
                <a:gd name="T30" fmla="*/ 869 w 576"/>
                <a:gd name="T31" fmla="*/ 1268 h 1128"/>
                <a:gd name="T32" fmla="*/ 1092 w 576"/>
                <a:gd name="T33" fmla="*/ 1299 h 1128"/>
                <a:gd name="T34" fmla="*/ 855 w 576"/>
                <a:gd name="T35" fmla="*/ 1279 h 1128"/>
                <a:gd name="T36" fmla="*/ 605 w 576"/>
                <a:gd name="T37" fmla="*/ 1282 h 1128"/>
                <a:gd name="T38" fmla="*/ 509 w 576"/>
                <a:gd name="T39" fmla="*/ 1446 h 1128"/>
                <a:gd name="T40" fmla="*/ 477 w 576"/>
                <a:gd name="T41" fmla="*/ 1536 h 1128"/>
                <a:gd name="T42" fmla="*/ 507 w 576"/>
                <a:gd name="T43" fmla="*/ 1613 h 1128"/>
                <a:gd name="T44" fmla="*/ 414 w 576"/>
                <a:gd name="T45" fmla="*/ 1613 h 1128"/>
                <a:gd name="T46" fmla="*/ 361 w 576"/>
                <a:gd name="T47" fmla="*/ 1693 h 1128"/>
                <a:gd name="T48" fmla="*/ 310 w 576"/>
                <a:gd name="T49" fmla="*/ 1760 h 1128"/>
                <a:gd name="T50" fmla="*/ 330 w 576"/>
                <a:gd name="T51" fmla="*/ 1853 h 1128"/>
                <a:gd name="T52" fmla="*/ 438 w 576"/>
                <a:gd name="T53" fmla="*/ 2295 h 1128"/>
                <a:gd name="T54" fmla="*/ 350 w 576"/>
                <a:gd name="T55" fmla="*/ 2037 h 1128"/>
                <a:gd name="T56" fmla="*/ 280 w 576"/>
                <a:gd name="T57" fmla="*/ 1822 h 1128"/>
                <a:gd name="T58" fmla="*/ 144 w 576"/>
                <a:gd name="T59" fmla="*/ 1762 h 1128"/>
                <a:gd name="T60" fmla="*/ 258 w 576"/>
                <a:gd name="T61" fmla="*/ 1608 h 1128"/>
                <a:gd name="T62" fmla="*/ 430 w 576"/>
                <a:gd name="T63" fmla="*/ 1351 h 1128"/>
                <a:gd name="T64" fmla="*/ 509 w 576"/>
                <a:gd name="T65" fmla="*/ 1184 h 1128"/>
                <a:gd name="T66" fmla="*/ 478 w 576"/>
                <a:gd name="T67" fmla="*/ 1054 h 1128"/>
                <a:gd name="T68" fmla="*/ 432 w 576"/>
                <a:gd name="T69" fmla="*/ 849 h 1128"/>
                <a:gd name="T70" fmla="*/ 258 w 576"/>
                <a:gd name="T71" fmla="*/ 676 h 1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" h="1128">
                  <a:moveTo>
                    <a:pt x="117" y="294"/>
                  </a:moveTo>
                  <a:cubicBezTo>
                    <a:pt x="126" y="321"/>
                    <a:pt x="140" y="294"/>
                    <a:pt x="158" y="294"/>
                  </a:cubicBezTo>
                  <a:cubicBezTo>
                    <a:pt x="154" y="357"/>
                    <a:pt x="197" y="330"/>
                    <a:pt x="228" y="303"/>
                  </a:cubicBezTo>
                  <a:cubicBezTo>
                    <a:pt x="266" y="270"/>
                    <a:pt x="292" y="229"/>
                    <a:pt x="338" y="206"/>
                  </a:cubicBezTo>
                  <a:cubicBezTo>
                    <a:pt x="379" y="186"/>
                    <a:pt x="403" y="158"/>
                    <a:pt x="437" y="126"/>
                  </a:cubicBezTo>
                  <a:cubicBezTo>
                    <a:pt x="461" y="103"/>
                    <a:pt x="490" y="82"/>
                    <a:pt x="509" y="54"/>
                  </a:cubicBezTo>
                  <a:cubicBezTo>
                    <a:pt x="521" y="37"/>
                    <a:pt x="526" y="9"/>
                    <a:pt x="547" y="0"/>
                  </a:cubicBezTo>
                  <a:cubicBezTo>
                    <a:pt x="576" y="34"/>
                    <a:pt x="310" y="259"/>
                    <a:pt x="285" y="293"/>
                  </a:cubicBezTo>
                  <a:cubicBezTo>
                    <a:pt x="261" y="324"/>
                    <a:pt x="203" y="402"/>
                    <a:pt x="250" y="432"/>
                  </a:cubicBezTo>
                  <a:cubicBezTo>
                    <a:pt x="288" y="457"/>
                    <a:pt x="328" y="402"/>
                    <a:pt x="367" y="408"/>
                  </a:cubicBezTo>
                  <a:cubicBezTo>
                    <a:pt x="341" y="432"/>
                    <a:pt x="279" y="445"/>
                    <a:pt x="285" y="489"/>
                  </a:cubicBezTo>
                  <a:cubicBezTo>
                    <a:pt x="314" y="485"/>
                    <a:pt x="338" y="510"/>
                    <a:pt x="369" y="500"/>
                  </a:cubicBezTo>
                  <a:cubicBezTo>
                    <a:pt x="368" y="526"/>
                    <a:pt x="308" y="520"/>
                    <a:pt x="291" y="541"/>
                  </a:cubicBezTo>
                  <a:cubicBezTo>
                    <a:pt x="279" y="555"/>
                    <a:pt x="280" y="566"/>
                    <a:pt x="288" y="582"/>
                  </a:cubicBezTo>
                  <a:cubicBezTo>
                    <a:pt x="299" y="605"/>
                    <a:pt x="314" y="599"/>
                    <a:pt x="334" y="604"/>
                  </a:cubicBezTo>
                  <a:cubicBezTo>
                    <a:pt x="365" y="611"/>
                    <a:pt x="396" y="617"/>
                    <a:pt x="427" y="623"/>
                  </a:cubicBezTo>
                  <a:cubicBezTo>
                    <a:pt x="458" y="630"/>
                    <a:pt x="513" y="612"/>
                    <a:pt x="536" y="639"/>
                  </a:cubicBezTo>
                  <a:cubicBezTo>
                    <a:pt x="506" y="657"/>
                    <a:pt x="454" y="631"/>
                    <a:pt x="420" y="629"/>
                  </a:cubicBezTo>
                  <a:cubicBezTo>
                    <a:pt x="384" y="627"/>
                    <a:pt x="332" y="620"/>
                    <a:pt x="297" y="630"/>
                  </a:cubicBezTo>
                  <a:cubicBezTo>
                    <a:pt x="259" y="640"/>
                    <a:pt x="263" y="678"/>
                    <a:pt x="250" y="711"/>
                  </a:cubicBezTo>
                  <a:cubicBezTo>
                    <a:pt x="243" y="726"/>
                    <a:pt x="232" y="738"/>
                    <a:pt x="234" y="755"/>
                  </a:cubicBezTo>
                  <a:cubicBezTo>
                    <a:pt x="236" y="772"/>
                    <a:pt x="250" y="777"/>
                    <a:pt x="249" y="793"/>
                  </a:cubicBezTo>
                  <a:cubicBezTo>
                    <a:pt x="237" y="794"/>
                    <a:pt x="214" y="789"/>
                    <a:pt x="203" y="793"/>
                  </a:cubicBezTo>
                  <a:cubicBezTo>
                    <a:pt x="182" y="801"/>
                    <a:pt x="187" y="818"/>
                    <a:pt x="177" y="832"/>
                  </a:cubicBezTo>
                  <a:cubicBezTo>
                    <a:pt x="165" y="849"/>
                    <a:pt x="154" y="841"/>
                    <a:pt x="152" y="865"/>
                  </a:cubicBezTo>
                  <a:cubicBezTo>
                    <a:pt x="151" y="876"/>
                    <a:pt x="158" y="901"/>
                    <a:pt x="162" y="911"/>
                  </a:cubicBezTo>
                  <a:cubicBezTo>
                    <a:pt x="187" y="982"/>
                    <a:pt x="219" y="1051"/>
                    <a:pt x="215" y="1128"/>
                  </a:cubicBezTo>
                  <a:cubicBezTo>
                    <a:pt x="178" y="1110"/>
                    <a:pt x="179" y="1036"/>
                    <a:pt x="172" y="1001"/>
                  </a:cubicBezTo>
                  <a:cubicBezTo>
                    <a:pt x="164" y="968"/>
                    <a:pt x="154" y="924"/>
                    <a:pt x="137" y="895"/>
                  </a:cubicBezTo>
                  <a:cubicBezTo>
                    <a:pt x="117" y="862"/>
                    <a:pt x="102" y="881"/>
                    <a:pt x="71" y="866"/>
                  </a:cubicBezTo>
                  <a:cubicBezTo>
                    <a:pt x="0" y="830"/>
                    <a:pt x="106" y="808"/>
                    <a:pt x="127" y="790"/>
                  </a:cubicBezTo>
                  <a:cubicBezTo>
                    <a:pt x="163" y="761"/>
                    <a:pt x="181" y="701"/>
                    <a:pt x="211" y="664"/>
                  </a:cubicBezTo>
                  <a:cubicBezTo>
                    <a:pt x="235" y="634"/>
                    <a:pt x="250" y="622"/>
                    <a:pt x="250" y="582"/>
                  </a:cubicBezTo>
                  <a:cubicBezTo>
                    <a:pt x="250" y="556"/>
                    <a:pt x="241" y="542"/>
                    <a:pt x="235" y="518"/>
                  </a:cubicBezTo>
                  <a:cubicBezTo>
                    <a:pt x="227" y="486"/>
                    <a:pt x="234" y="446"/>
                    <a:pt x="212" y="417"/>
                  </a:cubicBezTo>
                  <a:cubicBezTo>
                    <a:pt x="193" y="392"/>
                    <a:pt x="127" y="367"/>
                    <a:pt x="127" y="332"/>
                  </a:cubicBezTo>
                </a:path>
              </a:pathLst>
            </a:custGeom>
            <a:solidFill>
              <a:srgbClr val="6EB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307">
              <a:extLst>
                <a:ext uri="{FF2B5EF4-FFF2-40B4-BE49-F238E27FC236}">
                  <a16:creationId xmlns="" xmlns:a16="http://schemas.microsoft.com/office/drawing/2014/main" id="{A5C637DA-973A-4C19-94AC-93CF4B6C8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136"/>
              <a:ext cx="141" cy="157"/>
            </a:xfrm>
            <a:custGeom>
              <a:avLst/>
              <a:gdLst>
                <a:gd name="T0" fmla="*/ 0 w 99"/>
                <a:gd name="T1" fmla="*/ 116 h 110"/>
                <a:gd name="T2" fmla="*/ 150 w 99"/>
                <a:gd name="T3" fmla="*/ 57 h 110"/>
                <a:gd name="T4" fmla="*/ 85 w 99"/>
                <a:gd name="T5" fmla="*/ 224 h 110"/>
                <a:gd name="T6" fmla="*/ 135 w 99"/>
                <a:gd name="T7" fmla="*/ 67 h 110"/>
                <a:gd name="T8" fmla="*/ 0 w 99"/>
                <a:gd name="T9" fmla="*/ 11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10">
                  <a:moveTo>
                    <a:pt x="0" y="57"/>
                  </a:moveTo>
                  <a:cubicBezTo>
                    <a:pt x="0" y="57"/>
                    <a:pt x="50" y="0"/>
                    <a:pt x="74" y="28"/>
                  </a:cubicBezTo>
                  <a:cubicBezTo>
                    <a:pt x="99" y="55"/>
                    <a:pt x="63" y="84"/>
                    <a:pt x="42" y="110"/>
                  </a:cubicBezTo>
                  <a:cubicBezTo>
                    <a:pt x="42" y="110"/>
                    <a:pt x="94" y="58"/>
                    <a:pt x="67" y="33"/>
                  </a:cubicBezTo>
                  <a:cubicBezTo>
                    <a:pt x="39" y="7"/>
                    <a:pt x="2" y="52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308">
              <a:extLst>
                <a:ext uri="{FF2B5EF4-FFF2-40B4-BE49-F238E27FC236}">
                  <a16:creationId xmlns="" xmlns:a16="http://schemas.microsoft.com/office/drawing/2014/main" id="{DF798873-7AB4-42CC-9FCC-AEDF9EAD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466"/>
              <a:ext cx="63" cy="175"/>
            </a:xfrm>
            <a:custGeom>
              <a:avLst/>
              <a:gdLst>
                <a:gd name="T0" fmla="*/ 89 w 44"/>
                <a:gd name="T1" fmla="*/ 44 h 123"/>
                <a:gd name="T2" fmla="*/ 49 w 44"/>
                <a:gd name="T3" fmla="*/ 16 h 123"/>
                <a:gd name="T4" fmla="*/ 13 w 44"/>
                <a:gd name="T5" fmla="*/ 81 h 123"/>
                <a:gd name="T6" fmla="*/ 47 w 44"/>
                <a:gd name="T7" fmla="*/ 249 h 123"/>
                <a:gd name="T8" fmla="*/ 24 w 44"/>
                <a:gd name="T9" fmla="*/ 166 h 123"/>
                <a:gd name="T10" fmla="*/ 16 w 44"/>
                <a:gd name="T11" fmla="*/ 120 h 123"/>
                <a:gd name="T12" fmla="*/ 30 w 44"/>
                <a:gd name="T13" fmla="*/ 63 h 123"/>
                <a:gd name="T14" fmla="*/ 60 w 44"/>
                <a:gd name="T15" fmla="*/ 24 h 123"/>
                <a:gd name="T16" fmla="*/ 90 w 44"/>
                <a:gd name="T17" fmla="*/ 3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23">
                  <a:moveTo>
                    <a:pt x="43" y="22"/>
                  </a:moveTo>
                  <a:cubicBezTo>
                    <a:pt x="43" y="11"/>
                    <a:pt x="36" y="0"/>
                    <a:pt x="24" y="8"/>
                  </a:cubicBezTo>
                  <a:cubicBezTo>
                    <a:pt x="14" y="15"/>
                    <a:pt x="8" y="28"/>
                    <a:pt x="6" y="40"/>
                  </a:cubicBezTo>
                  <a:cubicBezTo>
                    <a:pt x="0" y="69"/>
                    <a:pt x="5" y="99"/>
                    <a:pt x="23" y="123"/>
                  </a:cubicBezTo>
                  <a:cubicBezTo>
                    <a:pt x="15" y="111"/>
                    <a:pt x="15" y="95"/>
                    <a:pt x="12" y="82"/>
                  </a:cubicBezTo>
                  <a:cubicBezTo>
                    <a:pt x="10" y="74"/>
                    <a:pt x="9" y="67"/>
                    <a:pt x="8" y="59"/>
                  </a:cubicBezTo>
                  <a:cubicBezTo>
                    <a:pt x="6" y="48"/>
                    <a:pt x="10" y="41"/>
                    <a:pt x="15" y="31"/>
                  </a:cubicBezTo>
                  <a:cubicBezTo>
                    <a:pt x="18" y="24"/>
                    <a:pt x="23" y="17"/>
                    <a:pt x="29" y="12"/>
                  </a:cubicBezTo>
                  <a:cubicBezTo>
                    <a:pt x="36" y="8"/>
                    <a:pt x="40" y="11"/>
                    <a:pt x="4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309">
              <a:extLst>
                <a:ext uri="{FF2B5EF4-FFF2-40B4-BE49-F238E27FC236}">
                  <a16:creationId xmlns="" xmlns:a16="http://schemas.microsoft.com/office/drawing/2014/main" id="{7F617BF0-87F1-441F-B943-C5E397E3C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752"/>
              <a:ext cx="44" cy="123"/>
            </a:xfrm>
            <a:custGeom>
              <a:avLst/>
              <a:gdLst>
                <a:gd name="T0" fmla="*/ 61 w 31"/>
                <a:gd name="T1" fmla="*/ 14 h 86"/>
                <a:gd name="T2" fmla="*/ 37 w 31"/>
                <a:gd name="T3" fmla="*/ 6 h 86"/>
                <a:gd name="T4" fmla="*/ 20 w 31"/>
                <a:gd name="T5" fmla="*/ 44 h 86"/>
                <a:gd name="T6" fmla="*/ 23 w 31"/>
                <a:gd name="T7" fmla="*/ 104 h 86"/>
                <a:gd name="T8" fmla="*/ 28 w 31"/>
                <a:gd name="T9" fmla="*/ 142 h 86"/>
                <a:gd name="T10" fmla="*/ 37 w 31"/>
                <a:gd name="T11" fmla="*/ 176 h 86"/>
                <a:gd name="T12" fmla="*/ 57 w 31"/>
                <a:gd name="T13" fmla="*/ 6 h 86"/>
                <a:gd name="T14" fmla="*/ 58 w 31"/>
                <a:gd name="T15" fmla="*/ 13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86">
                  <a:moveTo>
                    <a:pt x="30" y="7"/>
                  </a:moveTo>
                  <a:cubicBezTo>
                    <a:pt x="31" y="1"/>
                    <a:pt x="21" y="0"/>
                    <a:pt x="18" y="3"/>
                  </a:cubicBezTo>
                  <a:cubicBezTo>
                    <a:pt x="13" y="6"/>
                    <a:pt x="10" y="16"/>
                    <a:pt x="10" y="22"/>
                  </a:cubicBezTo>
                  <a:cubicBezTo>
                    <a:pt x="8" y="31"/>
                    <a:pt x="10" y="42"/>
                    <a:pt x="11" y="51"/>
                  </a:cubicBezTo>
                  <a:cubicBezTo>
                    <a:pt x="12" y="57"/>
                    <a:pt x="13" y="63"/>
                    <a:pt x="14" y="69"/>
                  </a:cubicBezTo>
                  <a:cubicBezTo>
                    <a:pt x="16" y="75"/>
                    <a:pt x="18" y="81"/>
                    <a:pt x="18" y="86"/>
                  </a:cubicBezTo>
                  <a:cubicBezTo>
                    <a:pt x="18" y="67"/>
                    <a:pt x="0" y="14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310">
              <a:extLst>
                <a:ext uri="{FF2B5EF4-FFF2-40B4-BE49-F238E27FC236}">
                  <a16:creationId xmlns="" xmlns:a16="http://schemas.microsoft.com/office/drawing/2014/main" id="{02D26DFE-5C8C-4FAC-80C6-DB792DBB1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794"/>
              <a:ext cx="62" cy="23"/>
            </a:xfrm>
            <a:custGeom>
              <a:avLst/>
              <a:gdLst>
                <a:gd name="T0" fmla="*/ 4 w 43"/>
                <a:gd name="T1" fmla="*/ 20 h 16"/>
                <a:gd name="T2" fmla="*/ 53 w 43"/>
                <a:gd name="T3" fmla="*/ 29 h 16"/>
                <a:gd name="T4" fmla="*/ 89 w 43"/>
                <a:gd name="T5" fmla="*/ 0 h 16"/>
                <a:gd name="T6" fmla="*/ 43 w 43"/>
                <a:gd name="T7" fmla="*/ 33 h 16"/>
                <a:gd name="T8" fmla="*/ 0 w 43"/>
                <a:gd name="T9" fmla="*/ 2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6">
                  <a:moveTo>
                    <a:pt x="2" y="10"/>
                  </a:moveTo>
                  <a:cubicBezTo>
                    <a:pt x="2" y="15"/>
                    <a:pt x="21" y="15"/>
                    <a:pt x="26" y="14"/>
                  </a:cubicBezTo>
                  <a:cubicBezTo>
                    <a:pt x="32" y="12"/>
                    <a:pt x="40" y="6"/>
                    <a:pt x="43" y="0"/>
                  </a:cubicBezTo>
                  <a:cubicBezTo>
                    <a:pt x="40" y="11"/>
                    <a:pt x="32" y="16"/>
                    <a:pt x="21" y="16"/>
                  </a:cubicBezTo>
                  <a:cubicBezTo>
                    <a:pt x="14" y="15"/>
                    <a:pt x="7" y="12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311">
              <a:extLst>
                <a:ext uri="{FF2B5EF4-FFF2-40B4-BE49-F238E27FC236}">
                  <a16:creationId xmlns="" xmlns:a16="http://schemas.microsoft.com/office/drawing/2014/main" id="{945C5347-00D6-415A-8DA8-8F3E1333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854"/>
              <a:ext cx="58" cy="48"/>
            </a:xfrm>
            <a:custGeom>
              <a:avLst/>
              <a:gdLst>
                <a:gd name="T0" fmla="*/ 20 w 41"/>
                <a:gd name="T1" fmla="*/ 0 h 34"/>
                <a:gd name="T2" fmla="*/ 82 w 41"/>
                <a:gd name="T3" fmla="*/ 32 h 34"/>
                <a:gd name="T4" fmla="*/ 20 w 41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4">
                  <a:moveTo>
                    <a:pt x="10" y="0"/>
                  </a:moveTo>
                  <a:cubicBezTo>
                    <a:pt x="10" y="0"/>
                    <a:pt x="4" y="26"/>
                    <a:pt x="41" y="16"/>
                  </a:cubicBezTo>
                  <a:cubicBezTo>
                    <a:pt x="41" y="16"/>
                    <a:pt x="0" y="34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312">
              <a:extLst>
                <a:ext uri="{FF2B5EF4-FFF2-40B4-BE49-F238E27FC236}">
                  <a16:creationId xmlns="" xmlns:a16="http://schemas.microsoft.com/office/drawing/2014/main" id="{A92F2AED-14D6-46EC-8419-79A2A828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962"/>
              <a:ext cx="83" cy="101"/>
            </a:xfrm>
            <a:custGeom>
              <a:avLst/>
              <a:gdLst>
                <a:gd name="T0" fmla="*/ 33 w 58"/>
                <a:gd name="T1" fmla="*/ 0 h 71"/>
                <a:gd name="T2" fmla="*/ 119 w 58"/>
                <a:gd name="T3" fmla="*/ 110 h 71"/>
                <a:gd name="T4" fmla="*/ 33 w 58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71">
                  <a:moveTo>
                    <a:pt x="16" y="0"/>
                  </a:moveTo>
                  <a:cubicBezTo>
                    <a:pt x="16" y="0"/>
                    <a:pt x="7" y="61"/>
                    <a:pt x="58" y="54"/>
                  </a:cubicBezTo>
                  <a:cubicBezTo>
                    <a:pt x="58" y="54"/>
                    <a:pt x="0" y="7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313">
              <a:extLst>
                <a:ext uri="{FF2B5EF4-FFF2-40B4-BE49-F238E27FC236}">
                  <a16:creationId xmlns="" xmlns:a16="http://schemas.microsoft.com/office/drawing/2014/main" id="{34D248E4-8438-492F-A4A3-4532921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602"/>
              <a:ext cx="110" cy="103"/>
            </a:xfrm>
            <a:custGeom>
              <a:avLst/>
              <a:gdLst>
                <a:gd name="T0" fmla="*/ 0 w 77"/>
                <a:gd name="T1" fmla="*/ 84 h 72"/>
                <a:gd name="T2" fmla="*/ 106 w 77"/>
                <a:gd name="T3" fmla="*/ 147 h 72"/>
                <a:gd name="T4" fmla="*/ 0 w 77"/>
                <a:gd name="T5" fmla="*/ 8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72">
                  <a:moveTo>
                    <a:pt x="0" y="41"/>
                  </a:moveTo>
                  <a:cubicBezTo>
                    <a:pt x="0" y="41"/>
                    <a:pt x="68" y="6"/>
                    <a:pt x="52" y="72"/>
                  </a:cubicBezTo>
                  <a:cubicBezTo>
                    <a:pt x="52" y="72"/>
                    <a:pt x="77" y="0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314">
              <a:extLst>
                <a:ext uri="{FF2B5EF4-FFF2-40B4-BE49-F238E27FC236}">
                  <a16:creationId xmlns="" xmlns:a16="http://schemas.microsoft.com/office/drawing/2014/main" id="{81F7CC5E-DB23-4641-9EAE-B26B2A13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685"/>
              <a:ext cx="44" cy="58"/>
            </a:xfrm>
            <a:custGeom>
              <a:avLst/>
              <a:gdLst>
                <a:gd name="T0" fmla="*/ 0 w 31"/>
                <a:gd name="T1" fmla="*/ 59 h 41"/>
                <a:gd name="T2" fmla="*/ 61 w 31"/>
                <a:gd name="T3" fmla="*/ 82 h 41"/>
                <a:gd name="T4" fmla="*/ 0 w 31"/>
                <a:gd name="T5" fmla="*/ 59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1">
                  <a:moveTo>
                    <a:pt x="0" y="30"/>
                  </a:moveTo>
                  <a:cubicBezTo>
                    <a:pt x="0" y="30"/>
                    <a:pt x="27" y="7"/>
                    <a:pt x="30" y="41"/>
                  </a:cubicBezTo>
                  <a:cubicBezTo>
                    <a:pt x="30" y="41"/>
                    <a:pt x="31" y="0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315">
              <a:extLst>
                <a:ext uri="{FF2B5EF4-FFF2-40B4-BE49-F238E27FC236}">
                  <a16:creationId xmlns="" xmlns:a16="http://schemas.microsoft.com/office/drawing/2014/main" id="{F2B0F515-E7C4-4553-87E9-59794CDB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564"/>
              <a:ext cx="73" cy="60"/>
            </a:xfrm>
            <a:custGeom>
              <a:avLst/>
              <a:gdLst>
                <a:gd name="T0" fmla="*/ 104 w 51"/>
                <a:gd name="T1" fmla="*/ 63 h 42"/>
                <a:gd name="T2" fmla="*/ 0 w 51"/>
                <a:gd name="T3" fmla="*/ 86 h 42"/>
                <a:gd name="T4" fmla="*/ 104 w 51"/>
                <a:gd name="T5" fmla="*/ 6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42">
                  <a:moveTo>
                    <a:pt x="51" y="31"/>
                  </a:moveTo>
                  <a:cubicBezTo>
                    <a:pt x="51" y="31"/>
                    <a:pt x="13" y="11"/>
                    <a:pt x="0" y="42"/>
                  </a:cubicBezTo>
                  <a:cubicBezTo>
                    <a:pt x="0" y="42"/>
                    <a:pt x="12" y="0"/>
                    <a:pt x="5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316">
              <a:extLst>
                <a:ext uri="{FF2B5EF4-FFF2-40B4-BE49-F238E27FC236}">
                  <a16:creationId xmlns="" xmlns:a16="http://schemas.microsoft.com/office/drawing/2014/main" id="{D1F006C6-2ED2-4CD9-A2C2-82711416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58"/>
              <a:ext cx="85" cy="96"/>
            </a:xfrm>
            <a:custGeom>
              <a:avLst/>
              <a:gdLst>
                <a:gd name="T0" fmla="*/ 122 w 59"/>
                <a:gd name="T1" fmla="*/ 0 h 67"/>
                <a:gd name="T2" fmla="*/ 0 w 59"/>
                <a:gd name="T3" fmla="*/ 138 h 67"/>
                <a:gd name="T4" fmla="*/ 122 w 59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7">
                  <a:moveTo>
                    <a:pt x="59" y="0"/>
                  </a:moveTo>
                  <a:cubicBezTo>
                    <a:pt x="59" y="0"/>
                    <a:pt x="13" y="15"/>
                    <a:pt x="0" y="67"/>
                  </a:cubicBezTo>
                  <a:cubicBezTo>
                    <a:pt x="0" y="67"/>
                    <a:pt x="2" y="8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17">
              <a:extLst>
                <a:ext uri="{FF2B5EF4-FFF2-40B4-BE49-F238E27FC236}">
                  <a16:creationId xmlns="" xmlns:a16="http://schemas.microsoft.com/office/drawing/2014/main" id="{99CC3A85-9005-4D9B-874F-9A9C0ADE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109"/>
              <a:ext cx="100" cy="47"/>
            </a:xfrm>
            <a:custGeom>
              <a:avLst/>
              <a:gdLst>
                <a:gd name="T0" fmla="*/ 24 w 70"/>
                <a:gd name="T1" fmla="*/ 0 h 33"/>
                <a:gd name="T2" fmla="*/ 0 w 70"/>
                <a:gd name="T3" fmla="*/ 67 h 33"/>
                <a:gd name="T4" fmla="*/ 24 w 7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33">
                  <a:moveTo>
                    <a:pt x="12" y="0"/>
                  </a:moveTo>
                  <a:cubicBezTo>
                    <a:pt x="12" y="0"/>
                    <a:pt x="70" y="5"/>
                    <a:pt x="0" y="33"/>
                  </a:cubicBezTo>
                  <a:cubicBezTo>
                    <a:pt x="0" y="33"/>
                    <a:pt x="58" y="1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318">
              <a:extLst>
                <a:ext uri="{FF2B5EF4-FFF2-40B4-BE49-F238E27FC236}">
                  <a16:creationId xmlns="" xmlns:a16="http://schemas.microsoft.com/office/drawing/2014/main" id="{0DEF7809-8F47-4724-A476-61D3199DD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351"/>
              <a:ext cx="205" cy="186"/>
            </a:xfrm>
            <a:custGeom>
              <a:avLst/>
              <a:gdLst>
                <a:gd name="T0" fmla="*/ 0 w 144"/>
                <a:gd name="T1" fmla="*/ 1 h 130"/>
                <a:gd name="T2" fmla="*/ 91 w 144"/>
                <a:gd name="T3" fmla="*/ 19 h 130"/>
                <a:gd name="T4" fmla="*/ 142 w 144"/>
                <a:gd name="T5" fmla="*/ 43 h 130"/>
                <a:gd name="T6" fmla="*/ 249 w 144"/>
                <a:gd name="T7" fmla="*/ 127 h 130"/>
                <a:gd name="T8" fmla="*/ 265 w 144"/>
                <a:gd name="T9" fmla="*/ 236 h 130"/>
                <a:gd name="T10" fmla="*/ 148 w 144"/>
                <a:gd name="T11" fmla="*/ 246 h 130"/>
                <a:gd name="T12" fmla="*/ 100 w 144"/>
                <a:gd name="T13" fmla="*/ 222 h 130"/>
                <a:gd name="T14" fmla="*/ 188 w 144"/>
                <a:gd name="T15" fmla="*/ 236 h 130"/>
                <a:gd name="T16" fmla="*/ 238 w 144"/>
                <a:gd name="T17" fmla="*/ 233 h 130"/>
                <a:gd name="T18" fmla="*/ 229 w 144"/>
                <a:gd name="T19" fmla="*/ 119 h 130"/>
                <a:gd name="T20" fmla="*/ 185 w 144"/>
                <a:gd name="T21" fmla="*/ 76 h 130"/>
                <a:gd name="T22" fmla="*/ 125 w 144"/>
                <a:gd name="T23" fmla="*/ 53 h 130"/>
                <a:gd name="T24" fmla="*/ 80 w 144"/>
                <a:gd name="T25" fmla="*/ 29 h 130"/>
                <a:gd name="T26" fmla="*/ 9 w 144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130">
                  <a:moveTo>
                    <a:pt x="0" y="1"/>
                  </a:moveTo>
                  <a:cubicBezTo>
                    <a:pt x="15" y="4"/>
                    <a:pt x="30" y="7"/>
                    <a:pt x="45" y="9"/>
                  </a:cubicBezTo>
                  <a:cubicBezTo>
                    <a:pt x="55" y="11"/>
                    <a:pt x="61" y="17"/>
                    <a:pt x="70" y="21"/>
                  </a:cubicBezTo>
                  <a:cubicBezTo>
                    <a:pt x="91" y="30"/>
                    <a:pt x="110" y="42"/>
                    <a:pt x="123" y="62"/>
                  </a:cubicBezTo>
                  <a:cubicBezTo>
                    <a:pt x="132" y="76"/>
                    <a:pt x="144" y="100"/>
                    <a:pt x="131" y="115"/>
                  </a:cubicBezTo>
                  <a:cubicBezTo>
                    <a:pt x="118" y="130"/>
                    <a:pt x="89" y="126"/>
                    <a:pt x="73" y="120"/>
                  </a:cubicBezTo>
                  <a:cubicBezTo>
                    <a:pt x="64" y="117"/>
                    <a:pt x="56" y="114"/>
                    <a:pt x="49" y="108"/>
                  </a:cubicBezTo>
                  <a:cubicBezTo>
                    <a:pt x="61" y="115"/>
                    <a:pt x="79" y="113"/>
                    <a:pt x="93" y="115"/>
                  </a:cubicBezTo>
                  <a:cubicBezTo>
                    <a:pt x="101" y="115"/>
                    <a:pt x="110" y="118"/>
                    <a:pt x="117" y="114"/>
                  </a:cubicBezTo>
                  <a:cubicBezTo>
                    <a:pt x="142" y="104"/>
                    <a:pt x="124" y="71"/>
                    <a:pt x="113" y="58"/>
                  </a:cubicBezTo>
                  <a:cubicBezTo>
                    <a:pt x="107" y="50"/>
                    <a:pt x="99" y="43"/>
                    <a:pt x="91" y="37"/>
                  </a:cubicBezTo>
                  <a:cubicBezTo>
                    <a:pt x="82" y="31"/>
                    <a:pt x="72" y="30"/>
                    <a:pt x="62" y="26"/>
                  </a:cubicBezTo>
                  <a:cubicBezTo>
                    <a:pt x="54" y="23"/>
                    <a:pt x="47" y="17"/>
                    <a:pt x="39" y="14"/>
                  </a:cubicBezTo>
                  <a:cubicBezTo>
                    <a:pt x="28" y="10"/>
                    <a:pt x="11" y="1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319">
              <a:extLst>
                <a:ext uri="{FF2B5EF4-FFF2-40B4-BE49-F238E27FC236}">
                  <a16:creationId xmlns="" xmlns:a16="http://schemas.microsoft.com/office/drawing/2014/main" id="{3F4A3F9A-A298-43FA-99CA-E524B76FD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358"/>
              <a:ext cx="169" cy="111"/>
            </a:xfrm>
            <a:custGeom>
              <a:avLst/>
              <a:gdLst>
                <a:gd name="T0" fmla="*/ 6 w 119"/>
                <a:gd name="T1" fmla="*/ 13 h 78"/>
                <a:gd name="T2" fmla="*/ 135 w 119"/>
                <a:gd name="T3" fmla="*/ 142 h 78"/>
                <a:gd name="T4" fmla="*/ 202 w 119"/>
                <a:gd name="T5" fmla="*/ 157 h 78"/>
                <a:gd name="T6" fmla="*/ 234 w 119"/>
                <a:gd name="T7" fmla="*/ 97 h 78"/>
                <a:gd name="T8" fmla="*/ 124 w 119"/>
                <a:gd name="T9" fmla="*/ 125 h 78"/>
                <a:gd name="T10" fmla="*/ 57 w 119"/>
                <a:gd name="T11" fmla="*/ 77 h 78"/>
                <a:gd name="T12" fmla="*/ 0 w 119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78">
                  <a:moveTo>
                    <a:pt x="3" y="6"/>
                  </a:moveTo>
                  <a:cubicBezTo>
                    <a:pt x="18" y="35"/>
                    <a:pt x="36" y="57"/>
                    <a:pt x="67" y="70"/>
                  </a:cubicBezTo>
                  <a:cubicBezTo>
                    <a:pt x="74" y="73"/>
                    <a:pt x="92" y="78"/>
                    <a:pt x="100" y="77"/>
                  </a:cubicBezTo>
                  <a:cubicBezTo>
                    <a:pt x="112" y="75"/>
                    <a:pt x="119" y="58"/>
                    <a:pt x="116" y="48"/>
                  </a:cubicBezTo>
                  <a:cubicBezTo>
                    <a:pt x="117" y="78"/>
                    <a:pt x="79" y="72"/>
                    <a:pt x="61" y="62"/>
                  </a:cubicBezTo>
                  <a:cubicBezTo>
                    <a:pt x="50" y="56"/>
                    <a:pt x="38" y="47"/>
                    <a:pt x="28" y="38"/>
                  </a:cubicBezTo>
                  <a:cubicBezTo>
                    <a:pt x="15" y="27"/>
                    <a:pt x="11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320">
              <a:extLst>
                <a:ext uri="{FF2B5EF4-FFF2-40B4-BE49-F238E27FC236}">
                  <a16:creationId xmlns="" xmlns:a16="http://schemas.microsoft.com/office/drawing/2014/main" id="{6C38E4C4-A2BE-47D7-A117-383A89BE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3027"/>
              <a:ext cx="99" cy="241"/>
            </a:xfrm>
            <a:custGeom>
              <a:avLst/>
              <a:gdLst>
                <a:gd name="T0" fmla="*/ 136 w 69"/>
                <a:gd name="T1" fmla="*/ 0 h 169"/>
                <a:gd name="T2" fmla="*/ 85 w 69"/>
                <a:gd name="T3" fmla="*/ 53 h 169"/>
                <a:gd name="T4" fmla="*/ 49 w 69"/>
                <a:gd name="T5" fmla="*/ 87 h 169"/>
                <a:gd name="T6" fmla="*/ 4 w 69"/>
                <a:gd name="T7" fmla="*/ 197 h 169"/>
                <a:gd name="T8" fmla="*/ 47 w 69"/>
                <a:gd name="T9" fmla="*/ 315 h 169"/>
                <a:gd name="T10" fmla="*/ 142 w 69"/>
                <a:gd name="T11" fmla="*/ 221 h 169"/>
                <a:gd name="T12" fmla="*/ 72 w 69"/>
                <a:gd name="T13" fmla="*/ 299 h 169"/>
                <a:gd name="T14" fmla="*/ 23 w 69"/>
                <a:gd name="T15" fmla="*/ 207 h 169"/>
                <a:gd name="T16" fmla="*/ 52 w 69"/>
                <a:gd name="T17" fmla="*/ 106 h 169"/>
                <a:gd name="T18" fmla="*/ 100 w 69"/>
                <a:gd name="T19" fmla="*/ 51 h 169"/>
                <a:gd name="T20" fmla="*/ 136 w 69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169">
                  <a:moveTo>
                    <a:pt x="66" y="0"/>
                  </a:moveTo>
                  <a:cubicBezTo>
                    <a:pt x="63" y="10"/>
                    <a:pt x="48" y="20"/>
                    <a:pt x="41" y="26"/>
                  </a:cubicBezTo>
                  <a:cubicBezTo>
                    <a:pt x="35" y="31"/>
                    <a:pt x="30" y="37"/>
                    <a:pt x="24" y="43"/>
                  </a:cubicBezTo>
                  <a:cubicBezTo>
                    <a:pt x="12" y="56"/>
                    <a:pt x="4" y="78"/>
                    <a:pt x="2" y="97"/>
                  </a:cubicBezTo>
                  <a:cubicBezTo>
                    <a:pt x="0" y="116"/>
                    <a:pt x="4" y="144"/>
                    <a:pt x="23" y="155"/>
                  </a:cubicBezTo>
                  <a:cubicBezTo>
                    <a:pt x="47" y="169"/>
                    <a:pt x="62" y="123"/>
                    <a:pt x="69" y="109"/>
                  </a:cubicBezTo>
                  <a:cubicBezTo>
                    <a:pt x="61" y="119"/>
                    <a:pt x="48" y="145"/>
                    <a:pt x="35" y="147"/>
                  </a:cubicBezTo>
                  <a:cubicBezTo>
                    <a:pt x="15" y="149"/>
                    <a:pt x="11" y="116"/>
                    <a:pt x="11" y="102"/>
                  </a:cubicBezTo>
                  <a:cubicBezTo>
                    <a:pt x="11" y="83"/>
                    <a:pt x="14" y="67"/>
                    <a:pt x="25" y="52"/>
                  </a:cubicBezTo>
                  <a:cubicBezTo>
                    <a:pt x="32" y="42"/>
                    <a:pt x="40" y="33"/>
                    <a:pt x="49" y="25"/>
                  </a:cubicBezTo>
                  <a:cubicBezTo>
                    <a:pt x="56" y="19"/>
                    <a:pt x="67" y="9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321">
              <a:extLst>
                <a:ext uri="{FF2B5EF4-FFF2-40B4-BE49-F238E27FC236}">
                  <a16:creationId xmlns="" xmlns:a16="http://schemas.microsoft.com/office/drawing/2014/main" id="{66C731AF-3673-4F4B-BE55-FE9FB9E9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1631"/>
              <a:ext cx="96" cy="186"/>
            </a:xfrm>
            <a:custGeom>
              <a:avLst/>
              <a:gdLst>
                <a:gd name="T0" fmla="*/ 138 w 67"/>
                <a:gd name="T1" fmla="*/ 30 h 130"/>
                <a:gd name="T2" fmla="*/ 77 w 67"/>
                <a:gd name="T3" fmla="*/ 0 h 130"/>
                <a:gd name="T4" fmla="*/ 16 w 67"/>
                <a:gd name="T5" fmla="*/ 39 h 130"/>
                <a:gd name="T6" fmla="*/ 19 w 67"/>
                <a:gd name="T7" fmla="*/ 143 h 130"/>
                <a:gd name="T8" fmla="*/ 70 w 67"/>
                <a:gd name="T9" fmla="*/ 266 h 130"/>
                <a:gd name="T10" fmla="*/ 39 w 67"/>
                <a:gd name="T11" fmla="*/ 170 h 130"/>
                <a:gd name="T12" fmla="*/ 27 w 67"/>
                <a:gd name="T13" fmla="*/ 134 h 130"/>
                <a:gd name="T14" fmla="*/ 27 w 67"/>
                <a:gd name="T15" fmla="*/ 53 h 130"/>
                <a:gd name="T16" fmla="*/ 76 w 67"/>
                <a:gd name="T17" fmla="*/ 10 h 130"/>
                <a:gd name="T18" fmla="*/ 136 w 67"/>
                <a:gd name="T19" fmla="*/ 29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30">
                  <a:moveTo>
                    <a:pt x="67" y="15"/>
                  </a:moveTo>
                  <a:cubicBezTo>
                    <a:pt x="62" y="2"/>
                    <a:pt x="49" y="0"/>
                    <a:pt x="38" y="0"/>
                  </a:cubicBezTo>
                  <a:cubicBezTo>
                    <a:pt x="23" y="0"/>
                    <a:pt x="15" y="6"/>
                    <a:pt x="8" y="19"/>
                  </a:cubicBezTo>
                  <a:cubicBezTo>
                    <a:pt x="0" y="35"/>
                    <a:pt x="4" y="53"/>
                    <a:pt x="9" y="70"/>
                  </a:cubicBezTo>
                  <a:cubicBezTo>
                    <a:pt x="15" y="90"/>
                    <a:pt x="23" y="112"/>
                    <a:pt x="34" y="130"/>
                  </a:cubicBezTo>
                  <a:cubicBezTo>
                    <a:pt x="24" y="119"/>
                    <a:pt x="24" y="98"/>
                    <a:pt x="19" y="83"/>
                  </a:cubicBezTo>
                  <a:cubicBezTo>
                    <a:pt x="17" y="77"/>
                    <a:pt x="14" y="72"/>
                    <a:pt x="13" y="66"/>
                  </a:cubicBezTo>
                  <a:cubicBezTo>
                    <a:pt x="10" y="54"/>
                    <a:pt x="9" y="38"/>
                    <a:pt x="13" y="26"/>
                  </a:cubicBezTo>
                  <a:cubicBezTo>
                    <a:pt x="18" y="14"/>
                    <a:pt x="24" y="7"/>
                    <a:pt x="37" y="5"/>
                  </a:cubicBezTo>
                  <a:cubicBezTo>
                    <a:pt x="51" y="3"/>
                    <a:pt x="54" y="8"/>
                    <a:pt x="6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22">
              <a:extLst>
                <a:ext uri="{FF2B5EF4-FFF2-40B4-BE49-F238E27FC236}">
                  <a16:creationId xmlns="" xmlns:a16="http://schemas.microsoft.com/office/drawing/2014/main" id="{315564A0-B5F3-4AA7-8B6F-4B7BBE106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656"/>
              <a:ext cx="59" cy="89"/>
            </a:xfrm>
            <a:custGeom>
              <a:avLst/>
              <a:gdLst>
                <a:gd name="T0" fmla="*/ 81 w 41"/>
                <a:gd name="T1" fmla="*/ 1 h 62"/>
                <a:gd name="T2" fmla="*/ 10 w 41"/>
                <a:gd name="T3" fmla="*/ 62 h 62"/>
                <a:gd name="T4" fmla="*/ 52 w 41"/>
                <a:gd name="T5" fmla="*/ 128 h 62"/>
                <a:gd name="T6" fmla="*/ 20 w 41"/>
                <a:gd name="T7" fmla="*/ 99 h 62"/>
                <a:gd name="T8" fmla="*/ 27 w 41"/>
                <a:gd name="T9" fmla="*/ 56 h 62"/>
                <a:gd name="T10" fmla="*/ 85 w 4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2">
                  <a:moveTo>
                    <a:pt x="39" y="1"/>
                  </a:moveTo>
                  <a:cubicBezTo>
                    <a:pt x="25" y="11"/>
                    <a:pt x="10" y="12"/>
                    <a:pt x="5" y="30"/>
                  </a:cubicBezTo>
                  <a:cubicBezTo>
                    <a:pt x="0" y="48"/>
                    <a:pt x="8" y="56"/>
                    <a:pt x="25" y="62"/>
                  </a:cubicBezTo>
                  <a:cubicBezTo>
                    <a:pt x="19" y="57"/>
                    <a:pt x="13" y="56"/>
                    <a:pt x="10" y="48"/>
                  </a:cubicBezTo>
                  <a:cubicBezTo>
                    <a:pt x="8" y="41"/>
                    <a:pt x="10" y="33"/>
                    <a:pt x="13" y="27"/>
                  </a:cubicBezTo>
                  <a:cubicBezTo>
                    <a:pt x="18" y="17"/>
                    <a:pt x="39" y="9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323">
              <a:extLst>
                <a:ext uri="{FF2B5EF4-FFF2-40B4-BE49-F238E27FC236}">
                  <a16:creationId xmlns="" xmlns:a16="http://schemas.microsoft.com/office/drawing/2014/main" id="{C0E47B51-4A96-4256-A9F8-17F15A63F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323"/>
              <a:ext cx="163" cy="107"/>
            </a:xfrm>
            <a:custGeom>
              <a:avLst/>
              <a:gdLst>
                <a:gd name="T0" fmla="*/ 1 w 114"/>
                <a:gd name="T1" fmla="*/ 148 h 75"/>
                <a:gd name="T2" fmla="*/ 124 w 114"/>
                <a:gd name="T3" fmla="*/ 23 h 75"/>
                <a:gd name="T4" fmla="*/ 190 w 114"/>
                <a:gd name="T5" fmla="*/ 4 h 75"/>
                <a:gd name="T6" fmla="*/ 233 w 114"/>
                <a:gd name="T7" fmla="*/ 53 h 75"/>
                <a:gd name="T8" fmla="*/ 182 w 114"/>
                <a:gd name="T9" fmla="*/ 14 h 75"/>
                <a:gd name="T10" fmla="*/ 127 w 114"/>
                <a:gd name="T11" fmla="*/ 43 h 75"/>
                <a:gd name="T12" fmla="*/ 57 w 114"/>
                <a:gd name="T13" fmla="*/ 96 h 75"/>
                <a:gd name="T14" fmla="*/ 0 w 114"/>
                <a:gd name="T15" fmla="*/ 15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75">
                  <a:moveTo>
                    <a:pt x="1" y="73"/>
                  </a:moveTo>
                  <a:cubicBezTo>
                    <a:pt x="20" y="53"/>
                    <a:pt x="40" y="29"/>
                    <a:pt x="61" y="11"/>
                  </a:cubicBezTo>
                  <a:cubicBezTo>
                    <a:pt x="70" y="4"/>
                    <a:pt x="81" y="0"/>
                    <a:pt x="93" y="2"/>
                  </a:cubicBezTo>
                  <a:cubicBezTo>
                    <a:pt x="103" y="4"/>
                    <a:pt x="113" y="15"/>
                    <a:pt x="114" y="26"/>
                  </a:cubicBezTo>
                  <a:cubicBezTo>
                    <a:pt x="112" y="17"/>
                    <a:pt x="97" y="8"/>
                    <a:pt x="89" y="7"/>
                  </a:cubicBezTo>
                  <a:cubicBezTo>
                    <a:pt x="75" y="4"/>
                    <a:pt x="70" y="12"/>
                    <a:pt x="62" y="21"/>
                  </a:cubicBezTo>
                  <a:cubicBezTo>
                    <a:pt x="52" y="31"/>
                    <a:pt x="39" y="39"/>
                    <a:pt x="28" y="47"/>
                  </a:cubicBezTo>
                  <a:cubicBezTo>
                    <a:pt x="20" y="54"/>
                    <a:pt x="2" y="66"/>
                    <a:pt x="0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324">
              <a:extLst>
                <a:ext uri="{FF2B5EF4-FFF2-40B4-BE49-F238E27FC236}">
                  <a16:creationId xmlns="" xmlns:a16="http://schemas.microsoft.com/office/drawing/2014/main" id="{38122E40-F429-4786-A19C-25D53B624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811"/>
              <a:ext cx="102" cy="97"/>
            </a:xfrm>
            <a:custGeom>
              <a:avLst/>
              <a:gdLst>
                <a:gd name="T0" fmla="*/ 140 w 72"/>
                <a:gd name="T1" fmla="*/ 30 h 68"/>
                <a:gd name="T2" fmla="*/ 64 w 72"/>
                <a:gd name="T3" fmla="*/ 43 h 68"/>
                <a:gd name="T4" fmla="*/ 34 w 72"/>
                <a:gd name="T5" fmla="*/ 91 h 68"/>
                <a:gd name="T6" fmla="*/ 0 w 72"/>
                <a:gd name="T7" fmla="*/ 138 h 68"/>
                <a:gd name="T8" fmla="*/ 74 w 72"/>
                <a:gd name="T9" fmla="*/ 43 h 68"/>
                <a:gd name="T10" fmla="*/ 139 w 72"/>
                <a:gd name="T11" fmla="*/ 27 h 68"/>
                <a:gd name="T12" fmla="*/ 139 w 72"/>
                <a:gd name="T13" fmla="*/ 2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8">
                  <a:moveTo>
                    <a:pt x="70" y="15"/>
                  </a:moveTo>
                  <a:cubicBezTo>
                    <a:pt x="66" y="0"/>
                    <a:pt x="39" y="15"/>
                    <a:pt x="32" y="21"/>
                  </a:cubicBezTo>
                  <a:cubicBezTo>
                    <a:pt x="24" y="27"/>
                    <a:pt x="22" y="37"/>
                    <a:pt x="17" y="45"/>
                  </a:cubicBezTo>
                  <a:cubicBezTo>
                    <a:pt x="13" y="53"/>
                    <a:pt x="4" y="60"/>
                    <a:pt x="0" y="68"/>
                  </a:cubicBezTo>
                  <a:cubicBezTo>
                    <a:pt x="16" y="54"/>
                    <a:pt x="20" y="32"/>
                    <a:pt x="37" y="21"/>
                  </a:cubicBezTo>
                  <a:cubicBezTo>
                    <a:pt x="45" y="16"/>
                    <a:pt x="60" y="8"/>
                    <a:pt x="69" y="13"/>
                  </a:cubicBezTo>
                  <a:cubicBezTo>
                    <a:pt x="72" y="14"/>
                    <a:pt x="70" y="13"/>
                    <a:pt x="69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325">
              <a:extLst>
                <a:ext uri="{FF2B5EF4-FFF2-40B4-BE49-F238E27FC236}">
                  <a16:creationId xmlns="" xmlns:a16="http://schemas.microsoft.com/office/drawing/2014/main" id="{7652DDFF-BE47-4535-9671-BAEF4269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2346"/>
              <a:ext cx="290" cy="222"/>
            </a:xfrm>
            <a:custGeom>
              <a:avLst/>
              <a:gdLst>
                <a:gd name="T0" fmla="*/ 86 w 203"/>
                <a:gd name="T1" fmla="*/ 0 h 156"/>
                <a:gd name="T2" fmla="*/ 414 w 203"/>
                <a:gd name="T3" fmla="*/ 178 h 156"/>
                <a:gd name="T4" fmla="*/ 86 w 203"/>
                <a:gd name="T5" fmla="*/ 0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" h="156">
                  <a:moveTo>
                    <a:pt x="42" y="0"/>
                  </a:moveTo>
                  <a:cubicBezTo>
                    <a:pt x="38" y="62"/>
                    <a:pt x="50" y="126"/>
                    <a:pt x="203" y="88"/>
                  </a:cubicBezTo>
                  <a:cubicBezTo>
                    <a:pt x="203" y="88"/>
                    <a:pt x="0" y="156"/>
                    <a:pt x="42" y="0"/>
                  </a:cubicBezTo>
                </a:path>
              </a:pathLst>
            </a:custGeom>
            <a:solidFill>
              <a:srgbClr val="73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326">
              <a:extLst>
                <a:ext uri="{FF2B5EF4-FFF2-40B4-BE49-F238E27FC236}">
                  <a16:creationId xmlns="" xmlns:a16="http://schemas.microsoft.com/office/drawing/2014/main" id="{5AA3C81F-65D6-4AAC-BB78-539BB6F9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69"/>
              <a:ext cx="615" cy="805"/>
            </a:xfrm>
            <a:custGeom>
              <a:avLst/>
              <a:gdLst>
                <a:gd name="T0" fmla="*/ 855 w 431"/>
                <a:gd name="T1" fmla="*/ 0 h 564"/>
                <a:gd name="T2" fmla="*/ 168 w 431"/>
                <a:gd name="T3" fmla="*/ 414 h 564"/>
                <a:gd name="T4" fmla="*/ 629 w 431"/>
                <a:gd name="T5" fmla="*/ 1149 h 564"/>
                <a:gd name="T6" fmla="*/ 639 w 431"/>
                <a:gd name="T7" fmla="*/ 1149 h 564"/>
                <a:gd name="T8" fmla="*/ 558 w 431"/>
                <a:gd name="T9" fmla="*/ 901 h 564"/>
                <a:gd name="T10" fmla="*/ 445 w 431"/>
                <a:gd name="T11" fmla="*/ 852 h 564"/>
                <a:gd name="T12" fmla="*/ 415 w 431"/>
                <a:gd name="T13" fmla="*/ 749 h 564"/>
                <a:gd name="T14" fmla="*/ 432 w 431"/>
                <a:gd name="T15" fmla="*/ 657 h 564"/>
                <a:gd name="T16" fmla="*/ 878 w 431"/>
                <a:gd name="T17" fmla="*/ 0 h 564"/>
                <a:gd name="T18" fmla="*/ 855 w 431"/>
                <a:gd name="T19" fmla="*/ 0 h 5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" h="564">
                  <a:moveTo>
                    <a:pt x="420" y="0"/>
                  </a:moveTo>
                  <a:cubicBezTo>
                    <a:pt x="368" y="0"/>
                    <a:pt x="155" y="12"/>
                    <a:pt x="83" y="203"/>
                  </a:cubicBezTo>
                  <a:cubicBezTo>
                    <a:pt x="0" y="420"/>
                    <a:pt x="163" y="553"/>
                    <a:pt x="309" y="564"/>
                  </a:cubicBezTo>
                  <a:cubicBezTo>
                    <a:pt x="311" y="564"/>
                    <a:pt x="313" y="564"/>
                    <a:pt x="314" y="564"/>
                  </a:cubicBezTo>
                  <a:cubicBezTo>
                    <a:pt x="359" y="564"/>
                    <a:pt x="320" y="514"/>
                    <a:pt x="274" y="442"/>
                  </a:cubicBezTo>
                  <a:cubicBezTo>
                    <a:pt x="250" y="440"/>
                    <a:pt x="230" y="432"/>
                    <a:pt x="219" y="418"/>
                  </a:cubicBezTo>
                  <a:cubicBezTo>
                    <a:pt x="208" y="405"/>
                    <a:pt x="204" y="388"/>
                    <a:pt x="204" y="368"/>
                  </a:cubicBezTo>
                  <a:cubicBezTo>
                    <a:pt x="204" y="354"/>
                    <a:pt x="206" y="338"/>
                    <a:pt x="212" y="322"/>
                  </a:cubicBezTo>
                  <a:cubicBezTo>
                    <a:pt x="170" y="208"/>
                    <a:pt x="185" y="80"/>
                    <a:pt x="431" y="0"/>
                  </a:cubicBezTo>
                  <a:cubicBezTo>
                    <a:pt x="431" y="0"/>
                    <a:pt x="427" y="0"/>
                    <a:pt x="420" y="0"/>
                  </a:cubicBezTo>
                </a:path>
              </a:pathLst>
            </a:custGeom>
            <a:solidFill>
              <a:srgbClr val="AF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327">
              <a:extLst>
                <a:ext uri="{FF2B5EF4-FFF2-40B4-BE49-F238E27FC236}">
                  <a16:creationId xmlns="" xmlns:a16="http://schemas.microsoft.com/office/drawing/2014/main" id="{BF14D329-80EB-4BDE-A11F-CB680BCEA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337"/>
              <a:ext cx="111" cy="157"/>
            </a:xfrm>
            <a:custGeom>
              <a:avLst/>
              <a:gdLst>
                <a:gd name="T0" fmla="*/ 40 w 78"/>
                <a:gd name="T1" fmla="*/ 0 h 110"/>
                <a:gd name="T2" fmla="*/ 28 w 78"/>
                <a:gd name="T3" fmla="*/ 81 h 110"/>
                <a:gd name="T4" fmla="*/ 57 w 78"/>
                <a:gd name="T5" fmla="*/ 177 h 110"/>
                <a:gd name="T6" fmla="*/ 158 w 78"/>
                <a:gd name="T7" fmla="*/ 224 h 110"/>
                <a:gd name="T8" fmla="*/ 154 w 78"/>
                <a:gd name="T9" fmla="*/ 218 h 110"/>
                <a:gd name="T10" fmla="*/ 40 w 78"/>
                <a:gd name="T11" fmla="*/ 13 h 110"/>
                <a:gd name="T12" fmla="*/ 40 w 78"/>
                <a:gd name="T13" fmla="*/ 13 h 110"/>
                <a:gd name="T14" fmla="*/ 40 w 78"/>
                <a:gd name="T15" fmla="*/ 13 h 110"/>
                <a:gd name="T16" fmla="*/ 148 w 78"/>
                <a:gd name="T17" fmla="*/ 208 h 110"/>
                <a:gd name="T18" fmla="*/ 40 w 78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110">
                  <a:moveTo>
                    <a:pt x="20" y="0"/>
                  </a:moveTo>
                  <a:cubicBezTo>
                    <a:pt x="16" y="14"/>
                    <a:pt x="14" y="28"/>
                    <a:pt x="14" y="40"/>
                  </a:cubicBezTo>
                  <a:cubicBezTo>
                    <a:pt x="14" y="59"/>
                    <a:pt x="18" y="75"/>
                    <a:pt x="28" y="87"/>
                  </a:cubicBezTo>
                  <a:cubicBezTo>
                    <a:pt x="38" y="100"/>
                    <a:pt x="55" y="108"/>
                    <a:pt x="78" y="110"/>
                  </a:cubicBezTo>
                  <a:cubicBezTo>
                    <a:pt x="77" y="109"/>
                    <a:pt x="77" y="108"/>
                    <a:pt x="76" y="107"/>
                  </a:cubicBezTo>
                  <a:cubicBezTo>
                    <a:pt x="34" y="103"/>
                    <a:pt x="0" y="79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48"/>
                    <a:pt x="22" y="91"/>
                    <a:pt x="73" y="102"/>
                  </a:cubicBezTo>
                  <a:cubicBezTo>
                    <a:pt x="54" y="71"/>
                    <a:pt x="34" y="36"/>
                    <a:pt x="20" y="0"/>
                  </a:cubicBezTo>
                </a:path>
              </a:pathLst>
            </a:custGeom>
            <a:solidFill>
              <a:srgbClr val="B38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328">
              <a:extLst>
                <a:ext uri="{FF2B5EF4-FFF2-40B4-BE49-F238E27FC236}">
                  <a16:creationId xmlns="" xmlns:a16="http://schemas.microsoft.com/office/drawing/2014/main" id="{9D8C056D-B622-4445-A959-6F4EB1D98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328"/>
              <a:ext cx="100" cy="172"/>
            </a:xfrm>
            <a:custGeom>
              <a:avLst/>
              <a:gdLst>
                <a:gd name="T0" fmla="*/ 16 w 70"/>
                <a:gd name="T1" fmla="*/ 0 h 120"/>
                <a:gd name="T2" fmla="*/ 0 w 70"/>
                <a:gd name="T3" fmla="*/ 95 h 120"/>
                <a:gd name="T4" fmla="*/ 30 w 70"/>
                <a:gd name="T5" fmla="*/ 198 h 120"/>
                <a:gd name="T6" fmla="*/ 143 w 70"/>
                <a:gd name="T7" fmla="*/ 247 h 120"/>
                <a:gd name="T8" fmla="*/ 139 w 70"/>
                <a:gd name="T9" fmla="*/ 238 h 120"/>
                <a:gd name="T10" fmla="*/ 37 w 70"/>
                <a:gd name="T11" fmla="*/ 191 h 120"/>
                <a:gd name="T12" fmla="*/ 9 w 70"/>
                <a:gd name="T13" fmla="*/ 95 h 120"/>
                <a:gd name="T14" fmla="*/ 20 w 70"/>
                <a:gd name="T15" fmla="*/ 13 h 120"/>
                <a:gd name="T16" fmla="*/ 16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20">
                  <a:moveTo>
                    <a:pt x="8" y="0"/>
                  </a:moveTo>
                  <a:cubicBezTo>
                    <a:pt x="2" y="16"/>
                    <a:pt x="0" y="32"/>
                    <a:pt x="0" y="46"/>
                  </a:cubicBezTo>
                  <a:cubicBezTo>
                    <a:pt x="0" y="66"/>
                    <a:pt x="4" y="83"/>
                    <a:pt x="15" y="96"/>
                  </a:cubicBezTo>
                  <a:cubicBezTo>
                    <a:pt x="26" y="110"/>
                    <a:pt x="46" y="118"/>
                    <a:pt x="70" y="120"/>
                  </a:cubicBezTo>
                  <a:cubicBezTo>
                    <a:pt x="69" y="119"/>
                    <a:pt x="69" y="117"/>
                    <a:pt x="68" y="116"/>
                  </a:cubicBezTo>
                  <a:cubicBezTo>
                    <a:pt x="45" y="114"/>
                    <a:pt x="28" y="106"/>
                    <a:pt x="18" y="93"/>
                  </a:cubicBezTo>
                  <a:cubicBezTo>
                    <a:pt x="8" y="81"/>
                    <a:pt x="4" y="65"/>
                    <a:pt x="4" y="46"/>
                  </a:cubicBezTo>
                  <a:cubicBezTo>
                    <a:pt x="4" y="34"/>
                    <a:pt x="6" y="20"/>
                    <a:pt x="10" y="6"/>
                  </a:cubicBezTo>
                  <a:cubicBezTo>
                    <a:pt x="9" y="4"/>
                    <a:pt x="8" y="2"/>
                    <a:pt x="8" y="0"/>
                  </a:cubicBezTo>
                </a:path>
              </a:pathLst>
            </a:custGeom>
            <a:solidFill>
              <a:srgbClr val="5D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329">
              <a:extLst>
                <a:ext uri="{FF2B5EF4-FFF2-40B4-BE49-F238E27FC236}">
                  <a16:creationId xmlns="" xmlns:a16="http://schemas.microsoft.com/office/drawing/2014/main" id="{DBB6557C-BF65-4EB5-82FF-878CD3FB1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346"/>
              <a:ext cx="108" cy="144"/>
            </a:xfrm>
            <a:custGeom>
              <a:avLst/>
              <a:gdLst>
                <a:gd name="T0" fmla="*/ 40 w 76"/>
                <a:gd name="T1" fmla="*/ 0 h 101"/>
                <a:gd name="T2" fmla="*/ 153 w 76"/>
                <a:gd name="T3" fmla="*/ 205 h 101"/>
                <a:gd name="T4" fmla="*/ 148 w 76"/>
                <a:gd name="T5" fmla="*/ 195 h 101"/>
                <a:gd name="T6" fmla="*/ 40 w 76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01">
                  <a:moveTo>
                    <a:pt x="20" y="0"/>
                  </a:moveTo>
                  <a:cubicBezTo>
                    <a:pt x="0" y="73"/>
                    <a:pt x="34" y="97"/>
                    <a:pt x="76" y="101"/>
                  </a:cubicBezTo>
                  <a:cubicBezTo>
                    <a:pt x="75" y="100"/>
                    <a:pt x="74" y="98"/>
                    <a:pt x="73" y="96"/>
                  </a:cubicBezTo>
                  <a:cubicBezTo>
                    <a:pt x="22" y="85"/>
                    <a:pt x="17" y="42"/>
                    <a:pt x="20" y="0"/>
                  </a:cubicBezTo>
                </a:path>
              </a:pathLst>
            </a:custGeom>
            <a:solidFill>
              <a:srgbClr val="94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2330">
              <a:extLst>
                <a:ext uri="{FF2B5EF4-FFF2-40B4-BE49-F238E27FC236}">
                  <a16:creationId xmlns="" xmlns:a16="http://schemas.microsoft.com/office/drawing/2014/main" id="{80AFE118-F6D6-437B-95A1-53DEB3E86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327"/>
              <a:ext cx="51" cy="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000" kern="0">
                <a:solidFill>
                  <a:prstClr val="black"/>
                </a:solidFill>
              </a:endParaRPr>
            </a:p>
          </p:txBody>
        </p:sp>
        <p:sp>
          <p:nvSpPr>
            <p:cNvPr id="62" name="Oval 2331">
              <a:extLst>
                <a:ext uri="{FF2B5EF4-FFF2-40B4-BE49-F238E27FC236}">
                  <a16:creationId xmlns="" xmlns:a16="http://schemas.microsoft.com/office/drawing/2014/main" id="{D9C1DD84-F3CE-4593-9146-9B953C6D8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249"/>
              <a:ext cx="33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000" kern="0">
                <a:solidFill>
                  <a:prstClr val="black"/>
                </a:solidFill>
              </a:endParaRPr>
            </a:p>
          </p:txBody>
        </p:sp>
        <p:sp>
          <p:nvSpPr>
            <p:cNvPr id="63" name="Oval 2332">
              <a:extLst>
                <a:ext uri="{FF2B5EF4-FFF2-40B4-BE49-F238E27FC236}">
                  <a16:creationId xmlns="" xmlns:a16="http://schemas.microsoft.com/office/drawing/2014/main" id="{BFA92476-2099-4336-9B88-B1F319C3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2400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000" kern="0">
                <a:solidFill>
                  <a:prstClr val="black"/>
                </a:solidFill>
              </a:endParaRPr>
            </a:p>
          </p:txBody>
        </p:sp>
      </p:grpSp>
      <p:pic>
        <p:nvPicPr>
          <p:cNvPr id="17" name="Image 126">
            <a:extLst>
              <a:ext uri="{FF2B5EF4-FFF2-40B4-BE49-F238E27FC236}">
                <a16:creationId xmlns="" xmlns:a16="http://schemas.microsoft.com/office/drawing/2014/main" id="{320ADF82-CAD6-41CF-9BF2-92A55A0F6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33" y="2776131"/>
            <a:ext cx="726659" cy="713507"/>
          </a:xfrm>
          <a:prstGeom prst="rect">
            <a:avLst/>
          </a:prstGeom>
        </p:spPr>
      </p:pic>
      <p:pic>
        <p:nvPicPr>
          <p:cNvPr id="18" name="Image 127">
            <a:extLst>
              <a:ext uri="{FF2B5EF4-FFF2-40B4-BE49-F238E27FC236}">
                <a16:creationId xmlns="" xmlns:a16="http://schemas.microsoft.com/office/drawing/2014/main" id="{6FC9C33C-C773-45F0-87F2-970D61113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18" y="2629771"/>
            <a:ext cx="1156241" cy="1052835"/>
          </a:xfrm>
          <a:prstGeom prst="rect">
            <a:avLst/>
          </a:prstGeom>
        </p:spPr>
      </p:pic>
      <p:sp>
        <p:nvSpPr>
          <p:cNvPr id="22" name="ZoneTexte 131">
            <a:extLst>
              <a:ext uri="{FF2B5EF4-FFF2-40B4-BE49-F238E27FC236}">
                <a16:creationId xmlns="" xmlns:a16="http://schemas.microsoft.com/office/drawing/2014/main" id="{1DCDAE72-5D9B-416F-A035-DC7C75BC4546}"/>
              </a:ext>
            </a:extLst>
          </p:cNvPr>
          <p:cNvSpPr txBox="1"/>
          <p:nvPr/>
        </p:nvSpPr>
        <p:spPr>
          <a:xfrm>
            <a:off x="6511848" y="407611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</a:p>
        </p:txBody>
      </p:sp>
      <p:sp>
        <p:nvSpPr>
          <p:cNvPr id="23" name="ZoneTexte 132">
            <a:extLst>
              <a:ext uri="{FF2B5EF4-FFF2-40B4-BE49-F238E27FC236}">
                <a16:creationId xmlns="" xmlns:a16="http://schemas.microsoft.com/office/drawing/2014/main" id="{B9B79A53-D73D-4455-8114-E92FD8E214FE}"/>
              </a:ext>
            </a:extLst>
          </p:cNvPr>
          <p:cNvSpPr txBox="1"/>
          <p:nvPr/>
        </p:nvSpPr>
        <p:spPr>
          <a:xfrm>
            <a:off x="7757117" y="3937614"/>
            <a:ext cx="117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Dendritic cells (DC)</a:t>
            </a:r>
          </a:p>
        </p:txBody>
      </p:sp>
      <p:sp>
        <p:nvSpPr>
          <p:cNvPr id="24" name="ZoneTexte 133">
            <a:extLst>
              <a:ext uri="{FF2B5EF4-FFF2-40B4-BE49-F238E27FC236}">
                <a16:creationId xmlns="" xmlns:a16="http://schemas.microsoft.com/office/drawing/2014/main" id="{173584E8-8433-4EBC-94C4-0763FD40A9B6}"/>
              </a:ext>
            </a:extLst>
          </p:cNvPr>
          <p:cNvSpPr txBox="1"/>
          <p:nvPr/>
        </p:nvSpPr>
        <p:spPr>
          <a:xfrm>
            <a:off x="8980937" y="4076113"/>
            <a:ext cx="157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Macrophages</a:t>
            </a:r>
          </a:p>
        </p:txBody>
      </p:sp>
      <p:sp>
        <p:nvSpPr>
          <p:cNvPr id="26" name="ZoneTexte 135">
            <a:extLst>
              <a:ext uri="{FF2B5EF4-FFF2-40B4-BE49-F238E27FC236}">
                <a16:creationId xmlns="" xmlns:a16="http://schemas.microsoft.com/office/drawing/2014/main" id="{153A1683-2704-4168-B20B-DE82C69109E9}"/>
              </a:ext>
            </a:extLst>
          </p:cNvPr>
          <p:cNvSpPr txBox="1"/>
          <p:nvPr/>
        </p:nvSpPr>
        <p:spPr>
          <a:xfrm>
            <a:off x="5497636" y="172083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1" y="3127480"/>
            <a:ext cx="301758" cy="1931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84973" y="2307084"/>
            <a:ext cx="2688933" cy="2773920"/>
            <a:chOff x="8984973" y="2307084"/>
            <a:chExt cx="2688933" cy="2773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4973" y="2307084"/>
              <a:ext cx="1593785" cy="27739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71704" y="2538907"/>
              <a:ext cx="1402202" cy="178018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4070" y="1993813"/>
            <a:ext cx="2865368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-43413"/>
            <a:ext cx="10691040" cy="1143000"/>
          </a:xfrm>
        </p:spPr>
        <p:txBody>
          <a:bodyPr>
            <a:normAutofit/>
          </a:bodyPr>
          <a:lstStyle/>
          <a:p>
            <a:r>
              <a:rPr lang="fr-CA" sz="4400" dirty="0" err="1" smtClean="0"/>
              <a:t>Pathways</a:t>
            </a:r>
            <a:r>
              <a:rPr lang="fr-CA" sz="4400" dirty="0" smtClean="0"/>
              <a:t> to HIV cure  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7" y="1109872"/>
            <a:ext cx="11171583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2800" b="1" dirty="0" smtClean="0"/>
              <a:t>To </a:t>
            </a:r>
            <a:r>
              <a:rPr lang="fr-CA" sz="2800" b="1" dirty="0" err="1" smtClean="0"/>
              <a:t>eradicate</a:t>
            </a:r>
            <a:r>
              <a:rPr lang="fr-CA" sz="2800" b="1" dirty="0" smtClean="0"/>
              <a:t> the </a:t>
            </a:r>
            <a:r>
              <a:rPr lang="fr-CA" sz="2800" b="1" dirty="0" err="1" smtClean="0"/>
              <a:t>replication-competent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reservoir</a:t>
            </a:r>
            <a:r>
              <a:rPr lang="fr-CA" sz="2800" b="1" dirty="0"/>
              <a:t> – </a:t>
            </a:r>
            <a:r>
              <a:rPr lang="fr-CA" sz="2800" b="1" dirty="0" smtClean="0">
                <a:solidFill>
                  <a:srgbClr val="C00000"/>
                </a:solidFill>
              </a:rPr>
              <a:t>"</a:t>
            </a:r>
            <a:r>
              <a:rPr lang="fr-CA" sz="2800" b="1" dirty="0" err="1" smtClean="0">
                <a:solidFill>
                  <a:srgbClr val="C00000"/>
                </a:solidFill>
              </a:rPr>
              <a:t>classic</a:t>
            </a:r>
            <a:r>
              <a:rPr lang="fr-CA" sz="2800" b="1" dirty="0" smtClean="0">
                <a:solidFill>
                  <a:srgbClr val="C00000"/>
                </a:solidFill>
              </a:rPr>
              <a:t> </a:t>
            </a:r>
            <a:r>
              <a:rPr lang="fr-CA" sz="2800" b="1" dirty="0">
                <a:solidFill>
                  <a:srgbClr val="C00000"/>
                </a:solidFill>
              </a:rPr>
              <a:t>cure</a:t>
            </a:r>
            <a:r>
              <a:rPr lang="fr-CA" sz="2800" b="1" dirty="0" smtClean="0">
                <a:solidFill>
                  <a:srgbClr val="C00000"/>
                </a:solidFill>
              </a:rPr>
              <a:t>"</a:t>
            </a:r>
            <a:r>
              <a:rPr lang="fr-CA" sz="2800" b="1" dirty="0" smtClean="0">
                <a:solidFill>
                  <a:srgbClr val="C00000"/>
                </a:solidFill>
                <a:latin typeface="+mn-lt"/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/>
              <a:t> Estimated to require &gt;3.5- 4.0 log reduction in </a:t>
            </a:r>
            <a:r>
              <a:rPr lang="en-CA" sz="2000" dirty="0" smtClean="0"/>
              <a:t>VRs</a:t>
            </a:r>
          </a:p>
          <a:p>
            <a:pPr marL="457200" lvl="1" indent="0">
              <a:buNone/>
            </a:pPr>
            <a:endParaRPr lang="fr-CA" sz="1600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2800" b="1" dirty="0" smtClean="0"/>
              <a:t>Control viral </a:t>
            </a:r>
            <a:r>
              <a:rPr lang="fr-CA" sz="2800" b="1" dirty="0" err="1" smtClean="0"/>
              <a:t>rebound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without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eradication</a:t>
            </a:r>
            <a:r>
              <a:rPr lang="fr-CA" sz="2800" b="1" dirty="0" smtClean="0"/>
              <a:t> of HIV in the absence of </a:t>
            </a:r>
            <a:r>
              <a:rPr lang="fr-CA" sz="2800" b="1" dirty="0"/>
              <a:t>ART – </a:t>
            </a:r>
            <a:r>
              <a:rPr lang="fr-CA" sz="2800" b="1" dirty="0">
                <a:solidFill>
                  <a:srgbClr val="C00000"/>
                </a:solidFill>
              </a:rPr>
              <a:t>"Sustained </a:t>
            </a:r>
            <a:r>
              <a:rPr lang="fr-CA" sz="2800" b="1" dirty="0" err="1" smtClean="0">
                <a:solidFill>
                  <a:srgbClr val="C00000"/>
                </a:solidFill>
              </a:rPr>
              <a:t>virologic</a:t>
            </a:r>
            <a:r>
              <a:rPr lang="fr-CA" sz="2800" b="1" dirty="0">
                <a:solidFill>
                  <a:srgbClr val="C00000"/>
                </a:solidFill>
              </a:rPr>
              <a:t> remission" or "Functional Cure</a:t>
            </a:r>
            <a:r>
              <a:rPr lang="fr-CA" sz="2800" b="1" dirty="0" smtClean="0">
                <a:solidFill>
                  <a:srgbClr val="C00000"/>
                </a:solidFill>
              </a:rPr>
              <a:t>"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19534" y="3947000"/>
            <a:ext cx="9849614" cy="1311729"/>
          </a:xfrm>
          <a:prstGeom prst="rightArrow">
            <a:avLst/>
          </a:prstGeom>
          <a:gradFill flip="none" rotWithShape="1">
            <a:gsLst>
              <a:gs pos="39000">
                <a:srgbClr val="FFC000">
                  <a:lumMod val="59000"/>
                  <a:lumOff val="41000"/>
                  <a:alpha val="91000"/>
                </a:srgbClr>
              </a:gs>
              <a:gs pos="96000">
                <a:srgbClr val="FF0000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err="1" smtClean="0"/>
              <a:t>Ongoing</a:t>
            </a:r>
            <a:r>
              <a:rPr lang="fr-CA" sz="3600" b="1" dirty="0" smtClean="0"/>
              <a:t> Viral Suppression</a:t>
            </a:r>
            <a:endParaRPr lang="en-CA" sz="3600" b="1" dirty="0"/>
          </a:p>
        </p:txBody>
      </p:sp>
      <p:sp>
        <p:nvSpPr>
          <p:cNvPr id="6" name="Right Arrow 5"/>
          <p:cNvSpPr/>
          <p:nvPr/>
        </p:nvSpPr>
        <p:spPr>
          <a:xfrm flipH="1">
            <a:off x="1000065" y="3188332"/>
            <a:ext cx="9870359" cy="1388953"/>
          </a:xfrm>
          <a:prstGeom prst="rightArrow">
            <a:avLst/>
          </a:prstGeom>
          <a:gradFill flip="none" rotWithShape="1">
            <a:gsLst>
              <a:gs pos="100000">
                <a:srgbClr val="00B050">
                  <a:lumMod val="74000"/>
                  <a:lumOff val="26000"/>
                </a:srgbClr>
              </a:gs>
              <a:gs pos="0">
                <a:schemeClr val="accent1">
                  <a:tint val="100000"/>
                  <a:shade val="100000"/>
                  <a:satMod val="130000"/>
                  <a:alpha val="9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>
                <a:solidFill>
                  <a:schemeClr val="bg1"/>
                </a:solidFill>
              </a:rPr>
              <a:t>Reservoir </a:t>
            </a:r>
            <a:r>
              <a:rPr lang="fr-CA" sz="3600" b="1" dirty="0" err="1" smtClean="0">
                <a:solidFill>
                  <a:schemeClr val="bg1"/>
                </a:solidFill>
              </a:rPr>
              <a:t>Reduction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296" y="4966839"/>
            <a:ext cx="282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 smtClean="0"/>
              <a:t>Enhanced</a:t>
            </a:r>
            <a:r>
              <a:rPr lang="fr-CA" sz="2400" b="1" dirty="0" smtClean="0"/>
              <a:t> </a:t>
            </a:r>
            <a:r>
              <a:rPr lang="fr-CA" sz="2400" b="1" dirty="0" err="1" smtClean="0"/>
              <a:t>immunity</a:t>
            </a:r>
            <a:endParaRPr lang="fr-CA" sz="2400" b="1" dirty="0" smtClean="0"/>
          </a:p>
          <a:p>
            <a:r>
              <a:rPr lang="fr-CA" sz="2000" dirty="0" smtClean="0"/>
              <a:t>(</a:t>
            </a:r>
            <a:r>
              <a:rPr lang="fr-CA" sz="2000" dirty="0" err="1" smtClean="0"/>
              <a:t>e.g</a:t>
            </a:r>
            <a:r>
              <a:rPr lang="fr-CA" sz="2000" dirty="0"/>
              <a:t>.</a:t>
            </a:r>
            <a:r>
              <a:rPr lang="fr-CA" sz="2000" dirty="0" smtClean="0"/>
              <a:t> </a:t>
            </a:r>
            <a:r>
              <a:rPr lang="fr-CA" sz="2000" dirty="0" err="1" smtClean="0"/>
              <a:t>therapeutic</a:t>
            </a:r>
            <a:r>
              <a:rPr lang="fr-CA" sz="2000" dirty="0" smtClean="0"/>
              <a:t> vaccine)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53843" y="4934172"/>
            <a:ext cx="5580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 smtClean="0"/>
              <a:t>Exogenous</a:t>
            </a:r>
            <a:r>
              <a:rPr lang="fr-CA" sz="2400" b="1" dirty="0" smtClean="0"/>
              <a:t> long lasting suppressive </a:t>
            </a:r>
          </a:p>
          <a:p>
            <a:r>
              <a:rPr lang="fr-CA" sz="2400" b="1" dirty="0" smtClean="0"/>
              <a:t>Agents  </a:t>
            </a:r>
            <a:r>
              <a:rPr lang="fr-CA" sz="2000" dirty="0" smtClean="0"/>
              <a:t>(</a:t>
            </a:r>
            <a:r>
              <a:rPr lang="fr-CA" sz="2000" dirty="0" err="1" smtClean="0"/>
              <a:t>e.g</a:t>
            </a:r>
            <a:r>
              <a:rPr lang="fr-CA" sz="2000" dirty="0" smtClean="0"/>
              <a:t>.: </a:t>
            </a:r>
            <a:r>
              <a:rPr lang="fr-CA" sz="2000" dirty="0" err="1" smtClean="0"/>
              <a:t>vector</a:t>
            </a:r>
            <a:r>
              <a:rPr lang="fr-CA" sz="2000" dirty="0" smtClean="0"/>
              <a:t> </a:t>
            </a:r>
            <a:r>
              <a:rPr lang="fr-CA" sz="2000" dirty="0" err="1" smtClean="0"/>
              <a:t>delivery</a:t>
            </a:r>
            <a:r>
              <a:rPr lang="fr-CA" sz="2000" dirty="0" smtClean="0"/>
              <a:t> of </a:t>
            </a:r>
            <a:r>
              <a:rPr lang="fr-CA" sz="2000" dirty="0" err="1" smtClean="0"/>
              <a:t>bNAbs</a:t>
            </a:r>
            <a:r>
              <a:rPr lang="fr-CA" sz="2000" dirty="0" smtClean="0"/>
              <a:t>)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13913" y="5819237"/>
            <a:ext cx="345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>
                <a:latin typeface="Franklin Gothic Book" panose="020B0503020102020204" pitchFamily="34" charset="0"/>
              </a:rPr>
              <a:t>Adapted</a:t>
            </a:r>
            <a:r>
              <a:rPr lang="fr-CA" dirty="0" smtClean="0">
                <a:latin typeface="Franklin Gothic Book" panose="020B0503020102020204" pitchFamily="34" charset="0"/>
              </a:rPr>
              <a:t> </a:t>
            </a:r>
            <a:r>
              <a:rPr lang="fr-CA" dirty="0" err="1" smtClean="0">
                <a:latin typeface="Franklin Gothic Book" panose="020B0503020102020204" pitchFamily="34" charset="0"/>
              </a:rPr>
              <a:t>from</a:t>
            </a:r>
            <a:r>
              <a:rPr lang="fr-CA" dirty="0" smtClean="0">
                <a:latin typeface="Franklin Gothic Book" panose="020B0503020102020204" pitchFamily="34" charset="0"/>
              </a:rPr>
              <a:t> K.J. Bar, CROI 2019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GI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7"/>
          <a:stretch>
            <a:fillRect/>
          </a:stretch>
        </p:blipFill>
        <p:spPr>
          <a:xfrm>
            <a:off x="6480176" y="3182938"/>
            <a:ext cx="1038225" cy="1312862"/>
          </a:xfrm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1104181" y="49213"/>
            <a:ext cx="9106619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Anatomic Sites of HIV Persistence</a:t>
            </a:r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466928" y="1423009"/>
            <a:ext cx="42824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To </a:t>
            </a:r>
            <a:r>
              <a:rPr lang="en-CA" altLang="en-US" sz="28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target HIV reservoirs, </a:t>
            </a:r>
            <a:r>
              <a:rPr lang="en-CA" altLang="en-U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we must know </a:t>
            </a:r>
            <a:r>
              <a:rPr lang="en-CA" altLang="en-US" sz="28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exactly their anatomic distribution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en-CA" altLang="en-US" sz="28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Animal models do not always provide an accurate representation of what is occurring in humans</a:t>
            </a:r>
          </a:p>
        </p:txBody>
      </p:sp>
      <p:sp>
        <p:nvSpPr>
          <p:cNvPr id="45062" name="TextBox 4109"/>
          <p:cNvSpPr txBox="1">
            <a:spLocks noChangeArrowheads="1"/>
          </p:cNvSpPr>
          <p:nvPr/>
        </p:nvSpPr>
        <p:spPr bwMode="auto">
          <a:xfrm>
            <a:off x="5751572" y="6549821"/>
            <a:ext cx="65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Nature Reviews Immunology 14, 24-35, 2014</a:t>
            </a:r>
          </a:p>
        </p:txBody>
      </p:sp>
      <p:grpSp>
        <p:nvGrpSpPr>
          <p:cNvPr id="45063" name="Group 5142"/>
          <p:cNvGrpSpPr>
            <a:grpSpLocks noChangeAspect="1"/>
          </p:cNvGrpSpPr>
          <p:nvPr/>
        </p:nvGrpSpPr>
        <p:grpSpPr bwMode="auto">
          <a:xfrm>
            <a:off x="4948240" y="5129212"/>
            <a:ext cx="827089" cy="774699"/>
            <a:chOff x="393" y="205"/>
            <a:chExt cx="3811" cy="3572"/>
          </a:xfrm>
        </p:grpSpPr>
        <p:sp>
          <p:nvSpPr>
            <p:cNvPr id="45242" name="Freeform 5143"/>
            <p:cNvSpPr>
              <a:spLocks noChangeAspect="1"/>
            </p:cNvSpPr>
            <p:nvPr/>
          </p:nvSpPr>
          <p:spPr bwMode="auto">
            <a:xfrm>
              <a:off x="393" y="205"/>
              <a:ext cx="3811" cy="3572"/>
            </a:xfrm>
            <a:custGeom>
              <a:avLst/>
              <a:gdLst>
                <a:gd name="T0" fmla="*/ 1115 w 3811"/>
                <a:gd name="T1" fmla="*/ 402 h 3572"/>
                <a:gd name="T2" fmla="*/ 731 w 3811"/>
                <a:gd name="T3" fmla="*/ 810 h 3572"/>
                <a:gd name="T4" fmla="*/ 392 w 3811"/>
                <a:gd name="T5" fmla="*/ 1182 h 3572"/>
                <a:gd name="T6" fmla="*/ 606 w 3811"/>
                <a:gd name="T7" fmla="*/ 1561 h 3572"/>
                <a:gd name="T8" fmla="*/ 31 w 3811"/>
                <a:gd name="T9" fmla="*/ 2133 h 3572"/>
                <a:gd name="T10" fmla="*/ 420 w 3811"/>
                <a:gd name="T11" fmla="*/ 2436 h 3572"/>
                <a:gd name="T12" fmla="*/ 482 w 3811"/>
                <a:gd name="T13" fmla="*/ 2594 h 3572"/>
                <a:gd name="T14" fmla="*/ 352 w 3811"/>
                <a:gd name="T15" fmla="*/ 2878 h 3572"/>
                <a:gd name="T16" fmla="*/ 776 w 3811"/>
                <a:gd name="T17" fmla="*/ 2797 h 3572"/>
                <a:gd name="T18" fmla="*/ 940 w 3811"/>
                <a:gd name="T19" fmla="*/ 2984 h 3572"/>
                <a:gd name="T20" fmla="*/ 1199 w 3811"/>
                <a:gd name="T21" fmla="*/ 3545 h 3572"/>
                <a:gd name="T22" fmla="*/ 1894 w 3811"/>
                <a:gd name="T23" fmla="*/ 3144 h 3572"/>
                <a:gd name="T24" fmla="*/ 3063 w 3811"/>
                <a:gd name="T25" fmla="*/ 3449 h 3572"/>
                <a:gd name="T26" fmla="*/ 3136 w 3811"/>
                <a:gd name="T27" fmla="*/ 2698 h 3572"/>
                <a:gd name="T28" fmla="*/ 3526 w 3811"/>
                <a:gd name="T29" fmla="*/ 2054 h 3572"/>
                <a:gd name="T30" fmla="*/ 3746 w 3811"/>
                <a:gd name="T31" fmla="*/ 1179 h 3572"/>
                <a:gd name="T32" fmla="*/ 3133 w 3811"/>
                <a:gd name="T33" fmla="*/ 847 h 3572"/>
                <a:gd name="T34" fmla="*/ 2668 w 3811"/>
                <a:gd name="T35" fmla="*/ 499 h 3572"/>
                <a:gd name="T36" fmla="*/ 2301 w 3811"/>
                <a:gd name="T37" fmla="*/ 36 h 3572"/>
                <a:gd name="T38" fmla="*/ 1640 w 3811"/>
                <a:gd name="T39" fmla="*/ 284 h 3572"/>
                <a:gd name="T40" fmla="*/ 1115 w 3811"/>
                <a:gd name="T41" fmla="*/ 402 h 35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11"/>
                <a:gd name="T64" fmla="*/ 0 h 3572"/>
                <a:gd name="T65" fmla="*/ 3811 w 3811"/>
                <a:gd name="T66" fmla="*/ 3572 h 35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11" h="3572">
                  <a:moveTo>
                    <a:pt x="1115" y="402"/>
                  </a:moveTo>
                  <a:cubicBezTo>
                    <a:pt x="964" y="490"/>
                    <a:pt x="851" y="680"/>
                    <a:pt x="731" y="810"/>
                  </a:cubicBezTo>
                  <a:cubicBezTo>
                    <a:pt x="611" y="940"/>
                    <a:pt x="413" y="1057"/>
                    <a:pt x="392" y="1182"/>
                  </a:cubicBezTo>
                  <a:cubicBezTo>
                    <a:pt x="371" y="1307"/>
                    <a:pt x="666" y="1403"/>
                    <a:pt x="606" y="1561"/>
                  </a:cubicBezTo>
                  <a:cubicBezTo>
                    <a:pt x="546" y="1719"/>
                    <a:pt x="62" y="1987"/>
                    <a:pt x="31" y="2133"/>
                  </a:cubicBezTo>
                  <a:cubicBezTo>
                    <a:pt x="0" y="2279"/>
                    <a:pt x="345" y="2359"/>
                    <a:pt x="420" y="2436"/>
                  </a:cubicBezTo>
                  <a:cubicBezTo>
                    <a:pt x="495" y="2513"/>
                    <a:pt x="493" y="2520"/>
                    <a:pt x="482" y="2594"/>
                  </a:cubicBezTo>
                  <a:cubicBezTo>
                    <a:pt x="471" y="2668"/>
                    <a:pt x="303" y="2844"/>
                    <a:pt x="352" y="2878"/>
                  </a:cubicBezTo>
                  <a:cubicBezTo>
                    <a:pt x="401" y="2912"/>
                    <a:pt x="678" y="2779"/>
                    <a:pt x="776" y="2797"/>
                  </a:cubicBezTo>
                  <a:cubicBezTo>
                    <a:pt x="874" y="2815"/>
                    <a:pt x="870" y="2859"/>
                    <a:pt x="940" y="2984"/>
                  </a:cubicBezTo>
                  <a:cubicBezTo>
                    <a:pt x="1010" y="3109"/>
                    <a:pt x="1040" y="3518"/>
                    <a:pt x="1199" y="3545"/>
                  </a:cubicBezTo>
                  <a:cubicBezTo>
                    <a:pt x="1358" y="3572"/>
                    <a:pt x="1583" y="3160"/>
                    <a:pt x="1894" y="3144"/>
                  </a:cubicBezTo>
                  <a:cubicBezTo>
                    <a:pt x="2205" y="3128"/>
                    <a:pt x="2856" y="3523"/>
                    <a:pt x="3063" y="3449"/>
                  </a:cubicBezTo>
                  <a:cubicBezTo>
                    <a:pt x="3270" y="3375"/>
                    <a:pt x="3059" y="2931"/>
                    <a:pt x="3136" y="2698"/>
                  </a:cubicBezTo>
                  <a:cubicBezTo>
                    <a:pt x="3213" y="2465"/>
                    <a:pt x="3424" y="2307"/>
                    <a:pt x="3526" y="2054"/>
                  </a:cubicBezTo>
                  <a:cubicBezTo>
                    <a:pt x="3628" y="1801"/>
                    <a:pt x="3811" y="1380"/>
                    <a:pt x="3746" y="1179"/>
                  </a:cubicBezTo>
                  <a:cubicBezTo>
                    <a:pt x="3681" y="978"/>
                    <a:pt x="3313" y="960"/>
                    <a:pt x="3133" y="847"/>
                  </a:cubicBezTo>
                  <a:cubicBezTo>
                    <a:pt x="2953" y="734"/>
                    <a:pt x="2807" y="634"/>
                    <a:pt x="2668" y="499"/>
                  </a:cubicBezTo>
                  <a:cubicBezTo>
                    <a:pt x="2529" y="364"/>
                    <a:pt x="2472" y="72"/>
                    <a:pt x="2301" y="36"/>
                  </a:cubicBezTo>
                  <a:cubicBezTo>
                    <a:pt x="2130" y="0"/>
                    <a:pt x="1838" y="223"/>
                    <a:pt x="1640" y="284"/>
                  </a:cubicBezTo>
                  <a:cubicBezTo>
                    <a:pt x="1442" y="345"/>
                    <a:pt x="1249" y="330"/>
                    <a:pt x="1115" y="40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B5"/>
                </a:gs>
                <a:gs pos="100000">
                  <a:srgbClr val="FFCC6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3" name="Freeform 5144"/>
            <p:cNvSpPr>
              <a:spLocks noChangeAspect="1"/>
            </p:cNvSpPr>
            <p:nvPr/>
          </p:nvSpPr>
          <p:spPr bwMode="auto">
            <a:xfrm rot="1588548">
              <a:off x="2287" y="947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4" name="Freeform 5145"/>
            <p:cNvSpPr>
              <a:spLocks noChangeAspect="1"/>
            </p:cNvSpPr>
            <p:nvPr/>
          </p:nvSpPr>
          <p:spPr bwMode="auto">
            <a:xfrm rot="20011452" flipV="1">
              <a:off x="2078" y="1740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5" name="Freeform 5146"/>
            <p:cNvSpPr>
              <a:spLocks noChangeAspect="1"/>
            </p:cNvSpPr>
            <p:nvPr/>
          </p:nvSpPr>
          <p:spPr bwMode="auto">
            <a:xfrm rot="20011452" flipV="1">
              <a:off x="1953" y="906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6" name="Freeform 5147"/>
            <p:cNvSpPr>
              <a:spLocks noChangeAspect="1"/>
            </p:cNvSpPr>
            <p:nvPr/>
          </p:nvSpPr>
          <p:spPr bwMode="auto">
            <a:xfrm flipH="1">
              <a:off x="2533" y="1293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7" name="Freeform 5148"/>
            <p:cNvSpPr>
              <a:spLocks noChangeAspect="1"/>
            </p:cNvSpPr>
            <p:nvPr/>
          </p:nvSpPr>
          <p:spPr bwMode="auto">
            <a:xfrm rot="4687844" flipH="1">
              <a:off x="2363" y="1252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8" name="Freeform 5149"/>
            <p:cNvSpPr>
              <a:spLocks noChangeAspect="1"/>
            </p:cNvSpPr>
            <p:nvPr/>
          </p:nvSpPr>
          <p:spPr bwMode="auto">
            <a:xfrm rot="19349531">
              <a:off x="2360" y="1569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49" name="Freeform 5150"/>
            <p:cNvSpPr>
              <a:spLocks noChangeAspect="1"/>
            </p:cNvSpPr>
            <p:nvPr/>
          </p:nvSpPr>
          <p:spPr bwMode="auto">
            <a:xfrm>
              <a:off x="2134" y="1377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0" name="Freeform 5151"/>
            <p:cNvSpPr>
              <a:spLocks noChangeAspect="1"/>
            </p:cNvSpPr>
            <p:nvPr/>
          </p:nvSpPr>
          <p:spPr bwMode="auto">
            <a:xfrm rot="17541503" flipV="1">
              <a:off x="1629" y="912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1" name="Freeform 5152"/>
            <p:cNvSpPr>
              <a:spLocks noChangeAspect="1"/>
            </p:cNvSpPr>
            <p:nvPr/>
          </p:nvSpPr>
          <p:spPr bwMode="auto">
            <a:xfrm flipH="1">
              <a:off x="1390" y="1157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2" name="Freeform 5153"/>
            <p:cNvSpPr>
              <a:spLocks noChangeAspect="1"/>
            </p:cNvSpPr>
            <p:nvPr/>
          </p:nvSpPr>
          <p:spPr bwMode="auto">
            <a:xfrm rot="13389691" flipH="1">
              <a:off x="1184" y="1343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3" name="Freeform 5154"/>
            <p:cNvSpPr>
              <a:spLocks noChangeAspect="1"/>
            </p:cNvSpPr>
            <p:nvPr/>
          </p:nvSpPr>
          <p:spPr bwMode="auto">
            <a:xfrm rot="14686208">
              <a:off x="1597" y="1450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4" name="Freeform 5155"/>
            <p:cNvSpPr>
              <a:spLocks noChangeAspect="1"/>
            </p:cNvSpPr>
            <p:nvPr/>
          </p:nvSpPr>
          <p:spPr bwMode="auto">
            <a:xfrm rot="1588548">
              <a:off x="1415" y="1371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5" name="Freeform 5156"/>
            <p:cNvSpPr>
              <a:spLocks noChangeAspect="1"/>
            </p:cNvSpPr>
            <p:nvPr/>
          </p:nvSpPr>
          <p:spPr bwMode="auto">
            <a:xfrm rot="16008547">
              <a:off x="1889" y="1444"/>
              <a:ext cx="330" cy="573"/>
            </a:xfrm>
            <a:custGeom>
              <a:avLst/>
              <a:gdLst>
                <a:gd name="T0" fmla="*/ 294 w 330"/>
                <a:gd name="T1" fmla="*/ 1 h 913"/>
                <a:gd name="T2" fmla="*/ 93 w 330"/>
                <a:gd name="T3" fmla="*/ 1 h 913"/>
                <a:gd name="T4" fmla="*/ 12 w 330"/>
                <a:gd name="T5" fmla="*/ 1 h 913"/>
                <a:gd name="T6" fmla="*/ 167 w 330"/>
                <a:gd name="T7" fmla="*/ 1 h 913"/>
                <a:gd name="T8" fmla="*/ 219 w 330"/>
                <a:gd name="T9" fmla="*/ 1 h 913"/>
                <a:gd name="T10" fmla="*/ 93 w 330"/>
                <a:gd name="T11" fmla="*/ 1 h 913"/>
                <a:gd name="T12" fmla="*/ 81 w 330"/>
                <a:gd name="T13" fmla="*/ 1 h 913"/>
                <a:gd name="T14" fmla="*/ 185 w 330"/>
                <a:gd name="T15" fmla="*/ 1 h 913"/>
                <a:gd name="T16" fmla="*/ 311 w 330"/>
                <a:gd name="T17" fmla="*/ 1 h 913"/>
                <a:gd name="T18" fmla="*/ 294 w 330"/>
                <a:gd name="T19" fmla="*/ 1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6" name="Freeform 5157"/>
            <p:cNvSpPr>
              <a:spLocks noChangeAspect="1"/>
            </p:cNvSpPr>
            <p:nvPr/>
          </p:nvSpPr>
          <p:spPr bwMode="auto">
            <a:xfrm>
              <a:off x="2794" y="1391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7" name="Freeform 5158"/>
            <p:cNvSpPr>
              <a:spLocks noChangeAspect="1"/>
            </p:cNvSpPr>
            <p:nvPr/>
          </p:nvSpPr>
          <p:spPr bwMode="auto">
            <a:xfrm>
              <a:off x="1288" y="1741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8" name="Freeform 5159"/>
            <p:cNvSpPr>
              <a:spLocks noChangeAspect="1"/>
            </p:cNvSpPr>
            <p:nvPr/>
          </p:nvSpPr>
          <p:spPr bwMode="auto">
            <a:xfrm>
              <a:off x="2462" y="2945"/>
              <a:ext cx="60" cy="61"/>
            </a:xfrm>
            <a:custGeom>
              <a:avLst/>
              <a:gdLst>
                <a:gd name="T0" fmla="*/ 1 w 112"/>
                <a:gd name="T1" fmla="*/ 1 h 113"/>
                <a:gd name="T2" fmla="*/ 1 w 112"/>
                <a:gd name="T3" fmla="*/ 1 h 113"/>
                <a:gd name="T4" fmla="*/ 1 w 112"/>
                <a:gd name="T5" fmla="*/ 1 h 113"/>
                <a:gd name="T6" fmla="*/ 1 w 112"/>
                <a:gd name="T7" fmla="*/ 1 h 113"/>
                <a:gd name="T8" fmla="*/ 1 w 112"/>
                <a:gd name="T9" fmla="*/ 1 h 113"/>
                <a:gd name="T10" fmla="*/ 1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59" name="Freeform 5160"/>
            <p:cNvSpPr>
              <a:spLocks noChangeAspect="1"/>
            </p:cNvSpPr>
            <p:nvPr/>
          </p:nvSpPr>
          <p:spPr bwMode="auto">
            <a:xfrm>
              <a:off x="1608" y="2839"/>
              <a:ext cx="84" cy="90"/>
            </a:xfrm>
            <a:custGeom>
              <a:avLst/>
              <a:gdLst>
                <a:gd name="T0" fmla="*/ 2 w 112"/>
                <a:gd name="T1" fmla="*/ 2 h 113"/>
                <a:gd name="T2" fmla="*/ 2 w 112"/>
                <a:gd name="T3" fmla="*/ 2 h 113"/>
                <a:gd name="T4" fmla="*/ 2 w 112"/>
                <a:gd name="T5" fmla="*/ 4 h 113"/>
                <a:gd name="T6" fmla="*/ 2 w 112"/>
                <a:gd name="T7" fmla="*/ 2 h 113"/>
                <a:gd name="T8" fmla="*/ 2 w 112"/>
                <a:gd name="T9" fmla="*/ 2 h 113"/>
                <a:gd name="T10" fmla="*/ 2 w 112"/>
                <a:gd name="T11" fmla="*/ 2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0" name="Freeform 5161"/>
            <p:cNvSpPr>
              <a:spLocks noChangeAspect="1"/>
            </p:cNvSpPr>
            <p:nvPr/>
          </p:nvSpPr>
          <p:spPr bwMode="auto">
            <a:xfrm>
              <a:off x="1319" y="1541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1" name="Freeform 5162"/>
            <p:cNvSpPr>
              <a:spLocks noChangeAspect="1"/>
            </p:cNvSpPr>
            <p:nvPr/>
          </p:nvSpPr>
          <p:spPr bwMode="auto">
            <a:xfrm>
              <a:off x="1911" y="2248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2" name="Freeform 5163"/>
            <p:cNvSpPr>
              <a:spLocks noChangeAspect="1"/>
            </p:cNvSpPr>
            <p:nvPr/>
          </p:nvSpPr>
          <p:spPr bwMode="auto">
            <a:xfrm>
              <a:off x="2027" y="1612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3" name="Freeform 5164"/>
            <p:cNvSpPr>
              <a:spLocks noChangeAspect="1"/>
            </p:cNvSpPr>
            <p:nvPr/>
          </p:nvSpPr>
          <p:spPr bwMode="auto">
            <a:xfrm>
              <a:off x="2075" y="2241"/>
              <a:ext cx="95" cy="96"/>
            </a:xfrm>
            <a:custGeom>
              <a:avLst/>
              <a:gdLst>
                <a:gd name="T0" fmla="*/ 3 w 112"/>
                <a:gd name="T1" fmla="*/ 3 h 113"/>
                <a:gd name="T2" fmla="*/ 3 w 112"/>
                <a:gd name="T3" fmla="*/ 6 h 113"/>
                <a:gd name="T4" fmla="*/ 6 w 112"/>
                <a:gd name="T5" fmla="*/ 9 h 113"/>
                <a:gd name="T6" fmla="*/ 10 w 112"/>
                <a:gd name="T7" fmla="*/ 4 h 113"/>
                <a:gd name="T8" fmla="*/ 6 w 112"/>
                <a:gd name="T9" fmla="*/ 3 h 113"/>
                <a:gd name="T10" fmla="*/ 3 w 112"/>
                <a:gd name="T11" fmla="*/ 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4" name="Freeform 5165"/>
            <p:cNvSpPr>
              <a:spLocks noChangeAspect="1"/>
            </p:cNvSpPr>
            <p:nvPr/>
          </p:nvSpPr>
          <p:spPr bwMode="auto">
            <a:xfrm>
              <a:off x="2053" y="2826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5" name="Freeform 5166"/>
            <p:cNvSpPr>
              <a:spLocks noChangeAspect="1"/>
            </p:cNvSpPr>
            <p:nvPr/>
          </p:nvSpPr>
          <p:spPr bwMode="auto">
            <a:xfrm>
              <a:off x="1671" y="1683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6" name="Freeform 5167"/>
            <p:cNvSpPr>
              <a:spLocks noChangeAspect="1"/>
            </p:cNvSpPr>
            <p:nvPr/>
          </p:nvSpPr>
          <p:spPr bwMode="auto">
            <a:xfrm>
              <a:off x="1700" y="1918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7" name="Freeform 5168"/>
            <p:cNvSpPr>
              <a:spLocks noChangeAspect="1"/>
            </p:cNvSpPr>
            <p:nvPr/>
          </p:nvSpPr>
          <p:spPr bwMode="auto">
            <a:xfrm>
              <a:off x="1610" y="1905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8" name="Freeform 5169"/>
            <p:cNvSpPr>
              <a:spLocks noChangeAspect="1"/>
            </p:cNvSpPr>
            <p:nvPr/>
          </p:nvSpPr>
          <p:spPr bwMode="auto">
            <a:xfrm>
              <a:off x="1722" y="2086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69" name="Freeform 5170"/>
            <p:cNvSpPr>
              <a:spLocks noChangeAspect="1"/>
            </p:cNvSpPr>
            <p:nvPr/>
          </p:nvSpPr>
          <p:spPr bwMode="auto">
            <a:xfrm>
              <a:off x="2903" y="2988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0" name="Freeform 5171"/>
            <p:cNvSpPr>
              <a:spLocks noChangeAspect="1"/>
            </p:cNvSpPr>
            <p:nvPr/>
          </p:nvSpPr>
          <p:spPr bwMode="auto">
            <a:xfrm>
              <a:off x="1892" y="2089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1" name="Freeform 5172"/>
            <p:cNvSpPr>
              <a:spLocks noChangeAspect="1"/>
            </p:cNvSpPr>
            <p:nvPr/>
          </p:nvSpPr>
          <p:spPr bwMode="auto">
            <a:xfrm>
              <a:off x="1860" y="1538"/>
              <a:ext cx="83" cy="90"/>
            </a:xfrm>
            <a:custGeom>
              <a:avLst/>
              <a:gdLst>
                <a:gd name="T0" fmla="*/ 1 w 112"/>
                <a:gd name="T1" fmla="*/ 2 h 113"/>
                <a:gd name="T2" fmla="*/ 1 w 112"/>
                <a:gd name="T3" fmla="*/ 2 h 113"/>
                <a:gd name="T4" fmla="*/ 1 w 112"/>
                <a:gd name="T5" fmla="*/ 4 h 113"/>
                <a:gd name="T6" fmla="*/ 1 w 112"/>
                <a:gd name="T7" fmla="*/ 2 h 113"/>
                <a:gd name="T8" fmla="*/ 1 w 112"/>
                <a:gd name="T9" fmla="*/ 2 h 113"/>
                <a:gd name="T10" fmla="*/ 1 w 112"/>
                <a:gd name="T11" fmla="*/ 2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2" name="Freeform 5173"/>
            <p:cNvSpPr>
              <a:spLocks noChangeAspect="1"/>
            </p:cNvSpPr>
            <p:nvPr/>
          </p:nvSpPr>
          <p:spPr bwMode="auto">
            <a:xfrm>
              <a:off x="2082" y="2094"/>
              <a:ext cx="71" cy="73"/>
            </a:xfrm>
            <a:custGeom>
              <a:avLst/>
              <a:gdLst>
                <a:gd name="T0" fmla="*/ 1 w 112"/>
                <a:gd name="T1" fmla="*/ 1 h 113"/>
                <a:gd name="T2" fmla="*/ 1 w 112"/>
                <a:gd name="T3" fmla="*/ 1 h 113"/>
                <a:gd name="T4" fmla="*/ 1 w 112"/>
                <a:gd name="T5" fmla="*/ 1 h 113"/>
                <a:gd name="T6" fmla="*/ 1 w 112"/>
                <a:gd name="T7" fmla="*/ 1 h 113"/>
                <a:gd name="T8" fmla="*/ 1 w 112"/>
                <a:gd name="T9" fmla="*/ 1 h 113"/>
                <a:gd name="T10" fmla="*/ 1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3" name="Freeform 5174"/>
            <p:cNvSpPr>
              <a:spLocks noChangeAspect="1"/>
            </p:cNvSpPr>
            <p:nvPr/>
          </p:nvSpPr>
          <p:spPr bwMode="auto">
            <a:xfrm>
              <a:off x="1783" y="1371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4" name="Freeform 5175"/>
            <p:cNvSpPr>
              <a:spLocks noChangeAspect="1"/>
            </p:cNvSpPr>
            <p:nvPr/>
          </p:nvSpPr>
          <p:spPr bwMode="auto">
            <a:xfrm>
              <a:off x="3791" y="1544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5" name="Freeform 5176"/>
            <p:cNvSpPr>
              <a:spLocks noChangeAspect="1"/>
            </p:cNvSpPr>
            <p:nvPr/>
          </p:nvSpPr>
          <p:spPr bwMode="auto">
            <a:xfrm>
              <a:off x="1472" y="1951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6" name="Freeform 5177"/>
            <p:cNvSpPr>
              <a:spLocks noChangeAspect="1"/>
            </p:cNvSpPr>
            <p:nvPr/>
          </p:nvSpPr>
          <p:spPr bwMode="auto">
            <a:xfrm>
              <a:off x="2105" y="1150"/>
              <a:ext cx="72" cy="79"/>
            </a:xfrm>
            <a:custGeom>
              <a:avLst/>
              <a:gdLst>
                <a:gd name="T0" fmla="*/ 1 w 112"/>
                <a:gd name="T1" fmla="*/ 1 h 113"/>
                <a:gd name="T2" fmla="*/ 1 w 112"/>
                <a:gd name="T3" fmla="*/ 1 h 113"/>
                <a:gd name="T4" fmla="*/ 1 w 112"/>
                <a:gd name="T5" fmla="*/ 1 h 113"/>
                <a:gd name="T6" fmla="*/ 1 w 112"/>
                <a:gd name="T7" fmla="*/ 1 h 113"/>
                <a:gd name="T8" fmla="*/ 1 w 112"/>
                <a:gd name="T9" fmla="*/ 1 h 113"/>
                <a:gd name="T10" fmla="*/ 1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7" name="Freeform 5178"/>
            <p:cNvSpPr>
              <a:spLocks noChangeAspect="1"/>
            </p:cNvSpPr>
            <p:nvPr/>
          </p:nvSpPr>
          <p:spPr bwMode="auto">
            <a:xfrm>
              <a:off x="2039" y="929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8" name="Freeform 5179"/>
            <p:cNvSpPr>
              <a:spLocks noChangeAspect="1"/>
            </p:cNvSpPr>
            <p:nvPr/>
          </p:nvSpPr>
          <p:spPr bwMode="auto">
            <a:xfrm>
              <a:off x="1922" y="938"/>
              <a:ext cx="66" cy="67"/>
            </a:xfrm>
            <a:custGeom>
              <a:avLst/>
              <a:gdLst>
                <a:gd name="T0" fmla="*/ 1 w 112"/>
                <a:gd name="T1" fmla="*/ 1 h 113"/>
                <a:gd name="T2" fmla="*/ 1 w 112"/>
                <a:gd name="T3" fmla="*/ 1 h 113"/>
                <a:gd name="T4" fmla="*/ 1 w 112"/>
                <a:gd name="T5" fmla="*/ 1 h 113"/>
                <a:gd name="T6" fmla="*/ 1 w 112"/>
                <a:gd name="T7" fmla="*/ 1 h 113"/>
                <a:gd name="T8" fmla="*/ 1 w 112"/>
                <a:gd name="T9" fmla="*/ 1 h 113"/>
                <a:gd name="T10" fmla="*/ 1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79" name="Freeform 5180"/>
            <p:cNvSpPr>
              <a:spLocks noChangeAspect="1"/>
            </p:cNvSpPr>
            <p:nvPr/>
          </p:nvSpPr>
          <p:spPr bwMode="auto">
            <a:xfrm>
              <a:off x="1770" y="1023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0" name="Freeform 5181"/>
            <p:cNvSpPr>
              <a:spLocks noChangeAspect="1"/>
            </p:cNvSpPr>
            <p:nvPr/>
          </p:nvSpPr>
          <p:spPr bwMode="auto">
            <a:xfrm>
              <a:off x="1803" y="1188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1" name="Freeform 5182"/>
            <p:cNvSpPr>
              <a:spLocks noChangeAspect="1"/>
            </p:cNvSpPr>
            <p:nvPr/>
          </p:nvSpPr>
          <p:spPr bwMode="auto">
            <a:xfrm>
              <a:off x="2064" y="1419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2" name="Freeform 5183"/>
            <p:cNvSpPr>
              <a:spLocks noChangeAspect="1"/>
            </p:cNvSpPr>
            <p:nvPr/>
          </p:nvSpPr>
          <p:spPr bwMode="auto">
            <a:xfrm>
              <a:off x="1850" y="1922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3" name="Freeform 5184"/>
            <p:cNvSpPr>
              <a:spLocks noChangeAspect="1"/>
            </p:cNvSpPr>
            <p:nvPr/>
          </p:nvSpPr>
          <p:spPr bwMode="auto">
            <a:xfrm>
              <a:off x="2703" y="1868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4" name="Freeform 5185"/>
            <p:cNvSpPr>
              <a:spLocks noChangeAspect="1"/>
            </p:cNvSpPr>
            <p:nvPr/>
          </p:nvSpPr>
          <p:spPr bwMode="auto">
            <a:xfrm>
              <a:off x="2296" y="1972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5" name="Freeform 5186"/>
            <p:cNvSpPr>
              <a:spLocks noChangeAspect="1"/>
            </p:cNvSpPr>
            <p:nvPr/>
          </p:nvSpPr>
          <p:spPr bwMode="auto">
            <a:xfrm>
              <a:off x="2589" y="2133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6" name="Freeform 5187"/>
            <p:cNvSpPr>
              <a:spLocks noChangeAspect="1"/>
            </p:cNvSpPr>
            <p:nvPr/>
          </p:nvSpPr>
          <p:spPr bwMode="auto">
            <a:xfrm>
              <a:off x="2469" y="1796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7" name="Freeform 5188"/>
            <p:cNvSpPr>
              <a:spLocks noChangeAspect="1"/>
            </p:cNvSpPr>
            <p:nvPr/>
          </p:nvSpPr>
          <p:spPr bwMode="auto">
            <a:xfrm>
              <a:off x="2303" y="973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8" name="Freeform 5189"/>
            <p:cNvSpPr>
              <a:spLocks noChangeAspect="1"/>
            </p:cNvSpPr>
            <p:nvPr/>
          </p:nvSpPr>
          <p:spPr bwMode="auto">
            <a:xfrm>
              <a:off x="2279" y="2248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89" name="Freeform 5190"/>
            <p:cNvSpPr>
              <a:spLocks noChangeAspect="1"/>
            </p:cNvSpPr>
            <p:nvPr/>
          </p:nvSpPr>
          <p:spPr bwMode="auto">
            <a:xfrm>
              <a:off x="1271" y="1281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0" name="Freeform 5191"/>
            <p:cNvSpPr>
              <a:spLocks noChangeAspect="1"/>
            </p:cNvSpPr>
            <p:nvPr/>
          </p:nvSpPr>
          <p:spPr bwMode="auto">
            <a:xfrm>
              <a:off x="2603" y="402"/>
              <a:ext cx="49" cy="67"/>
            </a:xfrm>
            <a:custGeom>
              <a:avLst/>
              <a:gdLst>
                <a:gd name="T0" fmla="*/ 0 w 112"/>
                <a:gd name="T1" fmla="*/ 1 h 113"/>
                <a:gd name="T2" fmla="*/ 0 w 112"/>
                <a:gd name="T3" fmla="*/ 1 h 113"/>
                <a:gd name="T4" fmla="*/ 0 w 112"/>
                <a:gd name="T5" fmla="*/ 1 h 113"/>
                <a:gd name="T6" fmla="*/ 0 w 112"/>
                <a:gd name="T7" fmla="*/ 1 h 113"/>
                <a:gd name="T8" fmla="*/ 0 w 112"/>
                <a:gd name="T9" fmla="*/ 1 h 113"/>
                <a:gd name="T10" fmla="*/ 0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1" name="Freeform 5192"/>
            <p:cNvSpPr>
              <a:spLocks noChangeAspect="1"/>
            </p:cNvSpPr>
            <p:nvPr/>
          </p:nvSpPr>
          <p:spPr bwMode="auto">
            <a:xfrm>
              <a:off x="2155" y="1933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2" name="Freeform 5193"/>
            <p:cNvSpPr>
              <a:spLocks noChangeAspect="1"/>
            </p:cNvSpPr>
            <p:nvPr/>
          </p:nvSpPr>
          <p:spPr bwMode="auto">
            <a:xfrm>
              <a:off x="835" y="2360"/>
              <a:ext cx="66" cy="79"/>
            </a:xfrm>
            <a:custGeom>
              <a:avLst/>
              <a:gdLst>
                <a:gd name="T0" fmla="*/ 1 w 112"/>
                <a:gd name="T1" fmla="*/ 1 h 113"/>
                <a:gd name="T2" fmla="*/ 1 w 112"/>
                <a:gd name="T3" fmla="*/ 1 h 113"/>
                <a:gd name="T4" fmla="*/ 1 w 112"/>
                <a:gd name="T5" fmla="*/ 1 h 113"/>
                <a:gd name="T6" fmla="*/ 1 w 112"/>
                <a:gd name="T7" fmla="*/ 1 h 113"/>
                <a:gd name="T8" fmla="*/ 1 w 112"/>
                <a:gd name="T9" fmla="*/ 1 h 113"/>
                <a:gd name="T10" fmla="*/ 1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3" name="Freeform 5194"/>
            <p:cNvSpPr>
              <a:spLocks noChangeAspect="1"/>
            </p:cNvSpPr>
            <p:nvPr/>
          </p:nvSpPr>
          <p:spPr bwMode="auto">
            <a:xfrm>
              <a:off x="2501" y="1495"/>
              <a:ext cx="84" cy="84"/>
            </a:xfrm>
            <a:custGeom>
              <a:avLst/>
              <a:gdLst>
                <a:gd name="T0" fmla="*/ 2 w 112"/>
                <a:gd name="T1" fmla="*/ 1 h 113"/>
                <a:gd name="T2" fmla="*/ 2 w 112"/>
                <a:gd name="T3" fmla="*/ 1 h 113"/>
                <a:gd name="T4" fmla="*/ 2 w 112"/>
                <a:gd name="T5" fmla="*/ 1 h 113"/>
                <a:gd name="T6" fmla="*/ 2 w 112"/>
                <a:gd name="T7" fmla="*/ 1 h 113"/>
                <a:gd name="T8" fmla="*/ 2 w 112"/>
                <a:gd name="T9" fmla="*/ 1 h 113"/>
                <a:gd name="T10" fmla="*/ 2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4" name="Freeform 5195"/>
            <p:cNvSpPr>
              <a:spLocks noChangeAspect="1"/>
            </p:cNvSpPr>
            <p:nvPr/>
          </p:nvSpPr>
          <p:spPr bwMode="auto">
            <a:xfrm>
              <a:off x="2971" y="886"/>
              <a:ext cx="60" cy="79"/>
            </a:xfrm>
            <a:custGeom>
              <a:avLst/>
              <a:gdLst>
                <a:gd name="T0" fmla="*/ 1 w 112"/>
                <a:gd name="T1" fmla="*/ 1 h 113"/>
                <a:gd name="T2" fmla="*/ 1 w 112"/>
                <a:gd name="T3" fmla="*/ 1 h 113"/>
                <a:gd name="T4" fmla="*/ 1 w 112"/>
                <a:gd name="T5" fmla="*/ 1 h 113"/>
                <a:gd name="T6" fmla="*/ 1 w 112"/>
                <a:gd name="T7" fmla="*/ 1 h 113"/>
                <a:gd name="T8" fmla="*/ 1 w 112"/>
                <a:gd name="T9" fmla="*/ 1 h 113"/>
                <a:gd name="T10" fmla="*/ 1 w 112"/>
                <a:gd name="T11" fmla="*/ 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5" name="Freeform 5196"/>
            <p:cNvSpPr>
              <a:spLocks noChangeAspect="1"/>
            </p:cNvSpPr>
            <p:nvPr/>
          </p:nvSpPr>
          <p:spPr bwMode="auto">
            <a:xfrm>
              <a:off x="2622" y="1653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6" name="Freeform 5197"/>
            <p:cNvSpPr>
              <a:spLocks noChangeAspect="1"/>
            </p:cNvSpPr>
            <p:nvPr/>
          </p:nvSpPr>
          <p:spPr bwMode="auto">
            <a:xfrm>
              <a:off x="2493" y="1134"/>
              <a:ext cx="112" cy="113"/>
            </a:xfrm>
            <a:custGeom>
              <a:avLst/>
              <a:gdLst>
                <a:gd name="T0" fmla="*/ 20 w 112"/>
                <a:gd name="T1" fmla="*/ 11 h 113"/>
                <a:gd name="T2" fmla="*/ 8 w 112"/>
                <a:gd name="T3" fmla="*/ 75 h 113"/>
                <a:gd name="T4" fmla="*/ 71 w 112"/>
                <a:gd name="T5" fmla="*/ 109 h 113"/>
                <a:gd name="T6" fmla="*/ 112 w 112"/>
                <a:gd name="T7" fmla="*/ 52 h 113"/>
                <a:gd name="T8" fmla="*/ 71 w 112"/>
                <a:gd name="T9" fmla="*/ 6 h 113"/>
                <a:gd name="T10" fmla="*/ 20 w 112"/>
                <a:gd name="T11" fmla="*/ 1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7" name="Freeform 5198"/>
            <p:cNvSpPr>
              <a:spLocks noChangeAspect="1"/>
            </p:cNvSpPr>
            <p:nvPr/>
          </p:nvSpPr>
          <p:spPr bwMode="auto">
            <a:xfrm>
              <a:off x="985" y="2693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8" name="Freeform 5199"/>
            <p:cNvSpPr>
              <a:spLocks noChangeAspect="1"/>
            </p:cNvSpPr>
            <p:nvPr/>
          </p:nvSpPr>
          <p:spPr bwMode="auto">
            <a:xfrm>
              <a:off x="1883" y="1394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99" name="Freeform 5200"/>
            <p:cNvSpPr>
              <a:spLocks noChangeAspect="1"/>
            </p:cNvSpPr>
            <p:nvPr/>
          </p:nvSpPr>
          <p:spPr bwMode="auto">
            <a:xfrm>
              <a:off x="943" y="2160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0" name="Freeform 5201"/>
            <p:cNvSpPr>
              <a:spLocks noChangeAspect="1"/>
            </p:cNvSpPr>
            <p:nvPr/>
          </p:nvSpPr>
          <p:spPr bwMode="auto">
            <a:xfrm>
              <a:off x="2175" y="2459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1" name="Freeform 5202"/>
            <p:cNvSpPr>
              <a:spLocks noChangeAspect="1"/>
            </p:cNvSpPr>
            <p:nvPr/>
          </p:nvSpPr>
          <p:spPr bwMode="auto">
            <a:xfrm>
              <a:off x="2449" y="2274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2" name="Freeform 5203"/>
            <p:cNvSpPr>
              <a:spLocks noChangeAspect="1"/>
            </p:cNvSpPr>
            <p:nvPr/>
          </p:nvSpPr>
          <p:spPr bwMode="auto">
            <a:xfrm>
              <a:off x="1503" y="2084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3" name="Freeform 5204"/>
            <p:cNvSpPr>
              <a:spLocks noChangeAspect="1"/>
            </p:cNvSpPr>
            <p:nvPr/>
          </p:nvSpPr>
          <p:spPr bwMode="auto">
            <a:xfrm>
              <a:off x="2101" y="2366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4" name="Freeform 5205"/>
            <p:cNvSpPr>
              <a:spLocks noChangeAspect="1"/>
            </p:cNvSpPr>
            <p:nvPr/>
          </p:nvSpPr>
          <p:spPr bwMode="auto">
            <a:xfrm>
              <a:off x="1567" y="3055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5" name="Freeform 5206"/>
            <p:cNvSpPr>
              <a:spLocks noChangeAspect="1"/>
            </p:cNvSpPr>
            <p:nvPr/>
          </p:nvSpPr>
          <p:spPr bwMode="auto">
            <a:xfrm>
              <a:off x="2396" y="2079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6" name="Freeform 5207"/>
            <p:cNvSpPr>
              <a:spLocks noChangeAspect="1"/>
            </p:cNvSpPr>
            <p:nvPr/>
          </p:nvSpPr>
          <p:spPr bwMode="auto">
            <a:xfrm>
              <a:off x="1264" y="1973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7" name="Freeform 5208"/>
            <p:cNvSpPr>
              <a:spLocks noChangeAspect="1"/>
            </p:cNvSpPr>
            <p:nvPr/>
          </p:nvSpPr>
          <p:spPr bwMode="auto">
            <a:xfrm>
              <a:off x="1203" y="2484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8" name="Freeform 5209"/>
            <p:cNvSpPr>
              <a:spLocks noChangeAspect="1"/>
            </p:cNvSpPr>
            <p:nvPr/>
          </p:nvSpPr>
          <p:spPr bwMode="auto">
            <a:xfrm>
              <a:off x="1646" y="2252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09" name="Freeform 5210"/>
            <p:cNvSpPr>
              <a:spLocks noChangeAspect="1"/>
            </p:cNvSpPr>
            <p:nvPr/>
          </p:nvSpPr>
          <p:spPr bwMode="auto">
            <a:xfrm>
              <a:off x="1166" y="1047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0" name="Freeform 5211"/>
            <p:cNvSpPr>
              <a:spLocks noChangeAspect="1"/>
            </p:cNvSpPr>
            <p:nvPr/>
          </p:nvSpPr>
          <p:spPr bwMode="auto">
            <a:xfrm>
              <a:off x="2017" y="2192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1" name="Freeform 5212"/>
            <p:cNvSpPr>
              <a:spLocks noChangeAspect="1"/>
            </p:cNvSpPr>
            <p:nvPr/>
          </p:nvSpPr>
          <p:spPr bwMode="auto">
            <a:xfrm>
              <a:off x="2367" y="510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2" name="Freeform 5213"/>
            <p:cNvSpPr>
              <a:spLocks noChangeAspect="1"/>
            </p:cNvSpPr>
            <p:nvPr/>
          </p:nvSpPr>
          <p:spPr bwMode="auto">
            <a:xfrm>
              <a:off x="2649" y="1226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3" name="Freeform 5214"/>
            <p:cNvSpPr>
              <a:spLocks noChangeAspect="1"/>
            </p:cNvSpPr>
            <p:nvPr/>
          </p:nvSpPr>
          <p:spPr bwMode="auto">
            <a:xfrm>
              <a:off x="1302" y="2104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4" name="Freeform 5215"/>
            <p:cNvSpPr>
              <a:spLocks noChangeAspect="1"/>
            </p:cNvSpPr>
            <p:nvPr/>
          </p:nvSpPr>
          <p:spPr bwMode="auto">
            <a:xfrm>
              <a:off x="3315" y="1220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5" name="Freeform 5216"/>
            <p:cNvSpPr>
              <a:spLocks noChangeAspect="1"/>
            </p:cNvSpPr>
            <p:nvPr/>
          </p:nvSpPr>
          <p:spPr bwMode="auto">
            <a:xfrm>
              <a:off x="1960" y="1910"/>
              <a:ext cx="189" cy="47"/>
            </a:xfrm>
            <a:custGeom>
              <a:avLst/>
              <a:gdLst>
                <a:gd name="T0" fmla="*/ 8 w 189"/>
                <a:gd name="T1" fmla="*/ 17 h 47"/>
                <a:gd name="T2" fmla="*/ 112 w 189"/>
                <a:gd name="T3" fmla="*/ 46 h 47"/>
                <a:gd name="T4" fmla="*/ 181 w 189"/>
                <a:gd name="T5" fmla="*/ 23 h 47"/>
                <a:gd name="T6" fmla="*/ 66 w 189"/>
                <a:gd name="T7" fmla="*/ 0 h 47"/>
                <a:gd name="T8" fmla="*/ 8 w 189"/>
                <a:gd name="T9" fmla="*/ 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6" name="Freeform 5217"/>
            <p:cNvSpPr>
              <a:spLocks noChangeAspect="1"/>
            </p:cNvSpPr>
            <p:nvPr/>
          </p:nvSpPr>
          <p:spPr bwMode="auto">
            <a:xfrm>
              <a:off x="1892" y="1455"/>
              <a:ext cx="111" cy="93"/>
            </a:xfrm>
            <a:custGeom>
              <a:avLst/>
              <a:gdLst>
                <a:gd name="T0" fmla="*/ 22 w 111"/>
                <a:gd name="T1" fmla="*/ 8 h 93"/>
                <a:gd name="T2" fmla="*/ 10 w 111"/>
                <a:gd name="T3" fmla="*/ 58 h 93"/>
                <a:gd name="T4" fmla="*/ 84 w 111"/>
                <a:gd name="T5" fmla="*/ 87 h 93"/>
                <a:gd name="T6" fmla="*/ 106 w 111"/>
                <a:gd name="T7" fmla="*/ 19 h 93"/>
                <a:gd name="T8" fmla="*/ 56 w 111"/>
                <a:gd name="T9" fmla="*/ 8 h 93"/>
                <a:gd name="T10" fmla="*/ 22 w 111"/>
                <a:gd name="T11" fmla="*/ 8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3"/>
                <a:gd name="T20" fmla="*/ 111 w 111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3">
                  <a:moveTo>
                    <a:pt x="22" y="8"/>
                  </a:moveTo>
                  <a:cubicBezTo>
                    <a:pt x="14" y="16"/>
                    <a:pt x="0" y="45"/>
                    <a:pt x="10" y="58"/>
                  </a:cubicBezTo>
                  <a:cubicBezTo>
                    <a:pt x="20" y="71"/>
                    <a:pt x="68" y="93"/>
                    <a:pt x="84" y="87"/>
                  </a:cubicBezTo>
                  <a:cubicBezTo>
                    <a:pt x="100" y="81"/>
                    <a:pt x="111" y="32"/>
                    <a:pt x="106" y="19"/>
                  </a:cubicBezTo>
                  <a:cubicBezTo>
                    <a:pt x="101" y="6"/>
                    <a:pt x="71" y="8"/>
                    <a:pt x="56" y="8"/>
                  </a:cubicBezTo>
                  <a:cubicBezTo>
                    <a:pt x="41" y="8"/>
                    <a:pt x="30" y="0"/>
                    <a:pt x="22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317" name="Oval 5218"/>
            <p:cNvSpPr>
              <a:spLocks noChangeAspect="1" noChangeArrowheads="1"/>
            </p:cNvSpPr>
            <p:nvPr/>
          </p:nvSpPr>
          <p:spPr bwMode="auto">
            <a:xfrm>
              <a:off x="1186" y="644"/>
              <a:ext cx="1892" cy="200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89998"/>
                  </a:srgbClr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5318" name="Group 5219"/>
            <p:cNvGrpSpPr>
              <a:grpSpLocks noChangeAspect="1"/>
            </p:cNvGrpSpPr>
            <p:nvPr/>
          </p:nvGrpSpPr>
          <p:grpSpPr bwMode="auto">
            <a:xfrm rot="14389839">
              <a:off x="2764" y="1595"/>
              <a:ext cx="924" cy="1278"/>
              <a:chOff x="3661" y="2739"/>
              <a:chExt cx="924" cy="1278"/>
            </a:xfrm>
          </p:grpSpPr>
          <p:sp>
            <p:nvSpPr>
              <p:cNvPr id="45319" name="Freeform 5220"/>
              <p:cNvSpPr>
                <a:spLocks noChangeAspect="1"/>
              </p:cNvSpPr>
              <p:nvPr/>
            </p:nvSpPr>
            <p:spPr bwMode="auto">
              <a:xfrm rot="-6933598">
                <a:off x="3449" y="3045"/>
                <a:ext cx="1234" cy="710"/>
              </a:xfrm>
              <a:custGeom>
                <a:avLst/>
                <a:gdLst>
                  <a:gd name="T0" fmla="*/ 0 w 5374"/>
                  <a:gd name="T1" fmla="*/ 0 h 2556"/>
                  <a:gd name="T2" fmla="*/ 0 w 5374"/>
                  <a:gd name="T3" fmla="*/ 0 h 2556"/>
                  <a:gd name="T4" fmla="*/ 0 w 5374"/>
                  <a:gd name="T5" fmla="*/ 0 h 2556"/>
                  <a:gd name="T6" fmla="*/ 0 w 5374"/>
                  <a:gd name="T7" fmla="*/ 0 h 2556"/>
                  <a:gd name="T8" fmla="*/ 0 w 5374"/>
                  <a:gd name="T9" fmla="*/ 0 h 2556"/>
                  <a:gd name="T10" fmla="*/ 0 w 5374"/>
                  <a:gd name="T11" fmla="*/ 0 h 2556"/>
                  <a:gd name="T12" fmla="*/ 0 w 5374"/>
                  <a:gd name="T13" fmla="*/ 0 h 2556"/>
                  <a:gd name="T14" fmla="*/ 0 w 5374"/>
                  <a:gd name="T15" fmla="*/ 0 h 2556"/>
                  <a:gd name="T16" fmla="*/ 0 w 5374"/>
                  <a:gd name="T17" fmla="*/ 0 h 2556"/>
                  <a:gd name="T18" fmla="*/ 0 w 5374"/>
                  <a:gd name="T19" fmla="*/ 0 h 2556"/>
                  <a:gd name="T20" fmla="*/ 0 w 5374"/>
                  <a:gd name="T21" fmla="*/ 0 h 2556"/>
                  <a:gd name="T22" fmla="*/ 0 w 5374"/>
                  <a:gd name="T23" fmla="*/ 0 h 2556"/>
                  <a:gd name="T24" fmla="*/ 0 w 5374"/>
                  <a:gd name="T25" fmla="*/ 0 h 2556"/>
                  <a:gd name="T26" fmla="*/ 0 w 5374"/>
                  <a:gd name="T27" fmla="*/ 0 h 2556"/>
                  <a:gd name="T28" fmla="*/ 0 w 5374"/>
                  <a:gd name="T29" fmla="*/ 0 h 2556"/>
                  <a:gd name="T30" fmla="*/ 0 w 5374"/>
                  <a:gd name="T31" fmla="*/ 0 h 2556"/>
                  <a:gd name="T32" fmla="*/ 0 w 5374"/>
                  <a:gd name="T33" fmla="*/ 0 h 2556"/>
                  <a:gd name="T34" fmla="*/ 0 w 5374"/>
                  <a:gd name="T35" fmla="*/ 0 h 2556"/>
                  <a:gd name="T36" fmla="*/ 0 w 5374"/>
                  <a:gd name="T37" fmla="*/ 0 h 2556"/>
                  <a:gd name="T38" fmla="*/ 0 w 5374"/>
                  <a:gd name="T39" fmla="*/ 0 h 2556"/>
                  <a:gd name="T40" fmla="*/ 0 w 5374"/>
                  <a:gd name="T41" fmla="*/ 0 h 2556"/>
                  <a:gd name="T42" fmla="*/ 0 w 5374"/>
                  <a:gd name="T43" fmla="*/ 0 h 2556"/>
                  <a:gd name="T44" fmla="*/ 0 w 5374"/>
                  <a:gd name="T45" fmla="*/ 0 h 2556"/>
                  <a:gd name="T46" fmla="*/ 0 w 5374"/>
                  <a:gd name="T47" fmla="*/ 0 h 2556"/>
                  <a:gd name="T48" fmla="*/ 0 w 5374"/>
                  <a:gd name="T49" fmla="*/ 0 h 2556"/>
                  <a:gd name="T50" fmla="*/ 0 w 5374"/>
                  <a:gd name="T51" fmla="*/ 0 h 2556"/>
                  <a:gd name="T52" fmla="*/ 0 w 5374"/>
                  <a:gd name="T53" fmla="*/ 0 h 2556"/>
                  <a:gd name="T54" fmla="*/ 0 w 5374"/>
                  <a:gd name="T55" fmla="*/ 0 h 2556"/>
                  <a:gd name="T56" fmla="*/ 0 w 5374"/>
                  <a:gd name="T57" fmla="*/ 0 h 2556"/>
                  <a:gd name="T58" fmla="*/ 0 w 5374"/>
                  <a:gd name="T59" fmla="*/ 0 h 2556"/>
                  <a:gd name="T60" fmla="*/ 0 w 5374"/>
                  <a:gd name="T61" fmla="*/ 0 h 2556"/>
                  <a:gd name="T62" fmla="*/ 0 w 5374"/>
                  <a:gd name="T63" fmla="*/ 0 h 2556"/>
                  <a:gd name="T64" fmla="*/ 0 w 5374"/>
                  <a:gd name="T65" fmla="*/ 0 h 2556"/>
                  <a:gd name="T66" fmla="*/ 0 w 5374"/>
                  <a:gd name="T67" fmla="*/ 0 h 2556"/>
                  <a:gd name="T68" fmla="*/ 0 w 5374"/>
                  <a:gd name="T69" fmla="*/ 0 h 2556"/>
                  <a:gd name="T70" fmla="*/ 0 w 5374"/>
                  <a:gd name="T71" fmla="*/ 0 h 2556"/>
                  <a:gd name="T72" fmla="*/ 0 w 5374"/>
                  <a:gd name="T73" fmla="*/ 0 h 2556"/>
                  <a:gd name="T74" fmla="*/ 0 w 5374"/>
                  <a:gd name="T75" fmla="*/ 0 h 2556"/>
                  <a:gd name="T76" fmla="*/ 0 w 5374"/>
                  <a:gd name="T77" fmla="*/ 0 h 2556"/>
                  <a:gd name="T78" fmla="*/ 0 w 5374"/>
                  <a:gd name="T79" fmla="*/ 0 h 2556"/>
                  <a:gd name="T80" fmla="*/ 0 w 5374"/>
                  <a:gd name="T81" fmla="*/ 0 h 2556"/>
                  <a:gd name="T82" fmla="*/ 0 w 5374"/>
                  <a:gd name="T83" fmla="*/ 0 h 2556"/>
                  <a:gd name="T84" fmla="*/ 0 w 5374"/>
                  <a:gd name="T85" fmla="*/ 0 h 2556"/>
                  <a:gd name="T86" fmla="*/ 0 w 5374"/>
                  <a:gd name="T87" fmla="*/ 0 h 2556"/>
                  <a:gd name="T88" fmla="*/ 0 w 5374"/>
                  <a:gd name="T89" fmla="*/ 0 h 2556"/>
                  <a:gd name="T90" fmla="*/ 0 w 5374"/>
                  <a:gd name="T91" fmla="*/ 0 h 2556"/>
                  <a:gd name="T92" fmla="*/ 0 w 5374"/>
                  <a:gd name="T93" fmla="*/ 0 h 2556"/>
                  <a:gd name="T94" fmla="*/ 0 w 5374"/>
                  <a:gd name="T95" fmla="*/ 0 h 2556"/>
                  <a:gd name="T96" fmla="*/ 0 w 5374"/>
                  <a:gd name="T97" fmla="*/ 0 h 2556"/>
                  <a:gd name="T98" fmla="*/ 0 w 5374"/>
                  <a:gd name="T99" fmla="*/ 0 h 2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74"/>
                  <a:gd name="T151" fmla="*/ 0 h 2556"/>
                  <a:gd name="T152" fmla="*/ 5374 w 5374"/>
                  <a:gd name="T153" fmla="*/ 2556 h 2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74" h="2556">
                    <a:moveTo>
                      <a:pt x="774" y="2244"/>
                    </a:moveTo>
                    <a:cubicBezTo>
                      <a:pt x="892" y="2124"/>
                      <a:pt x="997" y="1955"/>
                      <a:pt x="1230" y="1828"/>
                    </a:cubicBezTo>
                    <a:cubicBezTo>
                      <a:pt x="1463" y="1701"/>
                      <a:pt x="1805" y="1541"/>
                      <a:pt x="2174" y="1484"/>
                    </a:cubicBezTo>
                    <a:cubicBezTo>
                      <a:pt x="2543" y="1427"/>
                      <a:pt x="3037" y="1413"/>
                      <a:pt x="3446" y="1484"/>
                    </a:cubicBezTo>
                    <a:cubicBezTo>
                      <a:pt x="3855" y="1555"/>
                      <a:pt x="4336" y="1765"/>
                      <a:pt x="4627" y="1912"/>
                    </a:cubicBezTo>
                    <a:cubicBezTo>
                      <a:pt x="4918" y="2059"/>
                      <a:pt x="5073" y="2305"/>
                      <a:pt x="5194" y="2365"/>
                    </a:cubicBezTo>
                    <a:cubicBezTo>
                      <a:pt x="5315" y="2425"/>
                      <a:pt x="5374" y="2331"/>
                      <a:pt x="5353" y="2274"/>
                    </a:cubicBezTo>
                    <a:cubicBezTo>
                      <a:pt x="5332" y="2217"/>
                      <a:pt x="5161" y="2097"/>
                      <a:pt x="5070" y="2020"/>
                    </a:cubicBezTo>
                    <a:cubicBezTo>
                      <a:pt x="4979" y="1943"/>
                      <a:pt x="4910" y="1887"/>
                      <a:pt x="4806" y="1812"/>
                    </a:cubicBezTo>
                    <a:cubicBezTo>
                      <a:pt x="4702" y="1737"/>
                      <a:pt x="4498" y="1638"/>
                      <a:pt x="4446" y="1571"/>
                    </a:cubicBezTo>
                    <a:cubicBezTo>
                      <a:pt x="4394" y="1504"/>
                      <a:pt x="4412" y="1398"/>
                      <a:pt x="4491" y="1413"/>
                    </a:cubicBezTo>
                    <a:cubicBezTo>
                      <a:pt x="4570" y="1428"/>
                      <a:pt x="4811" y="1590"/>
                      <a:pt x="4922" y="1662"/>
                    </a:cubicBezTo>
                    <a:cubicBezTo>
                      <a:pt x="5033" y="1734"/>
                      <a:pt x="5105" y="1833"/>
                      <a:pt x="5154" y="1844"/>
                    </a:cubicBezTo>
                    <a:cubicBezTo>
                      <a:pt x="5203" y="1855"/>
                      <a:pt x="5275" y="1806"/>
                      <a:pt x="5217" y="1730"/>
                    </a:cubicBezTo>
                    <a:cubicBezTo>
                      <a:pt x="5159" y="1654"/>
                      <a:pt x="4993" y="1507"/>
                      <a:pt x="4808" y="1390"/>
                    </a:cubicBezTo>
                    <a:cubicBezTo>
                      <a:pt x="4623" y="1273"/>
                      <a:pt x="4292" y="1102"/>
                      <a:pt x="4105" y="1027"/>
                    </a:cubicBezTo>
                    <a:cubicBezTo>
                      <a:pt x="3918" y="952"/>
                      <a:pt x="3755" y="925"/>
                      <a:pt x="3686" y="940"/>
                    </a:cubicBezTo>
                    <a:cubicBezTo>
                      <a:pt x="3617" y="955"/>
                      <a:pt x="3633" y="1071"/>
                      <a:pt x="3690" y="1116"/>
                    </a:cubicBezTo>
                    <a:cubicBezTo>
                      <a:pt x="3747" y="1161"/>
                      <a:pt x="3923" y="1166"/>
                      <a:pt x="4026" y="1212"/>
                    </a:cubicBezTo>
                    <a:cubicBezTo>
                      <a:pt x="4129" y="1258"/>
                      <a:pt x="4276" y="1347"/>
                      <a:pt x="4309" y="1390"/>
                    </a:cubicBezTo>
                    <a:cubicBezTo>
                      <a:pt x="4342" y="1433"/>
                      <a:pt x="4364" y="1491"/>
                      <a:pt x="4226" y="1468"/>
                    </a:cubicBezTo>
                    <a:cubicBezTo>
                      <a:pt x="4088" y="1445"/>
                      <a:pt x="3777" y="1292"/>
                      <a:pt x="3482" y="1252"/>
                    </a:cubicBezTo>
                    <a:cubicBezTo>
                      <a:pt x="3187" y="1212"/>
                      <a:pt x="2629" y="1263"/>
                      <a:pt x="2454" y="1228"/>
                    </a:cubicBezTo>
                    <a:cubicBezTo>
                      <a:pt x="2279" y="1193"/>
                      <a:pt x="2341" y="1080"/>
                      <a:pt x="2434" y="1044"/>
                    </a:cubicBezTo>
                    <a:cubicBezTo>
                      <a:pt x="2527" y="1008"/>
                      <a:pt x="2847" y="1007"/>
                      <a:pt x="3010" y="1012"/>
                    </a:cubicBezTo>
                    <a:cubicBezTo>
                      <a:pt x="3173" y="1017"/>
                      <a:pt x="3334" y="1095"/>
                      <a:pt x="3410" y="1076"/>
                    </a:cubicBezTo>
                    <a:cubicBezTo>
                      <a:pt x="3486" y="1057"/>
                      <a:pt x="3558" y="938"/>
                      <a:pt x="3466" y="900"/>
                    </a:cubicBezTo>
                    <a:cubicBezTo>
                      <a:pt x="3374" y="862"/>
                      <a:pt x="2955" y="889"/>
                      <a:pt x="2858" y="846"/>
                    </a:cubicBezTo>
                    <a:cubicBezTo>
                      <a:pt x="2761" y="803"/>
                      <a:pt x="2741" y="660"/>
                      <a:pt x="2881" y="641"/>
                    </a:cubicBezTo>
                    <a:cubicBezTo>
                      <a:pt x="3021" y="622"/>
                      <a:pt x="3444" y="683"/>
                      <a:pt x="3697" y="732"/>
                    </a:cubicBezTo>
                    <a:cubicBezTo>
                      <a:pt x="3950" y="781"/>
                      <a:pt x="4178" y="839"/>
                      <a:pt x="4400" y="936"/>
                    </a:cubicBezTo>
                    <a:cubicBezTo>
                      <a:pt x="4622" y="1033"/>
                      <a:pt x="4934" y="1294"/>
                      <a:pt x="5030" y="1316"/>
                    </a:cubicBezTo>
                    <a:cubicBezTo>
                      <a:pt x="5126" y="1338"/>
                      <a:pt x="5117" y="1180"/>
                      <a:pt x="4974" y="1068"/>
                    </a:cubicBezTo>
                    <a:cubicBezTo>
                      <a:pt x="4831" y="956"/>
                      <a:pt x="4355" y="720"/>
                      <a:pt x="4173" y="641"/>
                    </a:cubicBezTo>
                    <a:cubicBezTo>
                      <a:pt x="3991" y="562"/>
                      <a:pt x="3928" y="630"/>
                      <a:pt x="3879" y="596"/>
                    </a:cubicBezTo>
                    <a:cubicBezTo>
                      <a:pt x="3830" y="562"/>
                      <a:pt x="3788" y="436"/>
                      <a:pt x="3879" y="437"/>
                    </a:cubicBezTo>
                    <a:cubicBezTo>
                      <a:pt x="3970" y="438"/>
                      <a:pt x="4318" y="586"/>
                      <a:pt x="4426" y="604"/>
                    </a:cubicBezTo>
                    <a:cubicBezTo>
                      <a:pt x="4534" y="622"/>
                      <a:pt x="4505" y="536"/>
                      <a:pt x="4530" y="548"/>
                    </a:cubicBezTo>
                    <a:cubicBezTo>
                      <a:pt x="4555" y="560"/>
                      <a:pt x="4546" y="651"/>
                      <a:pt x="4578" y="676"/>
                    </a:cubicBezTo>
                    <a:cubicBezTo>
                      <a:pt x="4610" y="701"/>
                      <a:pt x="4692" y="717"/>
                      <a:pt x="4722" y="700"/>
                    </a:cubicBezTo>
                    <a:cubicBezTo>
                      <a:pt x="4752" y="683"/>
                      <a:pt x="4766" y="605"/>
                      <a:pt x="4758" y="572"/>
                    </a:cubicBezTo>
                    <a:cubicBezTo>
                      <a:pt x="4750" y="539"/>
                      <a:pt x="4711" y="508"/>
                      <a:pt x="4674" y="500"/>
                    </a:cubicBezTo>
                    <a:cubicBezTo>
                      <a:pt x="4637" y="492"/>
                      <a:pt x="4578" y="539"/>
                      <a:pt x="4538" y="524"/>
                    </a:cubicBezTo>
                    <a:cubicBezTo>
                      <a:pt x="4498" y="509"/>
                      <a:pt x="4469" y="437"/>
                      <a:pt x="4434" y="412"/>
                    </a:cubicBezTo>
                    <a:cubicBezTo>
                      <a:pt x="4399" y="387"/>
                      <a:pt x="4446" y="411"/>
                      <a:pt x="4330" y="372"/>
                    </a:cubicBezTo>
                    <a:cubicBezTo>
                      <a:pt x="4214" y="333"/>
                      <a:pt x="3991" y="230"/>
                      <a:pt x="3738" y="180"/>
                    </a:cubicBezTo>
                    <a:cubicBezTo>
                      <a:pt x="3485" y="130"/>
                      <a:pt x="2967" y="58"/>
                      <a:pt x="2813" y="74"/>
                    </a:cubicBezTo>
                    <a:cubicBezTo>
                      <a:pt x="2659" y="90"/>
                      <a:pt x="2685" y="227"/>
                      <a:pt x="2813" y="279"/>
                    </a:cubicBezTo>
                    <a:cubicBezTo>
                      <a:pt x="2941" y="331"/>
                      <a:pt x="3467" y="349"/>
                      <a:pt x="3582" y="388"/>
                    </a:cubicBezTo>
                    <a:cubicBezTo>
                      <a:pt x="3697" y="427"/>
                      <a:pt x="3628" y="508"/>
                      <a:pt x="3502" y="516"/>
                    </a:cubicBezTo>
                    <a:cubicBezTo>
                      <a:pt x="3376" y="524"/>
                      <a:pt x="3033" y="447"/>
                      <a:pt x="2826" y="436"/>
                    </a:cubicBezTo>
                    <a:cubicBezTo>
                      <a:pt x="2619" y="425"/>
                      <a:pt x="2438" y="429"/>
                      <a:pt x="2258" y="452"/>
                    </a:cubicBezTo>
                    <a:cubicBezTo>
                      <a:pt x="2078" y="475"/>
                      <a:pt x="1869" y="541"/>
                      <a:pt x="1747" y="573"/>
                    </a:cubicBezTo>
                    <a:cubicBezTo>
                      <a:pt x="1625" y="605"/>
                      <a:pt x="1556" y="598"/>
                      <a:pt x="1526" y="644"/>
                    </a:cubicBezTo>
                    <a:cubicBezTo>
                      <a:pt x="1496" y="690"/>
                      <a:pt x="1474" y="838"/>
                      <a:pt x="1565" y="846"/>
                    </a:cubicBezTo>
                    <a:cubicBezTo>
                      <a:pt x="1656" y="854"/>
                      <a:pt x="1904" y="726"/>
                      <a:pt x="2074" y="692"/>
                    </a:cubicBezTo>
                    <a:cubicBezTo>
                      <a:pt x="2244" y="658"/>
                      <a:pt x="2493" y="619"/>
                      <a:pt x="2586" y="641"/>
                    </a:cubicBezTo>
                    <a:cubicBezTo>
                      <a:pt x="2679" y="663"/>
                      <a:pt x="2695" y="778"/>
                      <a:pt x="2631" y="823"/>
                    </a:cubicBezTo>
                    <a:cubicBezTo>
                      <a:pt x="2567" y="868"/>
                      <a:pt x="2378" y="880"/>
                      <a:pt x="2200" y="914"/>
                    </a:cubicBezTo>
                    <a:cubicBezTo>
                      <a:pt x="2022" y="948"/>
                      <a:pt x="1746" y="989"/>
                      <a:pt x="1565" y="1027"/>
                    </a:cubicBezTo>
                    <a:cubicBezTo>
                      <a:pt x="1384" y="1065"/>
                      <a:pt x="1232" y="1104"/>
                      <a:pt x="1112" y="1140"/>
                    </a:cubicBezTo>
                    <a:cubicBezTo>
                      <a:pt x="992" y="1176"/>
                      <a:pt x="904" y="1251"/>
                      <a:pt x="846" y="1244"/>
                    </a:cubicBezTo>
                    <a:cubicBezTo>
                      <a:pt x="788" y="1237"/>
                      <a:pt x="684" y="1167"/>
                      <a:pt x="766" y="1100"/>
                    </a:cubicBezTo>
                    <a:cubicBezTo>
                      <a:pt x="848" y="1033"/>
                      <a:pt x="1249" y="915"/>
                      <a:pt x="1338" y="844"/>
                    </a:cubicBezTo>
                    <a:cubicBezTo>
                      <a:pt x="1427" y="773"/>
                      <a:pt x="1367" y="689"/>
                      <a:pt x="1298" y="676"/>
                    </a:cubicBezTo>
                    <a:cubicBezTo>
                      <a:pt x="1229" y="663"/>
                      <a:pt x="999" y="781"/>
                      <a:pt x="926" y="764"/>
                    </a:cubicBezTo>
                    <a:cubicBezTo>
                      <a:pt x="853" y="747"/>
                      <a:pt x="714" y="658"/>
                      <a:pt x="862" y="573"/>
                    </a:cubicBezTo>
                    <a:cubicBezTo>
                      <a:pt x="1010" y="488"/>
                      <a:pt x="1597" y="316"/>
                      <a:pt x="1815" y="256"/>
                    </a:cubicBezTo>
                    <a:cubicBezTo>
                      <a:pt x="2033" y="196"/>
                      <a:pt x="2090" y="226"/>
                      <a:pt x="2170" y="212"/>
                    </a:cubicBezTo>
                    <a:cubicBezTo>
                      <a:pt x="2250" y="198"/>
                      <a:pt x="2259" y="167"/>
                      <a:pt x="2298" y="172"/>
                    </a:cubicBezTo>
                    <a:cubicBezTo>
                      <a:pt x="2337" y="177"/>
                      <a:pt x="2366" y="240"/>
                      <a:pt x="2402" y="244"/>
                    </a:cubicBezTo>
                    <a:cubicBezTo>
                      <a:pt x="2438" y="248"/>
                      <a:pt x="2498" y="232"/>
                      <a:pt x="2514" y="196"/>
                    </a:cubicBezTo>
                    <a:cubicBezTo>
                      <a:pt x="2530" y="160"/>
                      <a:pt x="2520" y="58"/>
                      <a:pt x="2495" y="29"/>
                    </a:cubicBezTo>
                    <a:cubicBezTo>
                      <a:pt x="2470" y="0"/>
                      <a:pt x="2398" y="8"/>
                      <a:pt x="2362" y="20"/>
                    </a:cubicBezTo>
                    <a:cubicBezTo>
                      <a:pt x="2326" y="32"/>
                      <a:pt x="2319" y="100"/>
                      <a:pt x="2282" y="100"/>
                    </a:cubicBezTo>
                    <a:cubicBezTo>
                      <a:pt x="2245" y="100"/>
                      <a:pt x="2277" y="16"/>
                      <a:pt x="2138" y="20"/>
                    </a:cubicBezTo>
                    <a:cubicBezTo>
                      <a:pt x="1999" y="24"/>
                      <a:pt x="1692" y="56"/>
                      <a:pt x="1446" y="124"/>
                    </a:cubicBezTo>
                    <a:cubicBezTo>
                      <a:pt x="1200" y="192"/>
                      <a:pt x="888" y="308"/>
                      <a:pt x="662" y="428"/>
                    </a:cubicBezTo>
                    <a:cubicBezTo>
                      <a:pt x="436" y="548"/>
                      <a:pt x="182" y="735"/>
                      <a:pt x="91" y="846"/>
                    </a:cubicBezTo>
                    <a:cubicBezTo>
                      <a:pt x="0" y="957"/>
                      <a:pt x="27" y="1105"/>
                      <a:pt x="114" y="1095"/>
                    </a:cubicBezTo>
                    <a:cubicBezTo>
                      <a:pt x="201" y="1085"/>
                      <a:pt x="520" y="818"/>
                      <a:pt x="614" y="788"/>
                    </a:cubicBezTo>
                    <a:cubicBezTo>
                      <a:pt x="708" y="758"/>
                      <a:pt x="727" y="850"/>
                      <a:pt x="678" y="916"/>
                    </a:cubicBezTo>
                    <a:cubicBezTo>
                      <a:pt x="629" y="982"/>
                      <a:pt x="416" y="1100"/>
                      <a:pt x="318" y="1186"/>
                    </a:cubicBezTo>
                    <a:cubicBezTo>
                      <a:pt x="220" y="1272"/>
                      <a:pt x="121" y="1352"/>
                      <a:pt x="91" y="1435"/>
                    </a:cubicBezTo>
                    <a:cubicBezTo>
                      <a:pt x="61" y="1518"/>
                      <a:pt x="64" y="1711"/>
                      <a:pt x="136" y="1685"/>
                    </a:cubicBezTo>
                    <a:cubicBezTo>
                      <a:pt x="208" y="1659"/>
                      <a:pt x="431" y="1329"/>
                      <a:pt x="522" y="1276"/>
                    </a:cubicBezTo>
                    <a:cubicBezTo>
                      <a:pt x="613" y="1223"/>
                      <a:pt x="711" y="1291"/>
                      <a:pt x="681" y="1367"/>
                    </a:cubicBezTo>
                    <a:cubicBezTo>
                      <a:pt x="651" y="1443"/>
                      <a:pt x="439" y="1616"/>
                      <a:pt x="341" y="1730"/>
                    </a:cubicBezTo>
                    <a:cubicBezTo>
                      <a:pt x="243" y="1844"/>
                      <a:pt x="109" y="1978"/>
                      <a:pt x="91" y="2048"/>
                    </a:cubicBezTo>
                    <a:cubicBezTo>
                      <a:pt x="73" y="2118"/>
                      <a:pt x="172" y="2169"/>
                      <a:pt x="234" y="2148"/>
                    </a:cubicBezTo>
                    <a:cubicBezTo>
                      <a:pt x="296" y="2127"/>
                      <a:pt x="370" y="2021"/>
                      <a:pt x="466" y="1924"/>
                    </a:cubicBezTo>
                    <a:cubicBezTo>
                      <a:pt x="562" y="1827"/>
                      <a:pt x="685" y="1659"/>
                      <a:pt x="810" y="1564"/>
                    </a:cubicBezTo>
                    <a:cubicBezTo>
                      <a:pt x="935" y="1469"/>
                      <a:pt x="1007" y="1435"/>
                      <a:pt x="1214" y="1356"/>
                    </a:cubicBezTo>
                    <a:cubicBezTo>
                      <a:pt x="1421" y="1277"/>
                      <a:pt x="1908" y="1105"/>
                      <a:pt x="2054" y="1092"/>
                    </a:cubicBezTo>
                    <a:cubicBezTo>
                      <a:pt x="2200" y="1079"/>
                      <a:pt x="2218" y="1204"/>
                      <a:pt x="2090" y="1276"/>
                    </a:cubicBezTo>
                    <a:cubicBezTo>
                      <a:pt x="1962" y="1348"/>
                      <a:pt x="1506" y="1417"/>
                      <a:pt x="1286" y="1524"/>
                    </a:cubicBezTo>
                    <a:cubicBezTo>
                      <a:pt x="1066" y="1631"/>
                      <a:pt x="927" y="1772"/>
                      <a:pt x="770" y="1916"/>
                    </a:cubicBezTo>
                    <a:cubicBezTo>
                      <a:pt x="613" y="2060"/>
                      <a:pt x="388" y="2285"/>
                      <a:pt x="341" y="2388"/>
                    </a:cubicBezTo>
                    <a:cubicBezTo>
                      <a:pt x="294" y="2491"/>
                      <a:pt x="418" y="2556"/>
                      <a:pt x="490" y="2532"/>
                    </a:cubicBezTo>
                    <a:cubicBezTo>
                      <a:pt x="562" y="2508"/>
                      <a:pt x="715" y="2304"/>
                      <a:pt x="774" y="22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alpha val="46001"/>
                    </a:srgbClr>
                  </a:gs>
                  <a:gs pos="100000">
                    <a:srgbClr val="FFCC66">
                      <a:alpha val="46999"/>
                    </a:srgbClr>
                  </a:gs>
                </a:gsLst>
                <a:lin ang="5400000" scaled="1"/>
              </a:gra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20" name="Oval 5221"/>
              <p:cNvSpPr>
                <a:spLocks noChangeAspect="1" noChangeArrowheads="1"/>
              </p:cNvSpPr>
              <p:nvPr/>
            </p:nvSpPr>
            <p:spPr bwMode="auto">
              <a:xfrm rot="-6933598">
                <a:off x="3807" y="3679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1" name="Oval 5222"/>
              <p:cNvSpPr>
                <a:spLocks noChangeAspect="1" noChangeArrowheads="1"/>
              </p:cNvSpPr>
              <p:nvPr/>
            </p:nvSpPr>
            <p:spPr bwMode="auto">
              <a:xfrm rot="-6933598">
                <a:off x="3793" y="365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2" name="Oval 5223"/>
              <p:cNvSpPr>
                <a:spLocks noChangeAspect="1" noChangeArrowheads="1"/>
              </p:cNvSpPr>
              <p:nvPr/>
            </p:nvSpPr>
            <p:spPr bwMode="auto">
              <a:xfrm rot="-6933598">
                <a:off x="3860" y="364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3" name="Oval 5224"/>
              <p:cNvSpPr>
                <a:spLocks noChangeAspect="1" noChangeArrowheads="1"/>
              </p:cNvSpPr>
              <p:nvPr/>
            </p:nvSpPr>
            <p:spPr bwMode="auto">
              <a:xfrm rot="-6933598">
                <a:off x="3880" y="367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4" name="Oval 5225"/>
              <p:cNvSpPr>
                <a:spLocks noChangeAspect="1" noChangeArrowheads="1"/>
              </p:cNvSpPr>
              <p:nvPr/>
            </p:nvSpPr>
            <p:spPr bwMode="auto">
              <a:xfrm rot="-6933598">
                <a:off x="3900" y="3699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5" name="Oval 5226"/>
              <p:cNvSpPr>
                <a:spLocks noChangeAspect="1" noChangeArrowheads="1"/>
              </p:cNvSpPr>
              <p:nvPr/>
            </p:nvSpPr>
            <p:spPr bwMode="auto">
              <a:xfrm rot="-6933598">
                <a:off x="3921" y="3716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6" name="Oval 5227"/>
              <p:cNvSpPr>
                <a:spLocks noChangeAspect="1" noChangeArrowheads="1"/>
              </p:cNvSpPr>
              <p:nvPr/>
            </p:nvSpPr>
            <p:spPr bwMode="auto">
              <a:xfrm rot="-6933598">
                <a:off x="3951" y="3749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7" name="Oval 5228"/>
              <p:cNvSpPr>
                <a:spLocks noChangeAspect="1" noChangeArrowheads="1"/>
              </p:cNvSpPr>
              <p:nvPr/>
            </p:nvSpPr>
            <p:spPr bwMode="auto">
              <a:xfrm rot="-6933598">
                <a:off x="3974" y="376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8" name="Oval 5229"/>
              <p:cNvSpPr>
                <a:spLocks noChangeAspect="1" noChangeArrowheads="1"/>
              </p:cNvSpPr>
              <p:nvPr/>
            </p:nvSpPr>
            <p:spPr bwMode="auto">
              <a:xfrm rot="-6933598">
                <a:off x="3991" y="3787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29" name="Oval 5230"/>
              <p:cNvSpPr>
                <a:spLocks noChangeAspect="1" noChangeArrowheads="1"/>
              </p:cNvSpPr>
              <p:nvPr/>
            </p:nvSpPr>
            <p:spPr bwMode="auto">
              <a:xfrm rot="-6933598">
                <a:off x="3996" y="341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0" name="Oval 5231"/>
              <p:cNvSpPr>
                <a:spLocks noChangeAspect="1" noChangeArrowheads="1"/>
              </p:cNvSpPr>
              <p:nvPr/>
            </p:nvSpPr>
            <p:spPr bwMode="auto">
              <a:xfrm rot="-6933598">
                <a:off x="3956" y="332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1" name="Oval 5232"/>
              <p:cNvSpPr>
                <a:spLocks noChangeAspect="1" noChangeArrowheads="1"/>
              </p:cNvSpPr>
              <p:nvPr/>
            </p:nvSpPr>
            <p:spPr bwMode="auto">
              <a:xfrm rot="-6933598">
                <a:off x="3976" y="3377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2" name="Oval 5233"/>
              <p:cNvSpPr>
                <a:spLocks noChangeAspect="1" noChangeArrowheads="1"/>
              </p:cNvSpPr>
              <p:nvPr/>
            </p:nvSpPr>
            <p:spPr bwMode="auto">
              <a:xfrm rot="-6933598">
                <a:off x="4030" y="3462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3" name="Oval 5234"/>
              <p:cNvSpPr>
                <a:spLocks noChangeAspect="1" noChangeArrowheads="1"/>
              </p:cNvSpPr>
              <p:nvPr/>
            </p:nvSpPr>
            <p:spPr bwMode="auto">
              <a:xfrm rot="-6933598">
                <a:off x="4063" y="347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4" name="Oval 5235"/>
              <p:cNvSpPr>
                <a:spLocks noChangeAspect="1" noChangeArrowheads="1"/>
              </p:cNvSpPr>
              <p:nvPr/>
            </p:nvSpPr>
            <p:spPr bwMode="auto">
              <a:xfrm rot="-6933598">
                <a:off x="4059" y="343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5" name="Oval 5236"/>
              <p:cNvSpPr>
                <a:spLocks noChangeAspect="1" noChangeArrowheads="1"/>
              </p:cNvSpPr>
              <p:nvPr/>
            </p:nvSpPr>
            <p:spPr bwMode="auto">
              <a:xfrm rot="-6933598">
                <a:off x="4047" y="3397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6" name="Oval 5237"/>
              <p:cNvSpPr>
                <a:spLocks noChangeAspect="1" noChangeArrowheads="1"/>
              </p:cNvSpPr>
              <p:nvPr/>
            </p:nvSpPr>
            <p:spPr bwMode="auto">
              <a:xfrm rot="-6933598">
                <a:off x="4033" y="336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7" name="Oval 5238"/>
              <p:cNvSpPr>
                <a:spLocks noChangeAspect="1" noChangeArrowheads="1"/>
              </p:cNvSpPr>
              <p:nvPr/>
            </p:nvSpPr>
            <p:spPr bwMode="auto">
              <a:xfrm rot="-6933598">
                <a:off x="4012" y="332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8" name="Oval 5239"/>
              <p:cNvSpPr>
                <a:spLocks noChangeAspect="1" noChangeArrowheads="1"/>
              </p:cNvSpPr>
              <p:nvPr/>
            </p:nvSpPr>
            <p:spPr bwMode="auto">
              <a:xfrm rot="-6933598">
                <a:off x="3982" y="3260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39" name="Oval 5240"/>
              <p:cNvSpPr>
                <a:spLocks noChangeAspect="1" noChangeArrowheads="1"/>
              </p:cNvSpPr>
              <p:nvPr/>
            </p:nvSpPr>
            <p:spPr bwMode="auto">
              <a:xfrm rot="-6933598">
                <a:off x="3970" y="323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0" name="Oval 5241"/>
              <p:cNvSpPr>
                <a:spLocks noChangeAspect="1" noChangeArrowheads="1"/>
              </p:cNvSpPr>
              <p:nvPr/>
            </p:nvSpPr>
            <p:spPr bwMode="auto">
              <a:xfrm rot="-6933598">
                <a:off x="3961" y="319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1" name="Oval 5242"/>
              <p:cNvSpPr>
                <a:spLocks noChangeAspect="1" noChangeArrowheads="1"/>
              </p:cNvSpPr>
              <p:nvPr/>
            </p:nvSpPr>
            <p:spPr bwMode="auto">
              <a:xfrm rot="-6933598">
                <a:off x="3960" y="315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2" name="Oval 5243"/>
              <p:cNvSpPr>
                <a:spLocks noChangeAspect="1" noChangeArrowheads="1"/>
              </p:cNvSpPr>
              <p:nvPr/>
            </p:nvSpPr>
            <p:spPr bwMode="auto">
              <a:xfrm rot="-6933598">
                <a:off x="3975" y="367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3" name="Oval 5244"/>
              <p:cNvSpPr>
                <a:spLocks noChangeAspect="1" noChangeArrowheads="1"/>
              </p:cNvSpPr>
              <p:nvPr/>
            </p:nvSpPr>
            <p:spPr bwMode="auto">
              <a:xfrm rot="-6933598">
                <a:off x="3817" y="3703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4" name="Oval 5245"/>
              <p:cNvSpPr>
                <a:spLocks noChangeAspect="1" noChangeArrowheads="1"/>
              </p:cNvSpPr>
              <p:nvPr/>
            </p:nvSpPr>
            <p:spPr bwMode="auto">
              <a:xfrm rot="-6933598">
                <a:off x="3842" y="373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5" name="Oval 5246"/>
              <p:cNvSpPr>
                <a:spLocks noChangeAspect="1" noChangeArrowheads="1"/>
              </p:cNvSpPr>
              <p:nvPr/>
            </p:nvSpPr>
            <p:spPr bwMode="auto">
              <a:xfrm rot="-6933598">
                <a:off x="3861" y="376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6" name="Oval 5247"/>
              <p:cNvSpPr>
                <a:spLocks noChangeAspect="1" noChangeArrowheads="1"/>
              </p:cNvSpPr>
              <p:nvPr/>
            </p:nvSpPr>
            <p:spPr bwMode="auto">
              <a:xfrm rot="-6933598">
                <a:off x="3885" y="378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7" name="Oval 5248"/>
              <p:cNvSpPr>
                <a:spLocks noChangeAspect="1" noChangeArrowheads="1"/>
              </p:cNvSpPr>
              <p:nvPr/>
            </p:nvSpPr>
            <p:spPr bwMode="auto">
              <a:xfrm rot="-6933598">
                <a:off x="3902" y="380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8" name="Oval 5249"/>
              <p:cNvSpPr>
                <a:spLocks noChangeAspect="1" noChangeArrowheads="1"/>
              </p:cNvSpPr>
              <p:nvPr/>
            </p:nvSpPr>
            <p:spPr bwMode="auto">
              <a:xfrm rot="-6933598">
                <a:off x="3917" y="382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49" name="Oval 5250"/>
              <p:cNvSpPr>
                <a:spLocks noChangeAspect="1" noChangeArrowheads="1"/>
              </p:cNvSpPr>
              <p:nvPr/>
            </p:nvSpPr>
            <p:spPr bwMode="auto">
              <a:xfrm rot="-6933598">
                <a:off x="3939" y="3840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0" name="Oval 5251"/>
              <p:cNvSpPr>
                <a:spLocks noChangeAspect="1" noChangeArrowheads="1"/>
              </p:cNvSpPr>
              <p:nvPr/>
            </p:nvSpPr>
            <p:spPr bwMode="auto">
              <a:xfrm rot="-6933598">
                <a:off x="3962" y="3479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1" name="Oval 5252"/>
              <p:cNvSpPr>
                <a:spLocks noChangeAspect="1" noChangeArrowheads="1"/>
              </p:cNvSpPr>
              <p:nvPr/>
            </p:nvSpPr>
            <p:spPr bwMode="auto">
              <a:xfrm rot="-6933598">
                <a:off x="4017" y="381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2" name="Oval 5253"/>
              <p:cNvSpPr>
                <a:spLocks noChangeAspect="1" noChangeArrowheads="1"/>
              </p:cNvSpPr>
              <p:nvPr/>
            </p:nvSpPr>
            <p:spPr bwMode="auto">
              <a:xfrm rot="-6933598">
                <a:off x="3996" y="328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3" name="Oval 5254"/>
              <p:cNvSpPr>
                <a:spLocks noChangeAspect="1" noChangeArrowheads="1"/>
              </p:cNvSpPr>
              <p:nvPr/>
            </p:nvSpPr>
            <p:spPr bwMode="auto">
              <a:xfrm rot="-6933598">
                <a:off x="3962" y="3857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4" name="Oval 5255"/>
              <p:cNvSpPr>
                <a:spLocks noChangeAspect="1" noChangeArrowheads="1"/>
              </p:cNvSpPr>
              <p:nvPr/>
            </p:nvSpPr>
            <p:spPr bwMode="auto">
              <a:xfrm rot="-6933598">
                <a:off x="3983" y="387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5" name="Oval 5256"/>
              <p:cNvSpPr>
                <a:spLocks noChangeAspect="1" noChangeArrowheads="1"/>
              </p:cNvSpPr>
              <p:nvPr/>
            </p:nvSpPr>
            <p:spPr bwMode="auto">
              <a:xfrm rot="-6933598">
                <a:off x="4003" y="3886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6" name="Oval 5257"/>
              <p:cNvSpPr>
                <a:spLocks noChangeAspect="1" noChangeArrowheads="1"/>
              </p:cNvSpPr>
              <p:nvPr/>
            </p:nvSpPr>
            <p:spPr bwMode="auto">
              <a:xfrm rot="-6933598">
                <a:off x="4026" y="390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7" name="Oval 5258"/>
              <p:cNvSpPr>
                <a:spLocks noChangeAspect="1" noChangeArrowheads="1"/>
              </p:cNvSpPr>
              <p:nvPr/>
            </p:nvSpPr>
            <p:spPr bwMode="auto">
              <a:xfrm rot="-6933598">
                <a:off x="4494" y="3847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8" name="Oval 5259"/>
              <p:cNvSpPr>
                <a:spLocks noChangeAspect="1" noChangeArrowheads="1"/>
              </p:cNvSpPr>
              <p:nvPr/>
            </p:nvSpPr>
            <p:spPr bwMode="auto">
              <a:xfrm rot="-6933598">
                <a:off x="3797" y="351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59" name="Oval 5260"/>
              <p:cNvSpPr>
                <a:spLocks noChangeAspect="1" noChangeArrowheads="1"/>
              </p:cNvSpPr>
              <p:nvPr/>
            </p:nvSpPr>
            <p:spPr bwMode="auto">
              <a:xfrm rot="-6933598">
                <a:off x="4041" y="383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0" name="Oval 5261"/>
              <p:cNvSpPr>
                <a:spLocks noChangeAspect="1" noChangeArrowheads="1"/>
              </p:cNvSpPr>
              <p:nvPr/>
            </p:nvSpPr>
            <p:spPr bwMode="auto">
              <a:xfrm rot="-6933598">
                <a:off x="4064" y="385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1" name="Oval 5262"/>
              <p:cNvSpPr>
                <a:spLocks noChangeAspect="1" noChangeArrowheads="1"/>
              </p:cNvSpPr>
              <p:nvPr/>
            </p:nvSpPr>
            <p:spPr bwMode="auto">
              <a:xfrm rot="-6933598">
                <a:off x="4096" y="3847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2" name="Oval 5263"/>
              <p:cNvSpPr>
                <a:spLocks noChangeAspect="1" noChangeArrowheads="1"/>
              </p:cNvSpPr>
              <p:nvPr/>
            </p:nvSpPr>
            <p:spPr bwMode="auto">
              <a:xfrm rot="-6933598">
                <a:off x="4102" y="3815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3" name="Oval 5264"/>
              <p:cNvSpPr>
                <a:spLocks noChangeAspect="1" noChangeArrowheads="1"/>
              </p:cNvSpPr>
              <p:nvPr/>
            </p:nvSpPr>
            <p:spPr bwMode="auto">
              <a:xfrm rot="-6933598">
                <a:off x="4085" y="3793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4" name="Oval 5265"/>
              <p:cNvSpPr>
                <a:spLocks noChangeAspect="1" noChangeArrowheads="1"/>
              </p:cNvSpPr>
              <p:nvPr/>
            </p:nvSpPr>
            <p:spPr bwMode="auto">
              <a:xfrm rot="-6933598">
                <a:off x="4057" y="377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5" name="Oval 5266"/>
              <p:cNvSpPr>
                <a:spLocks noChangeAspect="1" noChangeArrowheads="1"/>
              </p:cNvSpPr>
              <p:nvPr/>
            </p:nvSpPr>
            <p:spPr bwMode="auto">
              <a:xfrm rot="-6933598">
                <a:off x="3927" y="339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6" name="Oval 5267"/>
              <p:cNvSpPr>
                <a:spLocks noChangeAspect="1" noChangeArrowheads="1"/>
              </p:cNvSpPr>
              <p:nvPr/>
            </p:nvSpPr>
            <p:spPr bwMode="auto">
              <a:xfrm rot="-6933598">
                <a:off x="3957" y="311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7" name="Oval 5268"/>
              <p:cNvSpPr>
                <a:spLocks noChangeAspect="1" noChangeArrowheads="1"/>
              </p:cNvSpPr>
              <p:nvPr/>
            </p:nvSpPr>
            <p:spPr bwMode="auto">
              <a:xfrm rot="-6933598">
                <a:off x="3955" y="308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8" name="Oval 5269"/>
              <p:cNvSpPr>
                <a:spLocks noChangeAspect="1" noChangeArrowheads="1"/>
              </p:cNvSpPr>
              <p:nvPr/>
            </p:nvSpPr>
            <p:spPr bwMode="auto">
              <a:xfrm rot="-6933598">
                <a:off x="3952" y="305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69" name="Oval 5270"/>
              <p:cNvSpPr>
                <a:spLocks noChangeAspect="1" noChangeArrowheads="1"/>
              </p:cNvSpPr>
              <p:nvPr/>
            </p:nvSpPr>
            <p:spPr bwMode="auto">
              <a:xfrm rot="-6933598">
                <a:off x="3920" y="3069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0" name="Oval 5271"/>
              <p:cNvSpPr>
                <a:spLocks noChangeAspect="1" noChangeArrowheads="1"/>
              </p:cNvSpPr>
              <p:nvPr/>
            </p:nvSpPr>
            <p:spPr bwMode="auto">
              <a:xfrm rot="-6933598">
                <a:off x="3917" y="3095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1" name="Oval 5272"/>
              <p:cNvSpPr>
                <a:spLocks noChangeAspect="1" noChangeArrowheads="1"/>
              </p:cNvSpPr>
              <p:nvPr/>
            </p:nvSpPr>
            <p:spPr bwMode="auto">
              <a:xfrm rot="-6933598">
                <a:off x="3917" y="3124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2" name="Oval 5273"/>
              <p:cNvSpPr>
                <a:spLocks noChangeAspect="1" noChangeArrowheads="1"/>
              </p:cNvSpPr>
              <p:nvPr/>
            </p:nvSpPr>
            <p:spPr bwMode="auto">
              <a:xfrm rot="-6933598">
                <a:off x="3925" y="3155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3" name="Oval 5274"/>
              <p:cNvSpPr>
                <a:spLocks noChangeAspect="1" noChangeArrowheads="1"/>
              </p:cNvSpPr>
              <p:nvPr/>
            </p:nvSpPr>
            <p:spPr bwMode="auto">
              <a:xfrm rot="-6933598">
                <a:off x="3926" y="3185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4" name="Oval 5275"/>
              <p:cNvSpPr>
                <a:spLocks noChangeAspect="1" noChangeArrowheads="1"/>
              </p:cNvSpPr>
              <p:nvPr/>
            </p:nvSpPr>
            <p:spPr bwMode="auto">
              <a:xfrm rot="-6933598">
                <a:off x="3926" y="321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5" name="Oval 5276"/>
              <p:cNvSpPr>
                <a:spLocks noChangeAspect="1" noChangeArrowheads="1"/>
              </p:cNvSpPr>
              <p:nvPr/>
            </p:nvSpPr>
            <p:spPr bwMode="auto">
              <a:xfrm rot="-6933598">
                <a:off x="3769" y="352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6" name="Oval 5277"/>
              <p:cNvSpPr>
                <a:spLocks noChangeAspect="1" noChangeArrowheads="1"/>
              </p:cNvSpPr>
              <p:nvPr/>
            </p:nvSpPr>
            <p:spPr bwMode="auto">
              <a:xfrm rot="-6933598">
                <a:off x="3738" y="350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7" name="Oval 5278"/>
              <p:cNvSpPr>
                <a:spLocks noChangeAspect="1" noChangeArrowheads="1"/>
              </p:cNvSpPr>
              <p:nvPr/>
            </p:nvSpPr>
            <p:spPr bwMode="auto">
              <a:xfrm rot="-6933598">
                <a:off x="3732" y="323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8" name="Oval 5279"/>
              <p:cNvSpPr>
                <a:spLocks noChangeAspect="1" noChangeArrowheads="1"/>
              </p:cNvSpPr>
              <p:nvPr/>
            </p:nvSpPr>
            <p:spPr bwMode="auto">
              <a:xfrm rot="-6933598">
                <a:off x="3723" y="347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79" name="Oval 5280"/>
              <p:cNvSpPr>
                <a:spLocks noChangeAspect="1" noChangeArrowheads="1"/>
              </p:cNvSpPr>
              <p:nvPr/>
            </p:nvSpPr>
            <p:spPr bwMode="auto">
              <a:xfrm rot="-6933598">
                <a:off x="4478" y="373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0" name="Oval 5281"/>
              <p:cNvSpPr>
                <a:spLocks noChangeAspect="1" noChangeArrowheads="1"/>
              </p:cNvSpPr>
              <p:nvPr/>
            </p:nvSpPr>
            <p:spPr bwMode="auto">
              <a:xfrm rot="-6933598">
                <a:off x="3715" y="3446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1" name="Oval 5282"/>
              <p:cNvSpPr>
                <a:spLocks noChangeAspect="1" noChangeArrowheads="1"/>
              </p:cNvSpPr>
              <p:nvPr/>
            </p:nvSpPr>
            <p:spPr bwMode="auto">
              <a:xfrm rot="-6933598">
                <a:off x="3910" y="335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2" name="Oval 5283"/>
              <p:cNvSpPr>
                <a:spLocks noChangeAspect="1" noChangeArrowheads="1"/>
              </p:cNvSpPr>
              <p:nvPr/>
            </p:nvSpPr>
            <p:spPr bwMode="auto">
              <a:xfrm rot="-6933598">
                <a:off x="3954" y="328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3" name="Oval 5284"/>
              <p:cNvSpPr>
                <a:spLocks noChangeAspect="1" noChangeArrowheads="1"/>
              </p:cNvSpPr>
              <p:nvPr/>
            </p:nvSpPr>
            <p:spPr bwMode="auto">
              <a:xfrm rot="-6933598">
                <a:off x="3700" y="341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4" name="Oval 5285"/>
              <p:cNvSpPr>
                <a:spLocks noChangeAspect="1" noChangeArrowheads="1"/>
              </p:cNvSpPr>
              <p:nvPr/>
            </p:nvSpPr>
            <p:spPr bwMode="auto">
              <a:xfrm rot="-6933598">
                <a:off x="3692" y="338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5" name="Oval 5286"/>
              <p:cNvSpPr>
                <a:spLocks noChangeAspect="1" noChangeArrowheads="1"/>
              </p:cNvSpPr>
              <p:nvPr/>
            </p:nvSpPr>
            <p:spPr bwMode="auto">
              <a:xfrm rot="-6933598">
                <a:off x="3688" y="335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6" name="Oval 5287"/>
              <p:cNvSpPr>
                <a:spLocks noChangeAspect="1" noChangeArrowheads="1"/>
              </p:cNvSpPr>
              <p:nvPr/>
            </p:nvSpPr>
            <p:spPr bwMode="auto">
              <a:xfrm rot="-6933598">
                <a:off x="3671" y="329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7" name="Oval 5288"/>
              <p:cNvSpPr>
                <a:spLocks noChangeAspect="1" noChangeArrowheads="1"/>
              </p:cNvSpPr>
              <p:nvPr/>
            </p:nvSpPr>
            <p:spPr bwMode="auto">
              <a:xfrm rot="-6933598">
                <a:off x="3678" y="3325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8" name="Oval 5289"/>
              <p:cNvSpPr>
                <a:spLocks noChangeAspect="1" noChangeArrowheads="1"/>
              </p:cNvSpPr>
              <p:nvPr/>
            </p:nvSpPr>
            <p:spPr bwMode="auto">
              <a:xfrm rot="-6933598">
                <a:off x="3667" y="3256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89" name="Oval 5290"/>
              <p:cNvSpPr>
                <a:spLocks noChangeAspect="1" noChangeArrowheads="1"/>
              </p:cNvSpPr>
              <p:nvPr/>
            </p:nvSpPr>
            <p:spPr bwMode="auto">
              <a:xfrm rot="-6933598">
                <a:off x="3666" y="322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0" name="Oval 5291"/>
              <p:cNvSpPr>
                <a:spLocks noChangeAspect="1" noChangeArrowheads="1"/>
              </p:cNvSpPr>
              <p:nvPr/>
            </p:nvSpPr>
            <p:spPr bwMode="auto">
              <a:xfrm rot="-6933598">
                <a:off x="3663" y="318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1" name="Oval 5292"/>
              <p:cNvSpPr>
                <a:spLocks noChangeAspect="1" noChangeArrowheads="1"/>
              </p:cNvSpPr>
              <p:nvPr/>
            </p:nvSpPr>
            <p:spPr bwMode="auto">
              <a:xfrm rot="-6933598">
                <a:off x="3852" y="3351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2" name="Oval 5293"/>
              <p:cNvSpPr>
                <a:spLocks noChangeAspect="1" noChangeArrowheads="1"/>
              </p:cNvSpPr>
              <p:nvPr/>
            </p:nvSpPr>
            <p:spPr bwMode="auto">
              <a:xfrm rot="-6933598">
                <a:off x="3856" y="337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3" name="Oval 5294"/>
              <p:cNvSpPr>
                <a:spLocks noChangeAspect="1" noChangeArrowheads="1"/>
              </p:cNvSpPr>
              <p:nvPr/>
            </p:nvSpPr>
            <p:spPr bwMode="auto">
              <a:xfrm rot="-6933598">
                <a:off x="3868" y="339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4" name="Oval 5295"/>
              <p:cNvSpPr>
                <a:spLocks noChangeAspect="1" noChangeArrowheads="1"/>
              </p:cNvSpPr>
              <p:nvPr/>
            </p:nvSpPr>
            <p:spPr bwMode="auto">
              <a:xfrm rot="-6933598">
                <a:off x="3877" y="341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5" name="Oval 5296"/>
              <p:cNvSpPr>
                <a:spLocks noChangeAspect="1" noChangeArrowheads="1"/>
              </p:cNvSpPr>
              <p:nvPr/>
            </p:nvSpPr>
            <p:spPr bwMode="auto">
              <a:xfrm rot="-6933598">
                <a:off x="3891" y="3431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6" name="Oval 5297"/>
              <p:cNvSpPr>
                <a:spLocks noChangeAspect="1" noChangeArrowheads="1"/>
              </p:cNvSpPr>
              <p:nvPr/>
            </p:nvSpPr>
            <p:spPr bwMode="auto">
              <a:xfrm rot="-6933598">
                <a:off x="4438" y="373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7" name="Oval 5298"/>
              <p:cNvSpPr>
                <a:spLocks noChangeAspect="1" noChangeArrowheads="1"/>
              </p:cNvSpPr>
              <p:nvPr/>
            </p:nvSpPr>
            <p:spPr bwMode="auto">
              <a:xfrm rot="-6933598">
                <a:off x="3730" y="3197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8" name="Oval 5299"/>
              <p:cNvSpPr>
                <a:spLocks noChangeAspect="1" noChangeArrowheads="1"/>
              </p:cNvSpPr>
              <p:nvPr/>
            </p:nvSpPr>
            <p:spPr bwMode="auto">
              <a:xfrm rot="-6933598">
                <a:off x="3897" y="3330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99" name="Oval 5300"/>
              <p:cNvSpPr>
                <a:spLocks noChangeAspect="1" noChangeArrowheads="1"/>
              </p:cNvSpPr>
              <p:nvPr/>
            </p:nvSpPr>
            <p:spPr bwMode="auto">
              <a:xfrm rot="-6933598">
                <a:off x="3727" y="316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0" name="Oval 5301"/>
              <p:cNvSpPr>
                <a:spLocks noChangeAspect="1" noChangeArrowheads="1"/>
              </p:cNvSpPr>
              <p:nvPr/>
            </p:nvSpPr>
            <p:spPr bwMode="auto">
              <a:xfrm rot="-6933598">
                <a:off x="3727" y="3134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1" name="Oval 5302"/>
              <p:cNvSpPr>
                <a:spLocks noChangeAspect="1" noChangeArrowheads="1"/>
              </p:cNvSpPr>
              <p:nvPr/>
            </p:nvSpPr>
            <p:spPr bwMode="auto">
              <a:xfrm rot="-6933598">
                <a:off x="3721" y="310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2" name="Oval 5303"/>
              <p:cNvSpPr>
                <a:spLocks noChangeAspect="1" noChangeArrowheads="1"/>
              </p:cNvSpPr>
              <p:nvPr/>
            </p:nvSpPr>
            <p:spPr bwMode="auto">
              <a:xfrm rot="-6933598">
                <a:off x="3668" y="3127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3" name="Oval 5304"/>
              <p:cNvSpPr>
                <a:spLocks noChangeAspect="1" noChangeArrowheads="1"/>
              </p:cNvSpPr>
              <p:nvPr/>
            </p:nvSpPr>
            <p:spPr bwMode="auto">
              <a:xfrm rot="-6933598">
                <a:off x="3663" y="315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4" name="Oval 5305"/>
              <p:cNvSpPr>
                <a:spLocks noChangeAspect="1" noChangeArrowheads="1"/>
              </p:cNvSpPr>
              <p:nvPr/>
            </p:nvSpPr>
            <p:spPr bwMode="auto">
              <a:xfrm rot="-6933598">
                <a:off x="3992" y="370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5" name="Oval 5306"/>
              <p:cNvSpPr>
                <a:spLocks noChangeAspect="1" noChangeArrowheads="1"/>
              </p:cNvSpPr>
              <p:nvPr/>
            </p:nvSpPr>
            <p:spPr bwMode="auto">
              <a:xfrm rot="-6933598">
                <a:off x="3956" y="3655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6" name="Oval 5307"/>
              <p:cNvSpPr>
                <a:spLocks noChangeAspect="1" noChangeArrowheads="1"/>
              </p:cNvSpPr>
              <p:nvPr/>
            </p:nvSpPr>
            <p:spPr bwMode="auto">
              <a:xfrm rot="-6933598">
                <a:off x="3941" y="363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7" name="Oval 5308"/>
              <p:cNvSpPr>
                <a:spLocks noChangeAspect="1" noChangeArrowheads="1"/>
              </p:cNvSpPr>
              <p:nvPr/>
            </p:nvSpPr>
            <p:spPr bwMode="auto">
              <a:xfrm rot="-6933598">
                <a:off x="3914" y="361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8" name="Oval 5309"/>
              <p:cNvSpPr>
                <a:spLocks noChangeAspect="1" noChangeArrowheads="1"/>
              </p:cNvSpPr>
              <p:nvPr/>
            </p:nvSpPr>
            <p:spPr bwMode="auto">
              <a:xfrm rot="-6933598">
                <a:off x="4025" y="371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09" name="Oval 5310"/>
              <p:cNvSpPr>
                <a:spLocks noChangeAspect="1" noChangeArrowheads="1"/>
              </p:cNvSpPr>
              <p:nvPr/>
            </p:nvSpPr>
            <p:spPr bwMode="auto">
              <a:xfrm rot="-6933598">
                <a:off x="4405" y="371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0" name="Oval 5311"/>
              <p:cNvSpPr>
                <a:spLocks noChangeAspect="1" noChangeArrowheads="1"/>
              </p:cNvSpPr>
              <p:nvPr/>
            </p:nvSpPr>
            <p:spPr bwMode="auto">
              <a:xfrm rot="-6933598">
                <a:off x="4047" y="3702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1" name="Oval 5312"/>
              <p:cNvSpPr>
                <a:spLocks noChangeAspect="1" noChangeArrowheads="1"/>
              </p:cNvSpPr>
              <p:nvPr/>
            </p:nvSpPr>
            <p:spPr bwMode="auto">
              <a:xfrm rot="-6933598">
                <a:off x="3841" y="329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2" name="Oval 5313"/>
              <p:cNvSpPr>
                <a:spLocks noChangeAspect="1" noChangeArrowheads="1"/>
              </p:cNvSpPr>
              <p:nvPr/>
            </p:nvSpPr>
            <p:spPr bwMode="auto">
              <a:xfrm rot="-6933598">
                <a:off x="4057" y="366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3" name="Oval 5314"/>
              <p:cNvSpPr>
                <a:spLocks noChangeAspect="1" noChangeArrowheads="1"/>
              </p:cNvSpPr>
              <p:nvPr/>
            </p:nvSpPr>
            <p:spPr bwMode="auto">
              <a:xfrm rot="-6933598">
                <a:off x="4033" y="364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4" name="Oval 5315"/>
              <p:cNvSpPr>
                <a:spLocks noChangeAspect="1" noChangeArrowheads="1"/>
              </p:cNvSpPr>
              <p:nvPr/>
            </p:nvSpPr>
            <p:spPr bwMode="auto">
              <a:xfrm rot="-6933598">
                <a:off x="4007" y="361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5" name="Oval 5316"/>
              <p:cNvSpPr>
                <a:spLocks noChangeAspect="1" noChangeArrowheads="1"/>
              </p:cNvSpPr>
              <p:nvPr/>
            </p:nvSpPr>
            <p:spPr bwMode="auto">
              <a:xfrm rot="-6933598">
                <a:off x="3984" y="359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6" name="Oval 5317"/>
              <p:cNvSpPr>
                <a:spLocks noChangeAspect="1" noChangeArrowheads="1"/>
              </p:cNvSpPr>
              <p:nvPr/>
            </p:nvSpPr>
            <p:spPr bwMode="auto">
              <a:xfrm rot="-6933598">
                <a:off x="3964" y="357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7" name="Oval 5318"/>
              <p:cNvSpPr>
                <a:spLocks noChangeAspect="1" noChangeArrowheads="1"/>
              </p:cNvSpPr>
              <p:nvPr/>
            </p:nvSpPr>
            <p:spPr bwMode="auto">
              <a:xfrm rot="-6933598">
                <a:off x="3943" y="353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8" name="Oval 5319"/>
              <p:cNvSpPr>
                <a:spLocks noChangeAspect="1" noChangeArrowheads="1"/>
              </p:cNvSpPr>
              <p:nvPr/>
            </p:nvSpPr>
            <p:spPr bwMode="auto">
              <a:xfrm rot="-6933598">
                <a:off x="3923" y="3513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19" name="Oval 5320"/>
              <p:cNvSpPr>
                <a:spLocks noChangeAspect="1" noChangeArrowheads="1"/>
              </p:cNvSpPr>
              <p:nvPr/>
            </p:nvSpPr>
            <p:spPr bwMode="auto">
              <a:xfrm rot="-6933598">
                <a:off x="4041" y="375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0" name="Oval 5321"/>
              <p:cNvSpPr>
                <a:spLocks noChangeAspect="1" noChangeArrowheads="1"/>
              </p:cNvSpPr>
              <p:nvPr/>
            </p:nvSpPr>
            <p:spPr bwMode="auto">
              <a:xfrm rot="-6933598">
                <a:off x="3864" y="299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1" name="Oval 5322"/>
              <p:cNvSpPr>
                <a:spLocks noChangeAspect="1" noChangeArrowheads="1"/>
              </p:cNvSpPr>
              <p:nvPr/>
            </p:nvSpPr>
            <p:spPr bwMode="auto">
              <a:xfrm rot="-6933598">
                <a:off x="3872" y="296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2" name="Oval 5323"/>
              <p:cNvSpPr>
                <a:spLocks noChangeAspect="1" noChangeArrowheads="1"/>
              </p:cNvSpPr>
              <p:nvPr/>
            </p:nvSpPr>
            <p:spPr bwMode="auto">
              <a:xfrm rot="-6933598">
                <a:off x="3795" y="344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3" name="Oval 5324"/>
              <p:cNvSpPr>
                <a:spLocks noChangeAspect="1" noChangeArrowheads="1"/>
              </p:cNvSpPr>
              <p:nvPr/>
            </p:nvSpPr>
            <p:spPr bwMode="auto">
              <a:xfrm rot="-6933598">
                <a:off x="3858" y="302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4" name="Oval 5325"/>
              <p:cNvSpPr>
                <a:spLocks noChangeAspect="1" noChangeArrowheads="1"/>
              </p:cNvSpPr>
              <p:nvPr/>
            </p:nvSpPr>
            <p:spPr bwMode="auto">
              <a:xfrm rot="-6933598">
                <a:off x="3802" y="348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5" name="Oval 5326"/>
              <p:cNvSpPr>
                <a:spLocks noChangeAspect="1" noChangeArrowheads="1"/>
              </p:cNvSpPr>
              <p:nvPr/>
            </p:nvSpPr>
            <p:spPr bwMode="auto">
              <a:xfrm rot="-6933598">
                <a:off x="4362" y="3701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6" name="Oval 5327"/>
              <p:cNvSpPr>
                <a:spLocks noChangeAspect="1" noChangeArrowheads="1"/>
              </p:cNvSpPr>
              <p:nvPr/>
            </p:nvSpPr>
            <p:spPr bwMode="auto">
              <a:xfrm rot="-6933598">
                <a:off x="3832" y="326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7" name="Oval 5328"/>
              <p:cNvSpPr>
                <a:spLocks noChangeAspect="1" noChangeArrowheads="1"/>
              </p:cNvSpPr>
              <p:nvPr/>
            </p:nvSpPr>
            <p:spPr bwMode="auto">
              <a:xfrm rot="-6933598">
                <a:off x="3854" y="306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8" name="Oval 5329"/>
              <p:cNvSpPr>
                <a:spLocks noChangeAspect="1" noChangeArrowheads="1"/>
              </p:cNvSpPr>
              <p:nvPr/>
            </p:nvSpPr>
            <p:spPr bwMode="auto">
              <a:xfrm rot="-6933598">
                <a:off x="3854" y="309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29" name="Oval 5330"/>
              <p:cNvSpPr>
                <a:spLocks noChangeAspect="1" noChangeArrowheads="1"/>
              </p:cNvSpPr>
              <p:nvPr/>
            </p:nvSpPr>
            <p:spPr bwMode="auto">
              <a:xfrm rot="-6933598">
                <a:off x="3854" y="311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0" name="Oval 5331"/>
              <p:cNvSpPr>
                <a:spLocks noChangeAspect="1" noChangeArrowheads="1"/>
              </p:cNvSpPr>
              <p:nvPr/>
            </p:nvSpPr>
            <p:spPr bwMode="auto">
              <a:xfrm rot="-6933598">
                <a:off x="3854" y="3149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1" name="Oval 5332"/>
              <p:cNvSpPr>
                <a:spLocks noChangeAspect="1" noChangeArrowheads="1"/>
              </p:cNvSpPr>
              <p:nvPr/>
            </p:nvSpPr>
            <p:spPr bwMode="auto">
              <a:xfrm rot="-6933598">
                <a:off x="3859" y="317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2" name="Oval 5333"/>
              <p:cNvSpPr>
                <a:spLocks noChangeAspect="1" noChangeArrowheads="1"/>
              </p:cNvSpPr>
              <p:nvPr/>
            </p:nvSpPr>
            <p:spPr bwMode="auto">
              <a:xfrm rot="-6933598">
                <a:off x="3866" y="320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3" name="Oval 5334"/>
              <p:cNvSpPr>
                <a:spLocks noChangeAspect="1" noChangeArrowheads="1"/>
              </p:cNvSpPr>
              <p:nvPr/>
            </p:nvSpPr>
            <p:spPr bwMode="auto">
              <a:xfrm rot="-6933598">
                <a:off x="3887" y="3231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4" name="Oval 5335"/>
              <p:cNvSpPr>
                <a:spLocks noChangeAspect="1" noChangeArrowheads="1"/>
              </p:cNvSpPr>
              <p:nvPr/>
            </p:nvSpPr>
            <p:spPr bwMode="auto">
              <a:xfrm rot="-6933598">
                <a:off x="3957" y="298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5" name="Oval 5336"/>
              <p:cNvSpPr>
                <a:spLocks noChangeAspect="1" noChangeArrowheads="1"/>
              </p:cNvSpPr>
              <p:nvPr/>
            </p:nvSpPr>
            <p:spPr bwMode="auto">
              <a:xfrm rot="-6933598">
                <a:off x="3937" y="3004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6" name="Oval 5337"/>
              <p:cNvSpPr>
                <a:spLocks noChangeAspect="1" noChangeArrowheads="1"/>
              </p:cNvSpPr>
              <p:nvPr/>
            </p:nvSpPr>
            <p:spPr bwMode="auto">
              <a:xfrm rot="-6933598">
                <a:off x="3925" y="297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7" name="Oval 5338"/>
              <p:cNvSpPr>
                <a:spLocks noChangeAspect="1" noChangeArrowheads="1"/>
              </p:cNvSpPr>
              <p:nvPr/>
            </p:nvSpPr>
            <p:spPr bwMode="auto">
              <a:xfrm rot="-6933598">
                <a:off x="3932" y="294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8" name="Oval 5339"/>
              <p:cNvSpPr>
                <a:spLocks noChangeAspect="1" noChangeArrowheads="1"/>
              </p:cNvSpPr>
              <p:nvPr/>
            </p:nvSpPr>
            <p:spPr bwMode="auto">
              <a:xfrm rot="-6933598">
                <a:off x="3936" y="291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39" name="Oval 5340"/>
              <p:cNvSpPr>
                <a:spLocks noChangeAspect="1" noChangeArrowheads="1"/>
              </p:cNvSpPr>
              <p:nvPr/>
            </p:nvSpPr>
            <p:spPr bwMode="auto">
              <a:xfrm rot="-6933598">
                <a:off x="3938" y="288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0" name="Oval 5341"/>
              <p:cNvSpPr>
                <a:spLocks noChangeAspect="1" noChangeArrowheads="1"/>
              </p:cNvSpPr>
              <p:nvPr/>
            </p:nvSpPr>
            <p:spPr bwMode="auto">
              <a:xfrm rot="-6933598">
                <a:off x="4337" y="3691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1" name="Oval 5342"/>
              <p:cNvSpPr>
                <a:spLocks noChangeAspect="1" noChangeArrowheads="1"/>
              </p:cNvSpPr>
              <p:nvPr/>
            </p:nvSpPr>
            <p:spPr bwMode="auto">
              <a:xfrm rot="-6933598">
                <a:off x="3946" y="2861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2" name="Oval 5343"/>
              <p:cNvSpPr>
                <a:spLocks noChangeAspect="1" noChangeArrowheads="1"/>
              </p:cNvSpPr>
              <p:nvPr/>
            </p:nvSpPr>
            <p:spPr bwMode="auto">
              <a:xfrm rot="-6933598">
                <a:off x="3827" y="3224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3" name="Oval 5344"/>
              <p:cNvSpPr>
                <a:spLocks noChangeAspect="1" noChangeArrowheads="1"/>
              </p:cNvSpPr>
              <p:nvPr/>
            </p:nvSpPr>
            <p:spPr bwMode="auto">
              <a:xfrm rot="-6933598">
                <a:off x="3957" y="283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4" name="Oval 5345"/>
              <p:cNvSpPr>
                <a:spLocks noChangeAspect="1" noChangeArrowheads="1"/>
              </p:cNvSpPr>
              <p:nvPr/>
            </p:nvSpPr>
            <p:spPr bwMode="auto">
              <a:xfrm rot="-6933598">
                <a:off x="3965" y="281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5" name="Oval 5346"/>
              <p:cNvSpPr>
                <a:spLocks noChangeAspect="1" noChangeArrowheads="1"/>
              </p:cNvSpPr>
              <p:nvPr/>
            </p:nvSpPr>
            <p:spPr bwMode="auto">
              <a:xfrm rot="-6933598">
                <a:off x="3938" y="2801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6" name="Oval 5347"/>
              <p:cNvSpPr>
                <a:spLocks noChangeAspect="1" noChangeArrowheads="1"/>
              </p:cNvSpPr>
              <p:nvPr/>
            </p:nvSpPr>
            <p:spPr bwMode="auto">
              <a:xfrm rot="-6933598">
                <a:off x="3910" y="282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7" name="Oval 5348"/>
              <p:cNvSpPr>
                <a:spLocks noChangeAspect="1" noChangeArrowheads="1"/>
              </p:cNvSpPr>
              <p:nvPr/>
            </p:nvSpPr>
            <p:spPr bwMode="auto">
              <a:xfrm rot="-6933598">
                <a:off x="3896" y="285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8" name="Oval 5349"/>
              <p:cNvSpPr>
                <a:spLocks noChangeAspect="1" noChangeArrowheads="1"/>
              </p:cNvSpPr>
              <p:nvPr/>
            </p:nvSpPr>
            <p:spPr bwMode="auto">
              <a:xfrm rot="-6933598">
                <a:off x="3883" y="2891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49" name="Oval 5350"/>
              <p:cNvSpPr>
                <a:spLocks noChangeAspect="1" noChangeArrowheads="1"/>
              </p:cNvSpPr>
              <p:nvPr/>
            </p:nvSpPr>
            <p:spPr bwMode="auto">
              <a:xfrm rot="-6933598">
                <a:off x="3875" y="291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0" name="Oval 5351"/>
              <p:cNvSpPr>
                <a:spLocks noChangeAspect="1" noChangeArrowheads="1"/>
              </p:cNvSpPr>
              <p:nvPr/>
            </p:nvSpPr>
            <p:spPr bwMode="auto">
              <a:xfrm rot="-6933598">
                <a:off x="3874" y="294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1" name="Oval 5352"/>
              <p:cNvSpPr>
                <a:spLocks noChangeAspect="1" noChangeArrowheads="1"/>
              </p:cNvSpPr>
              <p:nvPr/>
            </p:nvSpPr>
            <p:spPr bwMode="auto">
              <a:xfrm rot="-6933598">
                <a:off x="3849" y="350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2" name="Oval 5353"/>
              <p:cNvSpPr>
                <a:spLocks noChangeAspect="1" noChangeArrowheads="1"/>
              </p:cNvSpPr>
              <p:nvPr/>
            </p:nvSpPr>
            <p:spPr bwMode="auto">
              <a:xfrm rot="-6933598">
                <a:off x="3863" y="3531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3" name="Oval 5354"/>
              <p:cNvSpPr>
                <a:spLocks noChangeAspect="1" noChangeArrowheads="1"/>
              </p:cNvSpPr>
              <p:nvPr/>
            </p:nvSpPr>
            <p:spPr bwMode="auto">
              <a:xfrm rot="-6933598">
                <a:off x="3874" y="355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4" name="Oval 5355"/>
              <p:cNvSpPr>
                <a:spLocks noChangeAspect="1" noChangeArrowheads="1"/>
              </p:cNvSpPr>
              <p:nvPr/>
            </p:nvSpPr>
            <p:spPr bwMode="auto">
              <a:xfrm rot="-6933598">
                <a:off x="3894" y="3585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5" name="Oval 5356"/>
              <p:cNvSpPr>
                <a:spLocks noChangeAspect="1" noChangeArrowheads="1"/>
              </p:cNvSpPr>
              <p:nvPr/>
            </p:nvSpPr>
            <p:spPr bwMode="auto">
              <a:xfrm rot="-6933598">
                <a:off x="3889" y="329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6" name="Oval 5357"/>
              <p:cNvSpPr>
                <a:spLocks noChangeAspect="1" noChangeArrowheads="1"/>
              </p:cNvSpPr>
              <p:nvPr/>
            </p:nvSpPr>
            <p:spPr bwMode="auto">
              <a:xfrm rot="-6933598">
                <a:off x="3900" y="325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7" name="Oval 5358"/>
              <p:cNvSpPr>
                <a:spLocks noChangeAspect="1" noChangeArrowheads="1"/>
              </p:cNvSpPr>
              <p:nvPr/>
            </p:nvSpPr>
            <p:spPr bwMode="auto">
              <a:xfrm rot="-6933598">
                <a:off x="4302" y="368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8" name="Oval 5359"/>
              <p:cNvSpPr>
                <a:spLocks noChangeAspect="1" noChangeArrowheads="1"/>
              </p:cNvSpPr>
              <p:nvPr/>
            </p:nvSpPr>
            <p:spPr bwMode="auto">
              <a:xfrm rot="-6933598">
                <a:off x="3931" y="3256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59" name="Oval 5360"/>
              <p:cNvSpPr>
                <a:spLocks noChangeAspect="1" noChangeArrowheads="1"/>
              </p:cNvSpPr>
              <p:nvPr/>
            </p:nvSpPr>
            <p:spPr bwMode="auto">
              <a:xfrm rot="-6933598">
                <a:off x="3812" y="3191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0" name="Oval 5361"/>
              <p:cNvSpPr>
                <a:spLocks noChangeAspect="1" noChangeArrowheads="1"/>
              </p:cNvSpPr>
              <p:nvPr/>
            </p:nvSpPr>
            <p:spPr bwMode="auto">
              <a:xfrm rot="-6933598">
                <a:off x="4040" y="273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1" name="Oval 5362"/>
              <p:cNvSpPr>
                <a:spLocks noChangeAspect="1" noChangeArrowheads="1"/>
              </p:cNvSpPr>
              <p:nvPr/>
            </p:nvSpPr>
            <p:spPr bwMode="auto">
              <a:xfrm rot="-6933598">
                <a:off x="4023" y="2762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2" name="Oval 5363"/>
              <p:cNvSpPr>
                <a:spLocks noChangeAspect="1" noChangeArrowheads="1"/>
              </p:cNvSpPr>
              <p:nvPr/>
            </p:nvSpPr>
            <p:spPr bwMode="auto">
              <a:xfrm rot="-6933598">
                <a:off x="4013" y="2796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3" name="Oval 5364"/>
              <p:cNvSpPr>
                <a:spLocks noChangeAspect="1" noChangeArrowheads="1"/>
              </p:cNvSpPr>
              <p:nvPr/>
            </p:nvSpPr>
            <p:spPr bwMode="auto">
              <a:xfrm rot="-6933598">
                <a:off x="3999" y="282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4" name="Oval 5365"/>
              <p:cNvSpPr>
                <a:spLocks noChangeAspect="1" noChangeArrowheads="1"/>
              </p:cNvSpPr>
              <p:nvPr/>
            </p:nvSpPr>
            <p:spPr bwMode="auto">
              <a:xfrm rot="-6933598">
                <a:off x="3991" y="285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5" name="Oval 5366"/>
              <p:cNvSpPr>
                <a:spLocks noChangeAspect="1" noChangeArrowheads="1"/>
              </p:cNvSpPr>
              <p:nvPr/>
            </p:nvSpPr>
            <p:spPr bwMode="auto">
              <a:xfrm rot="-6933598">
                <a:off x="3983" y="288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6" name="Oval 5367"/>
              <p:cNvSpPr>
                <a:spLocks noChangeAspect="1" noChangeArrowheads="1"/>
              </p:cNvSpPr>
              <p:nvPr/>
            </p:nvSpPr>
            <p:spPr bwMode="auto">
              <a:xfrm rot="-6933598">
                <a:off x="3971" y="2902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7" name="Oval 5368"/>
              <p:cNvSpPr>
                <a:spLocks noChangeAspect="1" noChangeArrowheads="1"/>
              </p:cNvSpPr>
              <p:nvPr/>
            </p:nvSpPr>
            <p:spPr bwMode="auto">
              <a:xfrm rot="-6933598">
                <a:off x="3966" y="2934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8" name="Oval 5369"/>
              <p:cNvSpPr>
                <a:spLocks noChangeAspect="1" noChangeArrowheads="1"/>
              </p:cNvSpPr>
              <p:nvPr/>
            </p:nvSpPr>
            <p:spPr bwMode="auto">
              <a:xfrm rot="-6933598">
                <a:off x="3965" y="295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69" name="Oval 5370"/>
              <p:cNvSpPr>
                <a:spLocks noChangeAspect="1" noChangeArrowheads="1"/>
              </p:cNvSpPr>
              <p:nvPr/>
            </p:nvSpPr>
            <p:spPr bwMode="auto">
              <a:xfrm rot="-6933598">
                <a:off x="4172" y="363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0" name="Oval 5371"/>
              <p:cNvSpPr>
                <a:spLocks noChangeAspect="1" noChangeArrowheads="1"/>
              </p:cNvSpPr>
              <p:nvPr/>
            </p:nvSpPr>
            <p:spPr bwMode="auto">
              <a:xfrm rot="-6933598">
                <a:off x="4039" y="358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1" name="Oval 5372"/>
              <p:cNvSpPr>
                <a:spLocks noChangeAspect="1" noChangeArrowheads="1"/>
              </p:cNvSpPr>
              <p:nvPr/>
            </p:nvSpPr>
            <p:spPr bwMode="auto">
              <a:xfrm rot="-6933598">
                <a:off x="4019" y="3553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2" name="Oval 5373"/>
              <p:cNvSpPr>
                <a:spLocks noChangeAspect="1" noChangeArrowheads="1"/>
              </p:cNvSpPr>
              <p:nvPr/>
            </p:nvSpPr>
            <p:spPr bwMode="auto">
              <a:xfrm rot="-6933598">
                <a:off x="4000" y="352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3" name="Oval 5374"/>
              <p:cNvSpPr>
                <a:spLocks noChangeAspect="1" noChangeArrowheads="1"/>
              </p:cNvSpPr>
              <p:nvPr/>
            </p:nvSpPr>
            <p:spPr bwMode="auto">
              <a:xfrm rot="-6933598">
                <a:off x="3981" y="350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4" name="Oval 5375"/>
              <p:cNvSpPr>
                <a:spLocks noChangeAspect="1" noChangeArrowheads="1"/>
              </p:cNvSpPr>
              <p:nvPr/>
            </p:nvSpPr>
            <p:spPr bwMode="auto">
              <a:xfrm rot="-6933598">
                <a:off x="3925" y="347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5" name="Oval 5376"/>
              <p:cNvSpPr>
                <a:spLocks noChangeAspect="1" noChangeArrowheads="1"/>
              </p:cNvSpPr>
              <p:nvPr/>
            </p:nvSpPr>
            <p:spPr bwMode="auto">
              <a:xfrm rot="-6933598">
                <a:off x="4275" y="366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6" name="Oval 5377"/>
              <p:cNvSpPr>
                <a:spLocks noChangeAspect="1" noChangeArrowheads="1"/>
              </p:cNvSpPr>
              <p:nvPr/>
            </p:nvSpPr>
            <p:spPr bwMode="auto">
              <a:xfrm rot="-6933598">
                <a:off x="3816" y="3115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7" name="Oval 5378"/>
              <p:cNvSpPr>
                <a:spLocks noChangeAspect="1" noChangeArrowheads="1"/>
              </p:cNvSpPr>
              <p:nvPr/>
            </p:nvSpPr>
            <p:spPr bwMode="auto">
              <a:xfrm rot="-6933598">
                <a:off x="3813" y="315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8" name="Oval 5379"/>
              <p:cNvSpPr>
                <a:spLocks noChangeAspect="1" noChangeArrowheads="1"/>
              </p:cNvSpPr>
              <p:nvPr/>
            </p:nvSpPr>
            <p:spPr bwMode="auto">
              <a:xfrm rot="-6933598">
                <a:off x="3809" y="308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79" name="Oval 5380"/>
              <p:cNvSpPr>
                <a:spLocks noChangeAspect="1" noChangeArrowheads="1"/>
              </p:cNvSpPr>
              <p:nvPr/>
            </p:nvSpPr>
            <p:spPr bwMode="auto">
              <a:xfrm rot="-6933598">
                <a:off x="3813" y="304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0" name="Oval 5381"/>
              <p:cNvSpPr>
                <a:spLocks noChangeAspect="1" noChangeArrowheads="1"/>
              </p:cNvSpPr>
              <p:nvPr/>
            </p:nvSpPr>
            <p:spPr bwMode="auto">
              <a:xfrm rot="-6933598">
                <a:off x="3815" y="302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1" name="Oval 5382"/>
              <p:cNvSpPr>
                <a:spLocks noChangeAspect="1" noChangeArrowheads="1"/>
              </p:cNvSpPr>
              <p:nvPr/>
            </p:nvSpPr>
            <p:spPr bwMode="auto">
              <a:xfrm rot="-6933598">
                <a:off x="3826" y="299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2" name="Oval 5383"/>
              <p:cNvSpPr>
                <a:spLocks noChangeAspect="1" noChangeArrowheads="1"/>
              </p:cNvSpPr>
              <p:nvPr/>
            </p:nvSpPr>
            <p:spPr bwMode="auto">
              <a:xfrm rot="-6933598">
                <a:off x="3832" y="295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3" name="Oval 5384"/>
              <p:cNvSpPr>
                <a:spLocks noChangeAspect="1" noChangeArrowheads="1"/>
              </p:cNvSpPr>
              <p:nvPr/>
            </p:nvSpPr>
            <p:spPr bwMode="auto">
              <a:xfrm rot="-6933598">
                <a:off x="3836" y="292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4" name="Oval 5385"/>
              <p:cNvSpPr>
                <a:spLocks noChangeAspect="1" noChangeArrowheads="1"/>
              </p:cNvSpPr>
              <p:nvPr/>
            </p:nvSpPr>
            <p:spPr bwMode="auto">
              <a:xfrm rot="-6933598">
                <a:off x="3846" y="289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5" name="Oval 5386"/>
              <p:cNvSpPr>
                <a:spLocks noChangeAspect="1" noChangeArrowheads="1"/>
              </p:cNvSpPr>
              <p:nvPr/>
            </p:nvSpPr>
            <p:spPr bwMode="auto">
              <a:xfrm rot="-6933598">
                <a:off x="4146" y="3616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6" name="Oval 5387"/>
              <p:cNvSpPr>
                <a:spLocks noChangeAspect="1" noChangeArrowheads="1"/>
              </p:cNvSpPr>
              <p:nvPr/>
            </p:nvSpPr>
            <p:spPr bwMode="auto">
              <a:xfrm rot="-6933598">
                <a:off x="4543" y="374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7" name="Oval 5388"/>
              <p:cNvSpPr>
                <a:spLocks noChangeAspect="1" noChangeArrowheads="1"/>
              </p:cNvSpPr>
              <p:nvPr/>
            </p:nvSpPr>
            <p:spPr bwMode="auto">
              <a:xfrm rot="-6933598">
                <a:off x="4506" y="3741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8" name="Oval 5389"/>
              <p:cNvSpPr>
                <a:spLocks noChangeAspect="1" noChangeArrowheads="1"/>
              </p:cNvSpPr>
              <p:nvPr/>
            </p:nvSpPr>
            <p:spPr bwMode="auto">
              <a:xfrm rot="-6933598">
                <a:off x="4116" y="3583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89" name="Oval 5390"/>
              <p:cNvSpPr>
                <a:spLocks noChangeAspect="1" noChangeArrowheads="1"/>
              </p:cNvSpPr>
              <p:nvPr/>
            </p:nvSpPr>
            <p:spPr bwMode="auto">
              <a:xfrm rot="-6933598">
                <a:off x="4090" y="355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0" name="Oval 5391"/>
              <p:cNvSpPr>
                <a:spLocks noChangeAspect="1" noChangeArrowheads="1"/>
              </p:cNvSpPr>
              <p:nvPr/>
            </p:nvSpPr>
            <p:spPr bwMode="auto">
              <a:xfrm rot="-6933598">
                <a:off x="4243" y="364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1" name="Oval 5392"/>
              <p:cNvSpPr>
                <a:spLocks noChangeAspect="1" noChangeArrowheads="1"/>
              </p:cNvSpPr>
              <p:nvPr/>
            </p:nvSpPr>
            <p:spPr bwMode="auto">
              <a:xfrm rot="-6933598">
                <a:off x="4217" y="3616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2" name="Oval 5393"/>
              <p:cNvSpPr>
                <a:spLocks noChangeAspect="1" noChangeArrowheads="1"/>
              </p:cNvSpPr>
              <p:nvPr/>
            </p:nvSpPr>
            <p:spPr bwMode="auto">
              <a:xfrm rot="-6933598">
                <a:off x="4200" y="359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3" name="Oval 5394"/>
              <p:cNvSpPr>
                <a:spLocks noChangeAspect="1" noChangeArrowheads="1"/>
              </p:cNvSpPr>
              <p:nvPr/>
            </p:nvSpPr>
            <p:spPr bwMode="auto">
              <a:xfrm rot="-6933598">
                <a:off x="4175" y="357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4" name="Oval 5395"/>
              <p:cNvSpPr>
                <a:spLocks noChangeAspect="1" noChangeArrowheads="1"/>
              </p:cNvSpPr>
              <p:nvPr/>
            </p:nvSpPr>
            <p:spPr bwMode="auto">
              <a:xfrm rot="-6933598">
                <a:off x="4149" y="3549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5" name="Oval 5396"/>
              <p:cNvSpPr>
                <a:spLocks noChangeAspect="1" noChangeArrowheads="1"/>
              </p:cNvSpPr>
              <p:nvPr/>
            </p:nvSpPr>
            <p:spPr bwMode="auto">
              <a:xfrm rot="-6933598">
                <a:off x="4126" y="3532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6" name="Oval 5397"/>
              <p:cNvSpPr>
                <a:spLocks noChangeAspect="1" noChangeArrowheads="1"/>
              </p:cNvSpPr>
              <p:nvPr/>
            </p:nvSpPr>
            <p:spPr bwMode="auto">
              <a:xfrm rot="-6933598">
                <a:off x="4108" y="350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7" name="Oval 5398"/>
              <p:cNvSpPr>
                <a:spLocks noChangeAspect="1" noChangeArrowheads="1"/>
              </p:cNvSpPr>
              <p:nvPr/>
            </p:nvSpPr>
            <p:spPr bwMode="auto">
              <a:xfrm rot="-6933598">
                <a:off x="4079" y="3520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8" name="Oval 5399"/>
              <p:cNvSpPr>
                <a:spLocks noChangeAspect="1" noChangeArrowheads="1"/>
              </p:cNvSpPr>
              <p:nvPr/>
            </p:nvSpPr>
            <p:spPr bwMode="auto">
              <a:xfrm rot="-6933598">
                <a:off x="3801" y="335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99" name="Oval 5400"/>
              <p:cNvSpPr>
                <a:spLocks noChangeAspect="1" noChangeArrowheads="1"/>
              </p:cNvSpPr>
              <p:nvPr/>
            </p:nvSpPr>
            <p:spPr bwMode="auto">
              <a:xfrm rot="-6933598">
                <a:off x="3792" y="332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0" name="Oval 5401"/>
              <p:cNvSpPr>
                <a:spLocks noChangeAspect="1" noChangeArrowheads="1"/>
              </p:cNvSpPr>
              <p:nvPr/>
            </p:nvSpPr>
            <p:spPr bwMode="auto">
              <a:xfrm rot="-6933598">
                <a:off x="3775" y="3306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1" name="Oval 5402"/>
              <p:cNvSpPr>
                <a:spLocks noChangeAspect="1" noChangeArrowheads="1"/>
              </p:cNvSpPr>
              <p:nvPr/>
            </p:nvSpPr>
            <p:spPr bwMode="auto">
              <a:xfrm rot="-6933598">
                <a:off x="3750" y="331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2" name="Oval 5403"/>
              <p:cNvSpPr>
                <a:spLocks noChangeAspect="1" noChangeArrowheads="1"/>
              </p:cNvSpPr>
              <p:nvPr/>
            </p:nvSpPr>
            <p:spPr bwMode="auto">
              <a:xfrm rot="-6933598">
                <a:off x="3755" y="3340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3" name="Oval 5404"/>
              <p:cNvSpPr>
                <a:spLocks noChangeAspect="1" noChangeArrowheads="1"/>
              </p:cNvSpPr>
              <p:nvPr/>
            </p:nvSpPr>
            <p:spPr bwMode="auto">
              <a:xfrm rot="-6933598">
                <a:off x="3767" y="3363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4" name="Oval 5405"/>
              <p:cNvSpPr>
                <a:spLocks noChangeAspect="1" noChangeArrowheads="1"/>
              </p:cNvSpPr>
              <p:nvPr/>
            </p:nvSpPr>
            <p:spPr bwMode="auto">
              <a:xfrm rot="-6933598">
                <a:off x="3772" y="338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5" name="Oval 5406"/>
              <p:cNvSpPr>
                <a:spLocks noChangeAspect="1" noChangeArrowheads="1"/>
              </p:cNvSpPr>
              <p:nvPr/>
            </p:nvSpPr>
            <p:spPr bwMode="auto">
              <a:xfrm rot="-6933598">
                <a:off x="3784" y="341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6" name="Oval 5407"/>
              <p:cNvSpPr>
                <a:spLocks noChangeAspect="1" noChangeArrowheads="1"/>
              </p:cNvSpPr>
              <p:nvPr/>
            </p:nvSpPr>
            <p:spPr bwMode="auto">
              <a:xfrm rot="-6933598">
                <a:off x="3961" y="334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7" name="Oval 5408"/>
              <p:cNvSpPr>
                <a:spLocks noChangeAspect="1" noChangeArrowheads="1"/>
              </p:cNvSpPr>
              <p:nvPr/>
            </p:nvSpPr>
            <p:spPr bwMode="auto">
              <a:xfrm rot="-6933598">
                <a:off x="3758" y="324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8" name="Oval 5409"/>
              <p:cNvSpPr>
                <a:spLocks noChangeAspect="1" noChangeArrowheads="1"/>
              </p:cNvSpPr>
              <p:nvPr/>
            </p:nvSpPr>
            <p:spPr bwMode="auto">
              <a:xfrm rot="-6933598">
                <a:off x="3772" y="321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09" name="Oval 5410"/>
              <p:cNvSpPr>
                <a:spLocks noChangeAspect="1" noChangeArrowheads="1"/>
              </p:cNvSpPr>
              <p:nvPr/>
            </p:nvSpPr>
            <p:spPr bwMode="auto">
              <a:xfrm rot="-6933598">
                <a:off x="3755" y="319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0" name="Oval 5411"/>
              <p:cNvSpPr>
                <a:spLocks noChangeAspect="1" noChangeArrowheads="1"/>
              </p:cNvSpPr>
              <p:nvPr/>
            </p:nvSpPr>
            <p:spPr bwMode="auto">
              <a:xfrm rot="-6933598">
                <a:off x="3753" y="315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1" name="Oval 5412"/>
              <p:cNvSpPr>
                <a:spLocks noChangeAspect="1" noChangeArrowheads="1"/>
              </p:cNvSpPr>
              <p:nvPr/>
            </p:nvSpPr>
            <p:spPr bwMode="auto">
              <a:xfrm rot="-6933598">
                <a:off x="3754" y="311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2" name="Oval 5413"/>
              <p:cNvSpPr>
                <a:spLocks noChangeAspect="1" noChangeArrowheads="1"/>
              </p:cNvSpPr>
              <p:nvPr/>
            </p:nvSpPr>
            <p:spPr bwMode="auto">
              <a:xfrm rot="-6933598">
                <a:off x="3759" y="3083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3" name="Oval 5414"/>
              <p:cNvSpPr>
                <a:spLocks noChangeAspect="1" noChangeArrowheads="1"/>
              </p:cNvSpPr>
              <p:nvPr/>
            </p:nvSpPr>
            <p:spPr bwMode="auto">
              <a:xfrm rot="-6933598">
                <a:off x="3763" y="304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4" name="Oval 5415"/>
              <p:cNvSpPr>
                <a:spLocks noChangeAspect="1" noChangeArrowheads="1"/>
              </p:cNvSpPr>
              <p:nvPr/>
            </p:nvSpPr>
            <p:spPr bwMode="auto">
              <a:xfrm rot="-6933598">
                <a:off x="3767" y="301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5" name="Oval 5416"/>
              <p:cNvSpPr>
                <a:spLocks noChangeAspect="1" noChangeArrowheads="1"/>
              </p:cNvSpPr>
              <p:nvPr/>
            </p:nvSpPr>
            <p:spPr bwMode="auto">
              <a:xfrm rot="-6933598">
                <a:off x="3769" y="2975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6" name="Oval 5417"/>
              <p:cNvSpPr>
                <a:spLocks noChangeAspect="1" noChangeArrowheads="1"/>
              </p:cNvSpPr>
              <p:nvPr/>
            </p:nvSpPr>
            <p:spPr bwMode="auto">
              <a:xfrm rot="-6933598">
                <a:off x="3775" y="2944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7" name="Oval 5418"/>
              <p:cNvSpPr>
                <a:spLocks noChangeAspect="1" noChangeArrowheads="1"/>
              </p:cNvSpPr>
              <p:nvPr/>
            </p:nvSpPr>
            <p:spPr bwMode="auto">
              <a:xfrm rot="-6933598">
                <a:off x="3794" y="2911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8" name="Oval 5419"/>
              <p:cNvSpPr>
                <a:spLocks noChangeAspect="1" noChangeArrowheads="1"/>
              </p:cNvSpPr>
              <p:nvPr/>
            </p:nvSpPr>
            <p:spPr bwMode="auto">
              <a:xfrm rot="-6933598">
                <a:off x="3815" y="289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19" name="Oval 5420"/>
              <p:cNvSpPr>
                <a:spLocks noChangeAspect="1" noChangeArrowheads="1"/>
              </p:cNvSpPr>
              <p:nvPr/>
            </p:nvSpPr>
            <p:spPr bwMode="auto">
              <a:xfrm rot="-6933598">
                <a:off x="3922" y="3422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0" name="Oval 5421"/>
              <p:cNvSpPr>
                <a:spLocks noChangeAspect="1" noChangeArrowheads="1"/>
              </p:cNvSpPr>
              <p:nvPr/>
            </p:nvSpPr>
            <p:spPr bwMode="auto">
              <a:xfrm rot="-6933598">
                <a:off x="4008" y="3443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1" name="Oval 5422"/>
              <p:cNvSpPr>
                <a:spLocks noChangeAspect="1" noChangeArrowheads="1"/>
              </p:cNvSpPr>
              <p:nvPr/>
            </p:nvSpPr>
            <p:spPr bwMode="auto">
              <a:xfrm rot="-6933598">
                <a:off x="4127" y="3750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2" name="Oval 5423"/>
              <p:cNvSpPr>
                <a:spLocks noChangeAspect="1" noChangeArrowheads="1"/>
              </p:cNvSpPr>
              <p:nvPr/>
            </p:nvSpPr>
            <p:spPr bwMode="auto">
              <a:xfrm rot="-6933598">
                <a:off x="4153" y="3775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3" name="Oval 5424"/>
              <p:cNvSpPr>
                <a:spLocks noChangeAspect="1" noChangeArrowheads="1"/>
              </p:cNvSpPr>
              <p:nvPr/>
            </p:nvSpPr>
            <p:spPr bwMode="auto">
              <a:xfrm rot="-6933598">
                <a:off x="4183" y="379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4" name="Oval 5425"/>
              <p:cNvSpPr>
                <a:spLocks noChangeAspect="1" noChangeArrowheads="1"/>
              </p:cNvSpPr>
              <p:nvPr/>
            </p:nvSpPr>
            <p:spPr bwMode="auto">
              <a:xfrm rot="-6933598">
                <a:off x="4217" y="3807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5" name="Oval 5426"/>
              <p:cNvSpPr>
                <a:spLocks noChangeAspect="1" noChangeArrowheads="1"/>
              </p:cNvSpPr>
              <p:nvPr/>
            </p:nvSpPr>
            <p:spPr bwMode="auto">
              <a:xfrm rot="-6933598">
                <a:off x="4234" y="3786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6" name="Oval 5427"/>
              <p:cNvSpPr>
                <a:spLocks noChangeAspect="1" noChangeArrowheads="1"/>
              </p:cNvSpPr>
              <p:nvPr/>
            </p:nvSpPr>
            <p:spPr bwMode="auto">
              <a:xfrm rot="-6933598">
                <a:off x="4217" y="3765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7" name="Oval 5428"/>
              <p:cNvSpPr>
                <a:spLocks noChangeAspect="1" noChangeArrowheads="1"/>
              </p:cNvSpPr>
              <p:nvPr/>
            </p:nvSpPr>
            <p:spPr bwMode="auto">
              <a:xfrm rot="-6933598">
                <a:off x="3962" y="3346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8" name="Oval 5429"/>
              <p:cNvSpPr>
                <a:spLocks noChangeAspect="1" noChangeArrowheads="1"/>
              </p:cNvSpPr>
              <p:nvPr/>
            </p:nvSpPr>
            <p:spPr bwMode="auto">
              <a:xfrm rot="-6933598">
                <a:off x="4194" y="374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29" name="Oval 5430"/>
              <p:cNvSpPr>
                <a:spLocks noChangeAspect="1" noChangeArrowheads="1"/>
              </p:cNvSpPr>
              <p:nvPr/>
            </p:nvSpPr>
            <p:spPr bwMode="auto">
              <a:xfrm rot="-6933598">
                <a:off x="4172" y="3728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0" name="Oval 5431"/>
              <p:cNvSpPr>
                <a:spLocks noChangeAspect="1" noChangeArrowheads="1"/>
              </p:cNvSpPr>
              <p:nvPr/>
            </p:nvSpPr>
            <p:spPr bwMode="auto">
              <a:xfrm rot="-6933598">
                <a:off x="4150" y="371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1" name="Oval 5432"/>
              <p:cNvSpPr>
                <a:spLocks noChangeAspect="1" noChangeArrowheads="1"/>
              </p:cNvSpPr>
              <p:nvPr/>
            </p:nvSpPr>
            <p:spPr bwMode="auto">
              <a:xfrm rot="-6933598">
                <a:off x="4132" y="3691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2" name="Oval 5433"/>
              <p:cNvSpPr>
                <a:spLocks noChangeAspect="1" noChangeArrowheads="1"/>
              </p:cNvSpPr>
              <p:nvPr/>
            </p:nvSpPr>
            <p:spPr bwMode="auto">
              <a:xfrm rot="-6933598">
                <a:off x="4109" y="366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3" name="Oval 5434"/>
              <p:cNvSpPr>
                <a:spLocks noChangeAspect="1" noChangeArrowheads="1"/>
              </p:cNvSpPr>
              <p:nvPr/>
            </p:nvSpPr>
            <p:spPr bwMode="auto">
              <a:xfrm rot="-6933598">
                <a:off x="4094" y="365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4" name="Oval 5435"/>
              <p:cNvSpPr>
                <a:spLocks noChangeAspect="1" noChangeArrowheads="1"/>
              </p:cNvSpPr>
              <p:nvPr/>
            </p:nvSpPr>
            <p:spPr bwMode="auto">
              <a:xfrm rot="-6933598">
                <a:off x="4075" y="362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5" name="Oval 5436"/>
              <p:cNvSpPr>
                <a:spLocks noChangeAspect="1" noChangeArrowheads="1"/>
              </p:cNvSpPr>
              <p:nvPr/>
            </p:nvSpPr>
            <p:spPr bwMode="auto">
              <a:xfrm rot="-6933598">
                <a:off x="4058" y="360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6" name="Oval 5437"/>
              <p:cNvSpPr>
                <a:spLocks noChangeAspect="1" noChangeArrowheads="1"/>
              </p:cNvSpPr>
              <p:nvPr/>
            </p:nvSpPr>
            <p:spPr bwMode="auto">
              <a:xfrm rot="-6933598">
                <a:off x="4529" y="383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7" name="Oval 5438"/>
              <p:cNvSpPr>
                <a:spLocks noChangeAspect="1" noChangeArrowheads="1"/>
              </p:cNvSpPr>
              <p:nvPr/>
            </p:nvSpPr>
            <p:spPr bwMode="auto">
              <a:xfrm rot="-6933598">
                <a:off x="4526" y="3798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8" name="Oval 5439"/>
              <p:cNvSpPr>
                <a:spLocks noChangeAspect="1" noChangeArrowheads="1"/>
              </p:cNvSpPr>
              <p:nvPr/>
            </p:nvSpPr>
            <p:spPr bwMode="auto">
              <a:xfrm rot="-6933598">
                <a:off x="4499" y="3781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39" name="Oval 5440"/>
              <p:cNvSpPr>
                <a:spLocks noChangeAspect="1" noChangeArrowheads="1"/>
              </p:cNvSpPr>
              <p:nvPr/>
            </p:nvSpPr>
            <p:spPr bwMode="auto">
              <a:xfrm rot="-6933598">
                <a:off x="4461" y="3777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0" name="Oval 5441"/>
              <p:cNvSpPr>
                <a:spLocks noChangeAspect="1" noChangeArrowheads="1"/>
              </p:cNvSpPr>
              <p:nvPr/>
            </p:nvSpPr>
            <p:spPr bwMode="auto">
              <a:xfrm rot="-6933598">
                <a:off x="4429" y="376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1" name="Oval 5442"/>
              <p:cNvSpPr>
                <a:spLocks noChangeAspect="1" noChangeArrowheads="1"/>
              </p:cNvSpPr>
              <p:nvPr/>
            </p:nvSpPr>
            <p:spPr bwMode="auto">
              <a:xfrm rot="-6933598">
                <a:off x="4365" y="375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2" name="Oval 5443"/>
              <p:cNvSpPr>
                <a:spLocks noChangeAspect="1" noChangeArrowheads="1"/>
              </p:cNvSpPr>
              <p:nvPr/>
            </p:nvSpPr>
            <p:spPr bwMode="auto">
              <a:xfrm rot="-6933598">
                <a:off x="4396" y="3759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3" name="Oval 5444"/>
              <p:cNvSpPr>
                <a:spLocks noChangeAspect="1" noChangeArrowheads="1"/>
              </p:cNvSpPr>
              <p:nvPr/>
            </p:nvSpPr>
            <p:spPr bwMode="auto">
              <a:xfrm rot="-6933598">
                <a:off x="4203" y="3910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4" name="Oval 5445"/>
              <p:cNvSpPr>
                <a:spLocks noChangeAspect="1" noChangeArrowheads="1"/>
              </p:cNvSpPr>
              <p:nvPr/>
            </p:nvSpPr>
            <p:spPr bwMode="auto">
              <a:xfrm rot="-6933598">
                <a:off x="4311" y="373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5" name="Oval 5446"/>
              <p:cNvSpPr>
                <a:spLocks noChangeAspect="1" noChangeArrowheads="1"/>
              </p:cNvSpPr>
              <p:nvPr/>
            </p:nvSpPr>
            <p:spPr bwMode="auto">
              <a:xfrm rot="-6933598">
                <a:off x="4274" y="372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6" name="Oval 5447"/>
              <p:cNvSpPr>
                <a:spLocks noChangeAspect="1" noChangeArrowheads="1"/>
              </p:cNvSpPr>
              <p:nvPr/>
            </p:nvSpPr>
            <p:spPr bwMode="auto">
              <a:xfrm rot="-6933598">
                <a:off x="4243" y="370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7" name="Oval 5448"/>
              <p:cNvSpPr>
                <a:spLocks noChangeAspect="1" noChangeArrowheads="1"/>
              </p:cNvSpPr>
              <p:nvPr/>
            </p:nvSpPr>
            <p:spPr bwMode="auto">
              <a:xfrm rot="-6933598">
                <a:off x="4219" y="367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8" name="Oval 5449"/>
              <p:cNvSpPr>
                <a:spLocks noChangeAspect="1" noChangeArrowheads="1"/>
              </p:cNvSpPr>
              <p:nvPr/>
            </p:nvSpPr>
            <p:spPr bwMode="auto">
              <a:xfrm rot="-6933598">
                <a:off x="4195" y="3661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49" name="Oval 5450"/>
              <p:cNvSpPr>
                <a:spLocks noChangeAspect="1" noChangeArrowheads="1"/>
              </p:cNvSpPr>
              <p:nvPr/>
            </p:nvSpPr>
            <p:spPr bwMode="auto">
              <a:xfrm rot="-6933598">
                <a:off x="4263" y="3975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0" name="Oval 5451"/>
              <p:cNvSpPr>
                <a:spLocks noChangeAspect="1" noChangeArrowheads="1"/>
              </p:cNvSpPr>
              <p:nvPr/>
            </p:nvSpPr>
            <p:spPr bwMode="auto">
              <a:xfrm rot="-6933598">
                <a:off x="4404" y="386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1" name="Oval 5452"/>
              <p:cNvSpPr>
                <a:spLocks noChangeAspect="1" noChangeArrowheads="1"/>
              </p:cNvSpPr>
              <p:nvPr/>
            </p:nvSpPr>
            <p:spPr bwMode="auto">
              <a:xfrm rot="-6933598">
                <a:off x="4359" y="3859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2" name="Oval 5453"/>
              <p:cNvSpPr>
                <a:spLocks noChangeAspect="1" noChangeArrowheads="1"/>
              </p:cNvSpPr>
              <p:nvPr/>
            </p:nvSpPr>
            <p:spPr bwMode="auto">
              <a:xfrm rot="-6933598">
                <a:off x="4321" y="384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3" name="Oval 5454"/>
              <p:cNvSpPr>
                <a:spLocks noChangeAspect="1" noChangeArrowheads="1"/>
              </p:cNvSpPr>
              <p:nvPr/>
            </p:nvSpPr>
            <p:spPr bwMode="auto">
              <a:xfrm rot="-6933598">
                <a:off x="4289" y="3840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4" name="Oval 5455"/>
              <p:cNvSpPr>
                <a:spLocks noChangeAspect="1" noChangeArrowheads="1"/>
              </p:cNvSpPr>
              <p:nvPr/>
            </p:nvSpPr>
            <p:spPr bwMode="auto">
              <a:xfrm rot="-6933598">
                <a:off x="4265" y="3819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5" name="Oval 5456"/>
              <p:cNvSpPr>
                <a:spLocks noChangeAspect="1" noChangeArrowheads="1"/>
              </p:cNvSpPr>
              <p:nvPr/>
            </p:nvSpPr>
            <p:spPr bwMode="auto">
              <a:xfrm rot="-6933598">
                <a:off x="4140" y="387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6" name="Oval 5457"/>
              <p:cNvSpPr>
                <a:spLocks noChangeAspect="1" noChangeArrowheads="1"/>
              </p:cNvSpPr>
              <p:nvPr/>
            </p:nvSpPr>
            <p:spPr bwMode="auto">
              <a:xfrm rot="-6933598">
                <a:off x="4313" y="3806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7" name="Oval 5458"/>
              <p:cNvSpPr>
                <a:spLocks noChangeAspect="1" noChangeArrowheads="1"/>
              </p:cNvSpPr>
              <p:nvPr/>
            </p:nvSpPr>
            <p:spPr bwMode="auto">
              <a:xfrm rot="-6933598">
                <a:off x="4345" y="3813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8" name="Oval 5459"/>
              <p:cNvSpPr>
                <a:spLocks noChangeAspect="1" noChangeArrowheads="1"/>
              </p:cNvSpPr>
              <p:nvPr/>
            </p:nvSpPr>
            <p:spPr bwMode="auto">
              <a:xfrm rot="-6933598">
                <a:off x="4379" y="3825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59" name="Oval 5460"/>
              <p:cNvSpPr>
                <a:spLocks noChangeAspect="1" noChangeArrowheads="1"/>
              </p:cNvSpPr>
              <p:nvPr/>
            </p:nvSpPr>
            <p:spPr bwMode="auto">
              <a:xfrm rot="-6933598">
                <a:off x="4425" y="383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0" name="Oval 5461"/>
              <p:cNvSpPr>
                <a:spLocks noChangeAspect="1" noChangeArrowheads="1"/>
              </p:cNvSpPr>
              <p:nvPr/>
            </p:nvSpPr>
            <p:spPr bwMode="auto">
              <a:xfrm rot="-6933598">
                <a:off x="4464" y="3844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1" name="Oval 5462"/>
              <p:cNvSpPr>
                <a:spLocks noChangeAspect="1" noChangeArrowheads="1"/>
              </p:cNvSpPr>
              <p:nvPr/>
            </p:nvSpPr>
            <p:spPr bwMode="auto">
              <a:xfrm rot="-6933598">
                <a:off x="4574" y="375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2" name="Oval 5463"/>
              <p:cNvSpPr>
                <a:spLocks noChangeAspect="1" noChangeArrowheads="1"/>
              </p:cNvSpPr>
              <p:nvPr/>
            </p:nvSpPr>
            <p:spPr bwMode="auto">
              <a:xfrm rot="-6933598">
                <a:off x="4268" y="394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3" name="Oval 5464"/>
              <p:cNvSpPr>
                <a:spLocks noChangeAspect="1" noChangeArrowheads="1"/>
              </p:cNvSpPr>
              <p:nvPr/>
            </p:nvSpPr>
            <p:spPr bwMode="auto">
              <a:xfrm rot="-6933598">
                <a:off x="4291" y="3904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4" name="Oval 5465"/>
              <p:cNvSpPr>
                <a:spLocks noChangeAspect="1" noChangeArrowheads="1"/>
              </p:cNvSpPr>
              <p:nvPr/>
            </p:nvSpPr>
            <p:spPr bwMode="auto">
              <a:xfrm rot="-6933598">
                <a:off x="4054" y="3919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5" name="Oval 5466"/>
              <p:cNvSpPr>
                <a:spLocks noChangeAspect="1" noChangeArrowheads="1"/>
              </p:cNvSpPr>
              <p:nvPr/>
            </p:nvSpPr>
            <p:spPr bwMode="auto">
              <a:xfrm rot="-6933598">
                <a:off x="4241" y="392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6" name="Oval 5467"/>
              <p:cNvSpPr>
                <a:spLocks noChangeAspect="1" noChangeArrowheads="1"/>
              </p:cNvSpPr>
              <p:nvPr/>
            </p:nvSpPr>
            <p:spPr bwMode="auto">
              <a:xfrm rot="-6933598">
                <a:off x="4194" y="3863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7" name="Oval 5468"/>
              <p:cNvSpPr>
                <a:spLocks noChangeAspect="1" noChangeArrowheads="1"/>
              </p:cNvSpPr>
              <p:nvPr/>
            </p:nvSpPr>
            <p:spPr bwMode="auto">
              <a:xfrm rot="-6933598">
                <a:off x="4166" y="385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8" name="Oval 5469"/>
              <p:cNvSpPr>
                <a:spLocks noChangeAspect="1" noChangeArrowheads="1"/>
              </p:cNvSpPr>
              <p:nvPr/>
            </p:nvSpPr>
            <p:spPr bwMode="auto">
              <a:xfrm rot="-6933598">
                <a:off x="4174" y="3890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69" name="Oval 5470"/>
              <p:cNvSpPr>
                <a:spLocks noChangeAspect="1" noChangeArrowheads="1"/>
              </p:cNvSpPr>
              <p:nvPr/>
            </p:nvSpPr>
            <p:spPr bwMode="auto">
              <a:xfrm rot="-6933598">
                <a:off x="4222" y="3878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0" name="Oval 5471"/>
              <p:cNvSpPr>
                <a:spLocks noChangeAspect="1" noChangeArrowheads="1"/>
              </p:cNvSpPr>
              <p:nvPr/>
            </p:nvSpPr>
            <p:spPr bwMode="auto">
              <a:xfrm rot="-6933598">
                <a:off x="4257" y="3892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1" name="Oval 5472"/>
              <p:cNvSpPr>
                <a:spLocks noChangeAspect="1" noChangeArrowheads="1"/>
              </p:cNvSpPr>
              <p:nvPr/>
            </p:nvSpPr>
            <p:spPr bwMode="auto">
              <a:xfrm rot="-6933598">
                <a:off x="4315" y="3910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2" name="Oval 5473"/>
              <p:cNvSpPr>
                <a:spLocks noChangeAspect="1" noChangeArrowheads="1"/>
              </p:cNvSpPr>
              <p:nvPr/>
            </p:nvSpPr>
            <p:spPr bwMode="auto">
              <a:xfrm rot="-6933598">
                <a:off x="4344" y="3913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3" name="Oval 5474"/>
              <p:cNvSpPr>
                <a:spLocks noChangeAspect="1" noChangeArrowheads="1"/>
              </p:cNvSpPr>
              <p:nvPr/>
            </p:nvSpPr>
            <p:spPr bwMode="auto">
              <a:xfrm rot="-6933598">
                <a:off x="4382" y="3906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4" name="Oval 5475"/>
              <p:cNvSpPr>
                <a:spLocks noChangeAspect="1" noChangeArrowheads="1"/>
              </p:cNvSpPr>
              <p:nvPr/>
            </p:nvSpPr>
            <p:spPr bwMode="auto">
              <a:xfrm rot="-6933598">
                <a:off x="4415" y="3884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5" name="Oval 5476"/>
              <p:cNvSpPr>
                <a:spLocks noChangeAspect="1" noChangeArrowheads="1"/>
              </p:cNvSpPr>
              <p:nvPr/>
            </p:nvSpPr>
            <p:spPr bwMode="auto">
              <a:xfrm rot="-6933598">
                <a:off x="4205" y="3986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6" name="Oval 5477"/>
              <p:cNvSpPr>
                <a:spLocks noChangeAspect="1" noChangeArrowheads="1"/>
              </p:cNvSpPr>
              <p:nvPr/>
            </p:nvSpPr>
            <p:spPr bwMode="auto">
              <a:xfrm rot="-6933598">
                <a:off x="4173" y="3977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7" name="Oval 5478"/>
              <p:cNvSpPr>
                <a:spLocks noChangeAspect="1" noChangeArrowheads="1"/>
              </p:cNvSpPr>
              <p:nvPr/>
            </p:nvSpPr>
            <p:spPr bwMode="auto">
              <a:xfrm rot="-6933598">
                <a:off x="4138" y="3964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8" name="Oval 5479"/>
              <p:cNvSpPr>
                <a:spLocks noChangeAspect="1" noChangeArrowheads="1"/>
              </p:cNvSpPr>
              <p:nvPr/>
            </p:nvSpPr>
            <p:spPr bwMode="auto">
              <a:xfrm rot="-6933598">
                <a:off x="4111" y="3949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79" name="Oval 5480"/>
              <p:cNvSpPr>
                <a:spLocks noChangeAspect="1" noChangeArrowheads="1"/>
              </p:cNvSpPr>
              <p:nvPr/>
            </p:nvSpPr>
            <p:spPr bwMode="auto">
              <a:xfrm rot="-6933598">
                <a:off x="4084" y="3939"/>
                <a:ext cx="11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0" name="Oval 5481"/>
              <p:cNvSpPr>
                <a:spLocks noChangeAspect="1" noChangeArrowheads="1"/>
              </p:cNvSpPr>
              <p:nvPr/>
            </p:nvSpPr>
            <p:spPr bwMode="auto">
              <a:xfrm rot="-6933598">
                <a:off x="3821" y="3446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1" name="Oval 5482"/>
              <p:cNvSpPr>
                <a:spLocks noChangeAspect="1" noChangeArrowheads="1"/>
              </p:cNvSpPr>
              <p:nvPr/>
            </p:nvSpPr>
            <p:spPr bwMode="auto">
              <a:xfrm rot="-6933598">
                <a:off x="3834" y="3474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2" name="Oval 5483"/>
              <p:cNvSpPr>
                <a:spLocks noChangeAspect="1" noChangeArrowheads="1"/>
              </p:cNvSpPr>
              <p:nvPr/>
            </p:nvSpPr>
            <p:spPr bwMode="auto">
              <a:xfrm rot="-6933598">
                <a:off x="3849" y="3618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3" name="Oval 5484"/>
              <p:cNvSpPr>
                <a:spLocks noChangeAspect="1" noChangeArrowheads="1"/>
              </p:cNvSpPr>
              <p:nvPr/>
            </p:nvSpPr>
            <p:spPr bwMode="auto">
              <a:xfrm rot="-6933598">
                <a:off x="4065" y="3722"/>
                <a:ext cx="11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4" name="Oval 5485"/>
              <p:cNvSpPr>
                <a:spLocks noChangeAspect="1" noChangeArrowheads="1"/>
              </p:cNvSpPr>
              <p:nvPr/>
            </p:nvSpPr>
            <p:spPr bwMode="auto">
              <a:xfrm rot="-6933598">
                <a:off x="3816" y="3421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5" name="Oval 5486"/>
              <p:cNvSpPr>
                <a:spLocks noChangeAspect="1" noChangeArrowheads="1"/>
              </p:cNvSpPr>
              <p:nvPr/>
            </p:nvSpPr>
            <p:spPr bwMode="auto">
              <a:xfrm rot="-6933598">
                <a:off x="4101" y="3723"/>
                <a:ext cx="10" cy="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86" name="Oval 5487"/>
              <p:cNvSpPr>
                <a:spLocks noChangeAspect="1" noChangeArrowheads="1"/>
              </p:cNvSpPr>
              <p:nvPr/>
            </p:nvSpPr>
            <p:spPr bwMode="auto">
              <a:xfrm rot="-6933598">
                <a:off x="3810" y="3395"/>
                <a:ext cx="10" cy="1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45065" name="Picture 3" descr="human bod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014" y="1628775"/>
            <a:ext cx="2136775" cy="4198938"/>
          </a:xfrm>
        </p:spPr>
      </p:pic>
      <p:grpSp>
        <p:nvGrpSpPr>
          <p:cNvPr id="45066" name="Group 5"/>
          <p:cNvGrpSpPr>
            <a:grpSpLocks/>
          </p:cNvGrpSpPr>
          <p:nvPr/>
        </p:nvGrpSpPr>
        <p:grpSpPr bwMode="auto">
          <a:xfrm>
            <a:off x="6448424" y="1085852"/>
            <a:ext cx="1493837" cy="1279526"/>
            <a:chOff x="340" y="955"/>
            <a:chExt cx="1315" cy="1001"/>
          </a:xfrm>
        </p:grpSpPr>
        <p:pic>
          <p:nvPicPr>
            <p:cNvPr id="45240" name="Picture 6" descr="bra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55"/>
              <a:ext cx="1202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41" name="Rectangle 7"/>
            <p:cNvSpPr>
              <a:spLocks noChangeArrowheads="1"/>
            </p:cNvSpPr>
            <p:nvPr/>
          </p:nvSpPr>
          <p:spPr bwMode="auto">
            <a:xfrm>
              <a:off x="1247" y="1593"/>
              <a:ext cx="40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AU" altLang="en-US" sz="3600">
                <a:solidFill>
                  <a:srgbClr val="000000"/>
                </a:solidFill>
              </a:endParaRPr>
            </a:p>
          </p:txBody>
        </p:sp>
      </p:grpSp>
      <p:pic>
        <p:nvPicPr>
          <p:cNvPr id="45067" name="Picture 12" descr="Lymph n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1951038"/>
            <a:ext cx="13303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1" name="Group 5065"/>
          <p:cNvGrpSpPr>
            <a:grpSpLocks noChangeAspect="1"/>
          </p:cNvGrpSpPr>
          <p:nvPr/>
        </p:nvGrpSpPr>
        <p:grpSpPr bwMode="auto">
          <a:xfrm rot="1186390">
            <a:off x="6269039" y="4965700"/>
            <a:ext cx="631825" cy="628650"/>
            <a:chOff x="3852" y="1647"/>
            <a:chExt cx="432" cy="450"/>
          </a:xfrm>
        </p:grpSpPr>
        <p:sp>
          <p:nvSpPr>
            <p:cNvPr id="45164" name="Freeform 5066"/>
            <p:cNvSpPr>
              <a:spLocks noChangeAspect="1"/>
            </p:cNvSpPr>
            <p:nvPr/>
          </p:nvSpPr>
          <p:spPr bwMode="auto">
            <a:xfrm>
              <a:off x="4199" y="1925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5" name="Freeform 5067"/>
            <p:cNvSpPr>
              <a:spLocks noChangeAspect="1"/>
            </p:cNvSpPr>
            <p:nvPr/>
          </p:nvSpPr>
          <p:spPr bwMode="auto">
            <a:xfrm>
              <a:off x="4065" y="1685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6" name="Freeform 5068"/>
            <p:cNvSpPr>
              <a:spLocks noChangeAspect="1"/>
            </p:cNvSpPr>
            <p:nvPr/>
          </p:nvSpPr>
          <p:spPr bwMode="auto">
            <a:xfrm>
              <a:off x="4128" y="1666"/>
              <a:ext cx="7" cy="1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7" name="Freeform 5069"/>
            <p:cNvSpPr>
              <a:spLocks noChangeAspect="1"/>
            </p:cNvSpPr>
            <p:nvPr/>
          </p:nvSpPr>
          <p:spPr bwMode="auto">
            <a:xfrm>
              <a:off x="4183" y="1739"/>
              <a:ext cx="9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8" name="Freeform 5070"/>
            <p:cNvSpPr>
              <a:spLocks noChangeAspect="1"/>
            </p:cNvSpPr>
            <p:nvPr/>
          </p:nvSpPr>
          <p:spPr bwMode="auto">
            <a:xfrm>
              <a:off x="4235" y="1789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9" name="Freeform 5071"/>
            <p:cNvSpPr>
              <a:spLocks noChangeAspect="1"/>
            </p:cNvSpPr>
            <p:nvPr/>
          </p:nvSpPr>
          <p:spPr bwMode="auto">
            <a:xfrm>
              <a:off x="4220" y="1870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0" name="Freeform 5072"/>
            <p:cNvSpPr>
              <a:spLocks noChangeAspect="1"/>
            </p:cNvSpPr>
            <p:nvPr/>
          </p:nvSpPr>
          <p:spPr bwMode="auto">
            <a:xfrm>
              <a:off x="4190" y="196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1" name="Freeform 5073"/>
            <p:cNvSpPr>
              <a:spLocks noChangeAspect="1"/>
            </p:cNvSpPr>
            <p:nvPr/>
          </p:nvSpPr>
          <p:spPr bwMode="auto">
            <a:xfrm>
              <a:off x="4099" y="2014"/>
              <a:ext cx="9" cy="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2" name="Freeform 5074"/>
            <p:cNvSpPr>
              <a:spLocks noChangeAspect="1"/>
            </p:cNvSpPr>
            <p:nvPr/>
          </p:nvSpPr>
          <p:spPr bwMode="auto">
            <a:xfrm>
              <a:off x="3911" y="1763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3" name="Freeform 5075"/>
            <p:cNvSpPr>
              <a:spLocks noChangeAspect="1"/>
            </p:cNvSpPr>
            <p:nvPr/>
          </p:nvSpPr>
          <p:spPr bwMode="auto">
            <a:xfrm>
              <a:off x="3958" y="1708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4" name="Freeform 5076"/>
            <p:cNvSpPr>
              <a:spLocks noChangeAspect="1"/>
            </p:cNvSpPr>
            <p:nvPr/>
          </p:nvSpPr>
          <p:spPr bwMode="auto">
            <a:xfrm>
              <a:off x="3871" y="1840"/>
              <a:ext cx="13" cy="1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5" name="Freeform 5077"/>
            <p:cNvSpPr>
              <a:spLocks noChangeAspect="1"/>
            </p:cNvSpPr>
            <p:nvPr/>
          </p:nvSpPr>
          <p:spPr bwMode="auto">
            <a:xfrm>
              <a:off x="3878" y="1931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6" name="Freeform 5078"/>
            <p:cNvSpPr>
              <a:spLocks noChangeAspect="1"/>
            </p:cNvSpPr>
            <p:nvPr/>
          </p:nvSpPr>
          <p:spPr bwMode="auto">
            <a:xfrm>
              <a:off x="3925" y="1986"/>
              <a:ext cx="10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7" name="Freeform 5079"/>
            <p:cNvSpPr>
              <a:spLocks noChangeAspect="1"/>
            </p:cNvSpPr>
            <p:nvPr/>
          </p:nvSpPr>
          <p:spPr bwMode="auto">
            <a:xfrm>
              <a:off x="3974" y="2021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8" name="Freeform 5080"/>
            <p:cNvSpPr>
              <a:spLocks noChangeAspect="1"/>
            </p:cNvSpPr>
            <p:nvPr/>
          </p:nvSpPr>
          <p:spPr bwMode="auto">
            <a:xfrm>
              <a:off x="4047" y="201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79" name="Freeform 5081"/>
            <p:cNvSpPr>
              <a:spLocks noChangeAspect="1"/>
            </p:cNvSpPr>
            <p:nvPr/>
          </p:nvSpPr>
          <p:spPr bwMode="auto">
            <a:xfrm>
              <a:off x="3852" y="1647"/>
              <a:ext cx="432" cy="450"/>
            </a:xfrm>
            <a:custGeom>
              <a:avLst/>
              <a:gdLst>
                <a:gd name="T0" fmla="*/ 0 w 2151"/>
                <a:gd name="T1" fmla="*/ 0 h 2242"/>
                <a:gd name="T2" fmla="*/ 0 w 2151"/>
                <a:gd name="T3" fmla="*/ 0 h 2242"/>
                <a:gd name="T4" fmla="*/ 0 w 2151"/>
                <a:gd name="T5" fmla="*/ 0 h 2242"/>
                <a:gd name="T6" fmla="*/ 0 w 2151"/>
                <a:gd name="T7" fmla="*/ 0 h 2242"/>
                <a:gd name="T8" fmla="*/ 0 w 2151"/>
                <a:gd name="T9" fmla="*/ 0 h 2242"/>
                <a:gd name="T10" fmla="*/ 0 w 2151"/>
                <a:gd name="T11" fmla="*/ 0 h 2242"/>
                <a:gd name="T12" fmla="*/ 0 w 2151"/>
                <a:gd name="T13" fmla="*/ 0 h 2242"/>
                <a:gd name="T14" fmla="*/ 0 w 2151"/>
                <a:gd name="T15" fmla="*/ 0 h 2242"/>
                <a:gd name="T16" fmla="*/ 0 w 2151"/>
                <a:gd name="T17" fmla="*/ 0 h 2242"/>
                <a:gd name="T18" fmla="*/ 0 w 2151"/>
                <a:gd name="T19" fmla="*/ 0 h 2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1"/>
                <a:gd name="T31" fmla="*/ 0 h 2242"/>
                <a:gd name="T32" fmla="*/ 2151 w 2151"/>
                <a:gd name="T33" fmla="*/ 2242 h 2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1" h="2242">
                  <a:moveTo>
                    <a:pt x="864" y="64"/>
                  </a:moveTo>
                  <a:cubicBezTo>
                    <a:pt x="611" y="128"/>
                    <a:pt x="289" y="353"/>
                    <a:pt x="153" y="556"/>
                  </a:cubicBezTo>
                  <a:cubicBezTo>
                    <a:pt x="17" y="759"/>
                    <a:pt x="0" y="1039"/>
                    <a:pt x="45" y="1284"/>
                  </a:cubicBezTo>
                  <a:cubicBezTo>
                    <a:pt x="90" y="1529"/>
                    <a:pt x="240" y="1873"/>
                    <a:pt x="424" y="2030"/>
                  </a:cubicBezTo>
                  <a:cubicBezTo>
                    <a:pt x="608" y="2187"/>
                    <a:pt x="908" y="2242"/>
                    <a:pt x="1147" y="2227"/>
                  </a:cubicBezTo>
                  <a:cubicBezTo>
                    <a:pt x="1386" y="2212"/>
                    <a:pt x="1697" y="2083"/>
                    <a:pt x="1858" y="1939"/>
                  </a:cubicBezTo>
                  <a:cubicBezTo>
                    <a:pt x="2019" y="1795"/>
                    <a:pt x="2075" y="1565"/>
                    <a:pt x="2112" y="1363"/>
                  </a:cubicBezTo>
                  <a:cubicBezTo>
                    <a:pt x="2149" y="1161"/>
                    <a:pt x="2151" y="923"/>
                    <a:pt x="2078" y="725"/>
                  </a:cubicBezTo>
                  <a:cubicBezTo>
                    <a:pt x="2005" y="527"/>
                    <a:pt x="1874" y="282"/>
                    <a:pt x="1672" y="172"/>
                  </a:cubicBezTo>
                  <a:cubicBezTo>
                    <a:pt x="1470" y="62"/>
                    <a:pt x="1117" y="0"/>
                    <a:pt x="864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653">
                    <a:alpha val="79999"/>
                  </a:srgbClr>
                </a:gs>
                <a:gs pos="100000">
                  <a:srgbClr val="CC3300">
                    <a:alpha val="79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0" name="Freeform 5082"/>
            <p:cNvSpPr>
              <a:spLocks noChangeAspect="1"/>
            </p:cNvSpPr>
            <p:nvPr/>
          </p:nvSpPr>
          <p:spPr bwMode="auto">
            <a:xfrm rot="1588548">
              <a:off x="4080" y="1748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1" name="Freeform 5083"/>
            <p:cNvSpPr>
              <a:spLocks noChangeAspect="1"/>
            </p:cNvSpPr>
            <p:nvPr/>
          </p:nvSpPr>
          <p:spPr bwMode="auto">
            <a:xfrm rot="20011452" flipV="1">
              <a:off x="4049" y="1868"/>
              <a:ext cx="49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2" name="Freeform 5084"/>
            <p:cNvSpPr>
              <a:spLocks noChangeAspect="1"/>
            </p:cNvSpPr>
            <p:nvPr/>
          </p:nvSpPr>
          <p:spPr bwMode="auto">
            <a:xfrm rot="20011452" flipV="1">
              <a:off x="4030" y="1742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3" name="Freeform 5085"/>
            <p:cNvSpPr>
              <a:spLocks noChangeAspect="1"/>
            </p:cNvSpPr>
            <p:nvPr/>
          </p:nvSpPr>
          <p:spPr bwMode="auto">
            <a:xfrm flipH="1">
              <a:off x="4117" y="1800"/>
              <a:ext cx="50" cy="87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4" name="Freeform 5086"/>
            <p:cNvSpPr>
              <a:spLocks noChangeAspect="1"/>
            </p:cNvSpPr>
            <p:nvPr/>
          </p:nvSpPr>
          <p:spPr bwMode="auto">
            <a:xfrm rot="4687844" flipH="1">
              <a:off x="4092" y="1793"/>
              <a:ext cx="50" cy="87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5" name="Freeform 5087"/>
            <p:cNvSpPr>
              <a:spLocks noChangeAspect="1"/>
            </p:cNvSpPr>
            <p:nvPr/>
          </p:nvSpPr>
          <p:spPr bwMode="auto">
            <a:xfrm rot="19349531">
              <a:off x="4091" y="1842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6" name="Freeform 5088"/>
            <p:cNvSpPr>
              <a:spLocks noChangeAspect="1"/>
            </p:cNvSpPr>
            <p:nvPr/>
          </p:nvSpPr>
          <p:spPr bwMode="auto">
            <a:xfrm>
              <a:off x="4057" y="1813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7" name="Freeform 5089"/>
            <p:cNvSpPr>
              <a:spLocks noChangeAspect="1"/>
            </p:cNvSpPr>
            <p:nvPr/>
          </p:nvSpPr>
          <p:spPr bwMode="auto">
            <a:xfrm rot="17541503" flipV="1">
              <a:off x="3981" y="1743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8" name="Freeform 5090"/>
            <p:cNvSpPr>
              <a:spLocks noChangeAspect="1"/>
            </p:cNvSpPr>
            <p:nvPr/>
          </p:nvSpPr>
          <p:spPr bwMode="auto">
            <a:xfrm flipH="1">
              <a:off x="3945" y="1780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89" name="Freeform 5091"/>
            <p:cNvSpPr>
              <a:spLocks noChangeAspect="1"/>
            </p:cNvSpPr>
            <p:nvPr/>
          </p:nvSpPr>
          <p:spPr bwMode="auto">
            <a:xfrm rot="13389691" flipH="1">
              <a:off x="3914" y="1808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0" name="Freeform 5092"/>
            <p:cNvSpPr>
              <a:spLocks noChangeAspect="1"/>
            </p:cNvSpPr>
            <p:nvPr/>
          </p:nvSpPr>
          <p:spPr bwMode="auto">
            <a:xfrm rot="14686208">
              <a:off x="3976" y="1824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1" name="Freeform 5093"/>
            <p:cNvSpPr>
              <a:spLocks noChangeAspect="1"/>
            </p:cNvSpPr>
            <p:nvPr/>
          </p:nvSpPr>
          <p:spPr bwMode="auto">
            <a:xfrm rot="1588548">
              <a:off x="3949" y="1812"/>
              <a:ext cx="49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2" name="Freeform 5094"/>
            <p:cNvSpPr>
              <a:spLocks noChangeAspect="1"/>
            </p:cNvSpPr>
            <p:nvPr/>
          </p:nvSpPr>
          <p:spPr bwMode="auto">
            <a:xfrm rot="16008547">
              <a:off x="4020" y="1823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3" name="Freeform 5095"/>
            <p:cNvSpPr>
              <a:spLocks noChangeAspect="1"/>
            </p:cNvSpPr>
            <p:nvPr/>
          </p:nvSpPr>
          <p:spPr bwMode="auto">
            <a:xfrm>
              <a:off x="4157" y="1815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4" name="Freeform 5096"/>
            <p:cNvSpPr>
              <a:spLocks noChangeAspect="1"/>
            </p:cNvSpPr>
            <p:nvPr/>
          </p:nvSpPr>
          <p:spPr bwMode="auto">
            <a:xfrm>
              <a:off x="3930" y="1868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5" name="Freeform 5097"/>
            <p:cNvSpPr>
              <a:spLocks noChangeAspect="1"/>
            </p:cNvSpPr>
            <p:nvPr/>
          </p:nvSpPr>
          <p:spPr bwMode="auto">
            <a:xfrm>
              <a:off x="3934" y="1838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6" name="Freeform 5098"/>
            <p:cNvSpPr>
              <a:spLocks noChangeAspect="1"/>
            </p:cNvSpPr>
            <p:nvPr/>
          </p:nvSpPr>
          <p:spPr bwMode="auto">
            <a:xfrm>
              <a:off x="4024" y="1944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7" name="Freeform 5099"/>
            <p:cNvSpPr>
              <a:spLocks noChangeAspect="1"/>
            </p:cNvSpPr>
            <p:nvPr/>
          </p:nvSpPr>
          <p:spPr bwMode="auto">
            <a:xfrm>
              <a:off x="4041" y="1848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8" name="Freeform 5100"/>
            <p:cNvSpPr>
              <a:spLocks noChangeAspect="1"/>
            </p:cNvSpPr>
            <p:nvPr/>
          </p:nvSpPr>
          <p:spPr bwMode="auto">
            <a:xfrm>
              <a:off x="4048" y="1943"/>
              <a:ext cx="15" cy="1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99" name="Freeform 5101"/>
            <p:cNvSpPr>
              <a:spLocks noChangeAspect="1"/>
            </p:cNvSpPr>
            <p:nvPr/>
          </p:nvSpPr>
          <p:spPr bwMode="auto">
            <a:xfrm>
              <a:off x="3987" y="1859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0" name="Freeform 5102"/>
            <p:cNvSpPr>
              <a:spLocks noChangeAspect="1"/>
            </p:cNvSpPr>
            <p:nvPr/>
          </p:nvSpPr>
          <p:spPr bwMode="auto">
            <a:xfrm>
              <a:off x="3992" y="1894"/>
              <a:ext cx="17" cy="1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1" name="Freeform 5103"/>
            <p:cNvSpPr>
              <a:spLocks noChangeAspect="1"/>
            </p:cNvSpPr>
            <p:nvPr/>
          </p:nvSpPr>
          <p:spPr bwMode="auto">
            <a:xfrm>
              <a:off x="3978" y="1892"/>
              <a:ext cx="17" cy="1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2" name="Freeform 5104"/>
            <p:cNvSpPr>
              <a:spLocks noChangeAspect="1"/>
            </p:cNvSpPr>
            <p:nvPr/>
          </p:nvSpPr>
          <p:spPr bwMode="auto">
            <a:xfrm>
              <a:off x="3995" y="1920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3" name="Freeform 5105"/>
            <p:cNvSpPr>
              <a:spLocks noChangeAspect="1"/>
            </p:cNvSpPr>
            <p:nvPr/>
          </p:nvSpPr>
          <p:spPr bwMode="auto">
            <a:xfrm>
              <a:off x="4021" y="1920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4" name="Freeform 5106"/>
            <p:cNvSpPr>
              <a:spLocks noChangeAspect="1"/>
            </p:cNvSpPr>
            <p:nvPr/>
          </p:nvSpPr>
          <p:spPr bwMode="auto">
            <a:xfrm>
              <a:off x="4016" y="1837"/>
              <a:ext cx="12" cy="1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5" name="Freeform 5107"/>
            <p:cNvSpPr>
              <a:spLocks noChangeAspect="1"/>
            </p:cNvSpPr>
            <p:nvPr/>
          </p:nvSpPr>
          <p:spPr bwMode="auto">
            <a:xfrm>
              <a:off x="4049" y="1921"/>
              <a:ext cx="11" cy="11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6" name="Freeform 5108"/>
            <p:cNvSpPr>
              <a:spLocks noChangeAspect="1"/>
            </p:cNvSpPr>
            <p:nvPr/>
          </p:nvSpPr>
          <p:spPr bwMode="auto">
            <a:xfrm>
              <a:off x="4004" y="1812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7" name="Freeform 5109"/>
            <p:cNvSpPr>
              <a:spLocks noChangeAspect="1"/>
            </p:cNvSpPr>
            <p:nvPr/>
          </p:nvSpPr>
          <p:spPr bwMode="auto">
            <a:xfrm>
              <a:off x="3957" y="1899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8" name="Freeform 5110"/>
            <p:cNvSpPr>
              <a:spLocks noChangeAspect="1"/>
            </p:cNvSpPr>
            <p:nvPr/>
          </p:nvSpPr>
          <p:spPr bwMode="auto">
            <a:xfrm>
              <a:off x="4053" y="1779"/>
              <a:ext cx="11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09" name="Freeform 5111"/>
            <p:cNvSpPr>
              <a:spLocks noChangeAspect="1"/>
            </p:cNvSpPr>
            <p:nvPr/>
          </p:nvSpPr>
          <p:spPr bwMode="auto">
            <a:xfrm>
              <a:off x="4043" y="1745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0" name="Freeform 5112"/>
            <p:cNvSpPr>
              <a:spLocks noChangeAspect="1"/>
            </p:cNvSpPr>
            <p:nvPr/>
          </p:nvSpPr>
          <p:spPr bwMode="auto">
            <a:xfrm>
              <a:off x="4025" y="1747"/>
              <a:ext cx="10" cy="1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1" name="Freeform 5113"/>
            <p:cNvSpPr>
              <a:spLocks noChangeAspect="1"/>
            </p:cNvSpPr>
            <p:nvPr/>
          </p:nvSpPr>
          <p:spPr bwMode="auto">
            <a:xfrm>
              <a:off x="4002" y="1759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2" name="Freeform 5114"/>
            <p:cNvSpPr>
              <a:spLocks noChangeAspect="1"/>
            </p:cNvSpPr>
            <p:nvPr/>
          </p:nvSpPr>
          <p:spPr bwMode="auto">
            <a:xfrm>
              <a:off x="4007" y="1784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3" name="Freeform 5115"/>
            <p:cNvSpPr>
              <a:spLocks noChangeAspect="1"/>
            </p:cNvSpPr>
            <p:nvPr/>
          </p:nvSpPr>
          <p:spPr bwMode="auto">
            <a:xfrm>
              <a:off x="4047" y="1819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4" name="Freeform 5116"/>
            <p:cNvSpPr>
              <a:spLocks noChangeAspect="1"/>
            </p:cNvSpPr>
            <p:nvPr/>
          </p:nvSpPr>
          <p:spPr bwMode="auto">
            <a:xfrm>
              <a:off x="4014" y="1895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5" name="Freeform 5117"/>
            <p:cNvSpPr>
              <a:spLocks noChangeAspect="1"/>
            </p:cNvSpPr>
            <p:nvPr/>
          </p:nvSpPr>
          <p:spPr bwMode="auto">
            <a:xfrm>
              <a:off x="4143" y="188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6" name="Freeform 5118"/>
            <p:cNvSpPr>
              <a:spLocks noChangeAspect="1"/>
            </p:cNvSpPr>
            <p:nvPr/>
          </p:nvSpPr>
          <p:spPr bwMode="auto">
            <a:xfrm>
              <a:off x="4082" y="1903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7" name="Freeform 5119"/>
            <p:cNvSpPr>
              <a:spLocks noChangeAspect="1"/>
            </p:cNvSpPr>
            <p:nvPr/>
          </p:nvSpPr>
          <p:spPr bwMode="auto">
            <a:xfrm>
              <a:off x="4126" y="192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8" name="Freeform 5120"/>
            <p:cNvSpPr>
              <a:spLocks noChangeAspect="1"/>
            </p:cNvSpPr>
            <p:nvPr/>
          </p:nvSpPr>
          <p:spPr bwMode="auto">
            <a:xfrm>
              <a:off x="4108" y="1876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19" name="Freeform 5121"/>
            <p:cNvSpPr>
              <a:spLocks noChangeAspect="1"/>
            </p:cNvSpPr>
            <p:nvPr/>
          </p:nvSpPr>
          <p:spPr bwMode="auto">
            <a:xfrm>
              <a:off x="4083" y="1752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0" name="Freeform 5122"/>
            <p:cNvSpPr>
              <a:spLocks noChangeAspect="1"/>
            </p:cNvSpPr>
            <p:nvPr/>
          </p:nvSpPr>
          <p:spPr bwMode="auto">
            <a:xfrm>
              <a:off x="4079" y="1944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1" name="Freeform 5123"/>
            <p:cNvSpPr>
              <a:spLocks noChangeAspect="1"/>
            </p:cNvSpPr>
            <p:nvPr/>
          </p:nvSpPr>
          <p:spPr bwMode="auto">
            <a:xfrm>
              <a:off x="3927" y="1798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2" name="Freeform 5124"/>
            <p:cNvSpPr>
              <a:spLocks noChangeAspect="1"/>
            </p:cNvSpPr>
            <p:nvPr/>
          </p:nvSpPr>
          <p:spPr bwMode="auto">
            <a:xfrm>
              <a:off x="4060" y="189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3" name="Freeform 5125"/>
            <p:cNvSpPr>
              <a:spLocks noChangeAspect="1"/>
            </p:cNvSpPr>
            <p:nvPr/>
          </p:nvSpPr>
          <p:spPr bwMode="auto">
            <a:xfrm>
              <a:off x="4112" y="1831"/>
              <a:ext cx="13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4" name="Freeform 5126"/>
            <p:cNvSpPr>
              <a:spLocks noChangeAspect="1"/>
            </p:cNvSpPr>
            <p:nvPr/>
          </p:nvSpPr>
          <p:spPr bwMode="auto">
            <a:xfrm>
              <a:off x="4131" y="1855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5" name="Freeform 5127"/>
            <p:cNvSpPr>
              <a:spLocks noChangeAspect="1"/>
            </p:cNvSpPr>
            <p:nvPr/>
          </p:nvSpPr>
          <p:spPr bwMode="auto">
            <a:xfrm>
              <a:off x="4111" y="1776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6" name="Freeform 5128"/>
            <p:cNvSpPr>
              <a:spLocks noChangeAspect="1"/>
            </p:cNvSpPr>
            <p:nvPr/>
          </p:nvSpPr>
          <p:spPr bwMode="auto">
            <a:xfrm>
              <a:off x="4019" y="1815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7" name="Freeform 5129"/>
            <p:cNvSpPr>
              <a:spLocks noChangeAspect="1"/>
            </p:cNvSpPr>
            <p:nvPr/>
          </p:nvSpPr>
          <p:spPr bwMode="auto">
            <a:xfrm>
              <a:off x="4063" y="1976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8" name="Freeform 5130"/>
            <p:cNvSpPr>
              <a:spLocks noChangeAspect="1"/>
            </p:cNvSpPr>
            <p:nvPr/>
          </p:nvSpPr>
          <p:spPr bwMode="auto">
            <a:xfrm>
              <a:off x="4105" y="1948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29" name="Freeform 5131"/>
            <p:cNvSpPr>
              <a:spLocks noChangeAspect="1"/>
            </p:cNvSpPr>
            <p:nvPr/>
          </p:nvSpPr>
          <p:spPr bwMode="auto">
            <a:xfrm>
              <a:off x="3962" y="1919"/>
              <a:ext cx="29" cy="8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0" name="Freeform 5132"/>
            <p:cNvSpPr>
              <a:spLocks noChangeAspect="1"/>
            </p:cNvSpPr>
            <p:nvPr/>
          </p:nvSpPr>
          <p:spPr bwMode="auto">
            <a:xfrm>
              <a:off x="4052" y="1962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1" name="Freeform 5133"/>
            <p:cNvSpPr>
              <a:spLocks noChangeAspect="1"/>
            </p:cNvSpPr>
            <p:nvPr/>
          </p:nvSpPr>
          <p:spPr bwMode="auto">
            <a:xfrm>
              <a:off x="4097" y="1919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2" name="Freeform 5134"/>
            <p:cNvSpPr>
              <a:spLocks noChangeAspect="1"/>
            </p:cNvSpPr>
            <p:nvPr/>
          </p:nvSpPr>
          <p:spPr bwMode="auto">
            <a:xfrm>
              <a:off x="3926" y="1903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3" name="Freeform 5135"/>
            <p:cNvSpPr>
              <a:spLocks noChangeAspect="1"/>
            </p:cNvSpPr>
            <p:nvPr/>
          </p:nvSpPr>
          <p:spPr bwMode="auto">
            <a:xfrm>
              <a:off x="3984" y="1945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4" name="Freeform 5136"/>
            <p:cNvSpPr>
              <a:spLocks noChangeAspect="1"/>
            </p:cNvSpPr>
            <p:nvPr/>
          </p:nvSpPr>
          <p:spPr bwMode="auto">
            <a:xfrm>
              <a:off x="4040" y="1936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5" name="Freeform 5137"/>
            <p:cNvSpPr>
              <a:spLocks noChangeAspect="1"/>
            </p:cNvSpPr>
            <p:nvPr/>
          </p:nvSpPr>
          <p:spPr bwMode="auto">
            <a:xfrm>
              <a:off x="4135" y="1790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6" name="Freeform 5138"/>
            <p:cNvSpPr>
              <a:spLocks noChangeAspect="1"/>
            </p:cNvSpPr>
            <p:nvPr/>
          </p:nvSpPr>
          <p:spPr bwMode="auto">
            <a:xfrm>
              <a:off x="3932" y="1922"/>
              <a:ext cx="28" cy="8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7" name="Freeform 5139"/>
            <p:cNvSpPr>
              <a:spLocks noChangeAspect="1"/>
            </p:cNvSpPr>
            <p:nvPr/>
          </p:nvSpPr>
          <p:spPr bwMode="auto">
            <a:xfrm>
              <a:off x="4031" y="1893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8" name="Freeform 5140"/>
            <p:cNvSpPr>
              <a:spLocks noChangeAspect="1"/>
            </p:cNvSpPr>
            <p:nvPr/>
          </p:nvSpPr>
          <p:spPr bwMode="auto">
            <a:xfrm>
              <a:off x="4021" y="1825"/>
              <a:ext cx="16" cy="14"/>
            </a:xfrm>
            <a:custGeom>
              <a:avLst/>
              <a:gdLst>
                <a:gd name="T0" fmla="*/ 0 w 111"/>
                <a:gd name="T1" fmla="*/ 0 h 93"/>
                <a:gd name="T2" fmla="*/ 0 w 111"/>
                <a:gd name="T3" fmla="*/ 0 h 93"/>
                <a:gd name="T4" fmla="*/ 0 w 111"/>
                <a:gd name="T5" fmla="*/ 0 h 93"/>
                <a:gd name="T6" fmla="*/ 0 w 111"/>
                <a:gd name="T7" fmla="*/ 0 h 93"/>
                <a:gd name="T8" fmla="*/ 0 w 111"/>
                <a:gd name="T9" fmla="*/ 0 h 93"/>
                <a:gd name="T10" fmla="*/ 0 w 111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3"/>
                <a:gd name="T20" fmla="*/ 111 w 111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3">
                  <a:moveTo>
                    <a:pt x="22" y="8"/>
                  </a:moveTo>
                  <a:cubicBezTo>
                    <a:pt x="14" y="16"/>
                    <a:pt x="0" y="45"/>
                    <a:pt x="10" y="58"/>
                  </a:cubicBezTo>
                  <a:cubicBezTo>
                    <a:pt x="20" y="71"/>
                    <a:pt x="68" y="93"/>
                    <a:pt x="84" y="87"/>
                  </a:cubicBezTo>
                  <a:cubicBezTo>
                    <a:pt x="100" y="81"/>
                    <a:pt x="111" y="32"/>
                    <a:pt x="106" y="19"/>
                  </a:cubicBezTo>
                  <a:cubicBezTo>
                    <a:pt x="101" y="6"/>
                    <a:pt x="71" y="8"/>
                    <a:pt x="56" y="8"/>
                  </a:cubicBezTo>
                  <a:cubicBezTo>
                    <a:pt x="41" y="8"/>
                    <a:pt x="30" y="0"/>
                    <a:pt x="22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239" name="Oval 5141"/>
            <p:cNvSpPr>
              <a:spLocks noChangeAspect="1" noChangeArrowheads="1"/>
            </p:cNvSpPr>
            <p:nvPr/>
          </p:nvSpPr>
          <p:spPr bwMode="auto">
            <a:xfrm>
              <a:off x="3914" y="1702"/>
              <a:ext cx="285" cy="30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55936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48" name="Group 5065"/>
          <p:cNvGrpSpPr>
            <a:grpSpLocks noChangeAspect="1"/>
          </p:cNvGrpSpPr>
          <p:nvPr/>
        </p:nvGrpSpPr>
        <p:grpSpPr bwMode="auto">
          <a:xfrm rot="1186390">
            <a:off x="6307139" y="4992688"/>
            <a:ext cx="631825" cy="628650"/>
            <a:chOff x="3852" y="1647"/>
            <a:chExt cx="432" cy="450"/>
          </a:xfrm>
        </p:grpSpPr>
        <p:sp>
          <p:nvSpPr>
            <p:cNvPr id="45088" name="Freeform 5066"/>
            <p:cNvSpPr>
              <a:spLocks noChangeAspect="1"/>
            </p:cNvSpPr>
            <p:nvPr/>
          </p:nvSpPr>
          <p:spPr bwMode="auto">
            <a:xfrm>
              <a:off x="4199" y="1925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89" name="Freeform 5067"/>
            <p:cNvSpPr>
              <a:spLocks noChangeAspect="1"/>
            </p:cNvSpPr>
            <p:nvPr/>
          </p:nvSpPr>
          <p:spPr bwMode="auto">
            <a:xfrm>
              <a:off x="4065" y="1685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0" name="Freeform 5068"/>
            <p:cNvSpPr>
              <a:spLocks noChangeAspect="1"/>
            </p:cNvSpPr>
            <p:nvPr/>
          </p:nvSpPr>
          <p:spPr bwMode="auto">
            <a:xfrm>
              <a:off x="4128" y="1666"/>
              <a:ext cx="7" cy="1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1" name="Freeform 5069"/>
            <p:cNvSpPr>
              <a:spLocks noChangeAspect="1"/>
            </p:cNvSpPr>
            <p:nvPr/>
          </p:nvSpPr>
          <p:spPr bwMode="auto">
            <a:xfrm>
              <a:off x="4183" y="1739"/>
              <a:ext cx="9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2" name="Freeform 5070"/>
            <p:cNvSpPr>
              <a:spLocks noChangeAspect="1"/>
            </p:cNvSpPr>
            <p:nvPr/>
          </p:nvSpPr>
          <p:spPr bwMode="auto">
            <a:xfrm>
              <a:off x="4235" y="1789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3" name="Freeform 5071"/>
            <p:cNvSpPr>
              <a:spLocks noChangeAspect="1"/>
            </p:cNvSpPr>
            <p:nvPr/>
          </p:nvSpPr>
          <p:spPr bwMode="auto">
            <a:xfrm>
              <a:off x="4220" y="1870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4" name="Freeform 5072"/>
            <p:cNvSpPr>
              <a:spLocks noChangeAspect="1"/>
            </p:cNvSpPr>
            <p:nvPr/>
          </p:nvSpPr>
          <p:spPr bwMode="auto">
            <a:xfrm>
              <a:off x="4190" y="196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5" name="Freeform 5073"/>
            <p:cNvSpPr>
              <a:spLocks noChangeAspect="1"/>
            </p:cNvSpPr>
            <p:nvPr/>
          </p:nvSpPr>
          <p:spPr bwMode="auto">
            <a:xfrm>
              <a:off x="4099" y="2014"/>
              <a:ext cx="9" cy="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6" name="Freeform 5074"/>
            <p:cNvSpPr>
              <a:spLocks noChangeAspect="1"/>
            </p:cNvSpPr>
            <p:nvPr/>
          </p:nvSpPr>
          <p:spPr bwMode="auto">
            <a:xfrm>
              <a:off x="3911" y="1763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7" name="Freeform 5075"/>
            <p:cNvSpPr>
              <a:spLocks noChangeAspect="1"/>
            </p:cNvSpPr>
            <p:nvPr/>
          </p:nvSpPr>
          <p:spPr bwMode="auto">
            <a:xfrm>
              <a:off x="3958" y="1708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8" name="Freeform 5076"/>
            <p:cNvSpPr>
              <a:spLocks noChangeAspect="1"/>
            </p:cNvSpPr>
            <p:nvPr/>
          </p:nvSpPr>
          <p:spPr bwMode="auto">
            <a:xfrm>
              <a:off x="3871" y="1840"/>
              <a:ext cx="13" cy="1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099" name="Freeform 5077"/>
            <p:cNvSpPr>
              <a:spLocks noChangeAspect="1"/>
            </p:cNvSpPr>
            <p:nvPr/>
          </p:nvSpPr>
          <p:spPr bwMode="auto">
            <a:xfrm>
              <a:off x="3878" y="1931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0" name="Freeform 5078"/>
            <p:cNvSpPr>
              <a:spLocks noChangeAspect="1"/>
            </p:cNvSpPr>
            <p:nvPr/>
          </p:nvSpPr>
          <p:spPr bwMode="auto">
            <a:xfrm>
              <a:off x="3925" y="1986"/>
              <a:ext cx="10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1" name="Freeform 5079"/>
            <p:cNvSpPr>
              <a:spLocks noChangeAspect="1"/>
            </p:cNvSpPr>
            <p:nvPr/>
          </p:nvSpPr>
          <p:spPr bwMode="auto">
            <a:xfrm>
              <a:off x="3974" y="2021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2" name="Freeform 5080"/>
            <p:cNvSpPr>
              <a:spLocks noChangeAspect="1"/>
            </p:cNvSpPr>
            <p:nvPr/>
          </p:nvSpPr>
          <p:spPr bwMode="auto">
            <a:xfrm>
              <a:off x="4047" y="201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3" name="Freeform 5081"/>
            <p:cNvSpPr>
              <a:spLocks noChangeAspect="1"/>
            </p:cNvSpPr>
            <p:nvPr/>
          </p:nvSpPr>
          <p:spPr bwMode="auto">
            <a:xfrm>
              <a:off x="3852" y="1647"/>
              <a:ext cx="432" cy="450"/>
            </a:xfrm>
            <a:custGeom>
              <a:avLst/>
              <a:gdLst>
                <a:gd name="T0" fmla="*/ 0 w 2151"/>
                <a:gd name="T1" fmla="*/ 0 h 2242"/>
                <a:gd name="T2" fmla="*/ 0 w 2151"/>
                <a:gd name="T3" fmla="*/ 0 h 2242"/>
                <a:gd name="T4" fmla="*/ 0 w 2151"/>
                <a:gd name="T5" fmla="*/ 0 h 2242"/>
                <a:gd name="T6" fmla="*/ 0 w 2151"/>
                <a:gd name="T7" fmla="*/ 0 h 2242"/>
                <a:gd name="T8" fmla="*/ 0 w 2151"/>
                <a:gd name="T9" fmla="*/ 0 h 2242"/>
                <a:gd name="T10" fmla="*/ 0 w 2151"/>
                <a:gd name="T11" fmla="*/ 0 h 2242"/>
                <a:gd name="T12" fmla="*/ 0 w 2151"/>
                <a:gd name="T13" fmla="*/ 0 h 2242"/>
                <a:gd name="T14" fmla="*/ 0 w 2151"/>
                <a:gd name="T15" fmla="*/ 0 h 2242"/>
                <a:gd name="T16" fmla="*/ 0 w 2151"/>
                <a:gd name="T17" fmla="*/ 0 h 2242"/>
                <a:gd name="T18" fmla="*/ 0 w 2151"/>
                <a:gd name="T19" fmla="*/ 0 h 2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1"/>
                <a:gd name="T31" fmla="*/ 0 h 2242"/>
                <a:gd name="T32" fmla="*/ 2151 w 2151"/>
                <a:gd name="T33" fmla="*/ 2242 h 2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1" h="2242">
                  <a:moveTo>
                    <a:pt x="864" y="64"/>
                  </a:moveTo>
                  <a:cubicBezTo>
                    <a:pt x="611" y="128"/>
                    <a:pt x="289" y="353"/>
                    <a:pt x="153" y="556"/>
                  </a:cubicBezTo>
                  <a:cubicBezTo>
                    <a:pt x="17" y="759"/>
                    <a:pt x="0" y="1039"/>
                    <a:pt x="45" y="1284"/>
                  </a:cubicBezTo>
                  <a:cubicBezTo>
                    <a:pt x="90" y="1529"/>
                    <a:pt x="240" y="1873"/>
                    <a:pt x="424" y="2030"/>
                  </a:cubicBezTo>
                  <a:cubicBezTo>
                    <a:pt x="608" y="2187"/>
                    <a:pt x="908" y="2242"/>
                    <a:pt x="1147" y="2227"/>
                  </a:cubicBezTo>
                  <a:cubicBezTo>
                    <a:pt x="1386" y="2212"/>
                    <a:pt x="1697" y="2083"/>
                    <a:pt x="1858" y="1939"/>
                  </a:cubicBezTo>
                  <a:cubicBezTo>
                    <a:pt x="2019" y="1795"/>
                    <a:pt x="2075" y="1565"/>
                    <a:pt x="2112" y="1363"/>
                  </a:cubicBezTo>
                  <a:cubicBezTo>
                    <a:pt x="2149" y="1161"/>
                    <a:pt x="2151" y="923"/>
                    <a:pt x="2078" y="725"/>
                  </a:cubicBezTo>
                  <a:cubicBezTo>
                    <a:pt x="2005" y="527"/>
                    <a:pt x="1874" y="282"/>
                    <a:pt x="1672" y="172"/>
                  </a:cubicBezTo>
                  <a:cubicBezTo>
                    <a:pt x="1470" y="62"/>
                    <a:pt x="1117" y="0"/>
                    <a:pt x="864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653">
                    <a:alpha val="79999"/>
                  </a:srgbClr>
                </a:gs>
                <a:gs pos="100000">
                  <a:srgbClr val="CC3300">
                    <a:alpha val="79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4" name="Freeform 5082"/>
            <p:cNvSpPr>
              <a:spLocks noChangeAspect="1"/>
            </p:cNvSpPr>
            <p:nvPr/>
          </p:nvSpPr>
          <p:spPr bwMode="auto">
            <a:xfrm rot="1588548">
              <a:off x="4080" y="1748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5" name="Freeform 5083"/>
            <p:cNvSpPr>
              <a:spLocks noChangeAspect="1"/>
            </p:cNvSpPr>
            <p:nvPr/>
          </p:nvSpPr>
          <p:spPr bwMode="auto">
            <a:xfrm rot="20011452" flipV="1">
              <a:off x="4049" y="1868"/>
              <a:ext cx="49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6" name="Freeform 5084"/>
            <p:cNvSpPr>
              <a:spLocks noChangeAspect="1"/>
            </p:cNvSpPr>
            <p:nvPr/>
          </p:nvSpPr>
          <p:spPr bwMode="auto">
            <a:xfrm rot="20011452" flipV="1">
              <a:off x="4030" y="1742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7" name="Freeform 5085"/>
            <p:cNvSpPr>
              <a:spLocks noChangeAspect="1"/>
            </p:cNvSpPr>
            <p:nvPr/>
          </p:nvSpPr>
          <p:spPr bwMode="auto">
            <a:xfrm flipH="1">
              <a:off x="4117" y="1800"/>
              <a:ext cx="50" cy="87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8" name="Freeform 5086"/>
            <p:cNvSpPr>
              <a:spLocks noChangeAspect="1"/>
            </p:cNvSpPr>
            <p:nvPr/>
          </p:nvSpPr>
          <p:spPr bwMode="auto">
            <a:xfrm rot="4687844" flipH="1">
              <a:off x="4092" y="1793"/>
              <a:ext cx="50" cy="87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09" name="Freeform 5087"/>
            <p:cNvSpPr>
              <a:spLocks noChangeAspect="1"/>
            </p:cNvSpPr>
            <p:nvPr/>
          </p:nvSpPr>
          <p:spPr bwMode="auto">
            <a:xfrm rot="19349531">
              <a:off x="4091" y="1842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0" name="Freeform 5088"/>
            <p:cNvSpPr>
              <a:spLocks noChangeAspect="1"/>
            </p:cNvSpPr>
            <p:nvPr/>
          </p:nvSpPr>
          <p:spPr bwMode="auto">
            <a:xfrm>
              <a:off x="4057" y="1813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1" name="Freeform 5089"/>
            <p:cNvSpPr>
              <a:spLocks noChangeAspect="1"/>
            </p:cNvSpPr>
            <p:nvPr/>
          </p:nvSpPr>
          <p:spPr bwMode="auto">
            <a:xfrm rot="17541503" flipV="1">
              <a:off x="3981" y="1743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2" name="Freeform 5090"/>
            <p:cNvSpPr>
              <a:spLocks noChangeAspect="1"/>
            </p:cNvSpPr>
            <p:nvPr/>
          </p:nvSpPr>
          <p:spPr bwMode="auto">
            <a:xfrm flipH="1">
              <a:off x="3945" y="1780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3" name="Freeform 5091"/>
            <p:cNvSpPr>
              <a:spLocks noChangeAspect="1"/>
            </p:cNvSpPr>
            <p:nvPr/>
          </p:nvSpPr>
          <p:spPr bwMode="auto">
            <a:xfrm rot="13389691" flipH="1">
              <a:off x="3914" y="1808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4" name="Freeform 5092"/>
            <p:cNvSpPr>
              <a:spLocks noChangeAspect="1"/>
            </p:cNvSpPr>
            <p:nvPr/>
          </p:nvSpPr>
          <p:spPr bwMode="auto">
            <a:xfrm rot="14686208">
              <a:off x="3976" y="1824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5" name="Freeform 5093"/>
            <p:cNvSpPr>
              <a:spLocks noChangeAspect="1"/>
            </p:cNvSpPr>
            <p:nvPr/>
          </p:nvSpPr>
          <p:spPr bwMode="auto">
            <a:xfrm rot="1588548">
              <a:off x="3949" y="1812"/>
              <a:ext cx="49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6" name="Freeform 5094"/>
            <p:cNvSpPr>
              <a:spLocks noChangeAspect="1"/>
            </p:cNvSpPr>
            <p:nvPr/>
          </p:nvSpPr>
          <p:spPr bwMode="auto">
            <a:xfrm rot="16008547">
              <a:off x="4020" y="1823"/>
              <a:ext cx="50" cy="86"/>
            </a:xfrm>
            <a:custGeom>
              <a:avLst/>
              <a:gdLst>
                <a:gd name="T0" fmla="*/ 0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0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0 w 330"/>
                <a:gd name="T15" fmla="*/ 0 h 913"/>
                <a:gd name="T16" fmla="*/ 0 w 330"/>
                <a:gd name="T17" fmla="*/ 0 h 913"/>
                <a:gd name="T18" fmla="*/ 0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7" name="Freeform 5095"/>
            <p:cNvSpPr>
              <a:spLocks noChangeAspect="1"/>
            </p:cNvSpPr>
            <p:nvPr/>
          </p:nvSpPr>
          <p:spPr bwMode="auto">
            <a:xfrm>
              <a:off x="4157" y="1815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8" name="Freeform 5096"/>
            <p:cNvSpPr>
              <a:spLocks noChangeAspect="1"/>
            </p:cNvSpPr>
            <p:nvPr/>
          </p:nvSpPr>
          <p:spPr bwMode="auto">
            <a:xfrm>
              <a:off x="3930" y="1868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19" name="Freeform 5097"/>
            <p:cNvSpPr>
              <a:spLocks noChangeAspect="1"/>
            </p:cNvSpPr>
            <p:nvPr/>
          </p:nvSpPr>
          <p:spPr bwMode="auto">
            <a:xfrm>
              <a:off x="3934" y="1838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0" name="Freeform 5098"/>
            <p:cNvSpPr>
              <a:spLocks noChangeAspect="1"/>
            </p:cNvSpPr>
            <p:nvPr/>
          </p:nvSpPr>
          <p:spPr bwMode="auto">
            <a:xfrm>
              <a:off x="4024" y="1944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1" name="Freeform 5099"/>
            <p:cNvSpPr>
              <a:spLocks noChangeAspect="1"/>
            </p:cNvSpPr>
            <p:nvPr/>
          </p:nvSpPr>
          <p:spPr bwMode="auto">
            <a:xfrm>
              <a:off x="4041" y="1848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2" name="Freeform 5100"/>
            <p:cNvSpPr>
              <a:spLocks noChangeAspect="1"/>
            </p:cNvSpPr>
            <p:nvPr/>
          </p:nvSpPr>
          <p:spPr bwMode="auto">
            <a:xfrm>
              <a:off x="4048" y="1943"/>
              <a:ext cx="15" cy="1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3" name="Freeform 5101"/>
            <p:cNvSpPr>
              <a:spLocks noChangeAspect="1"/>
            </p:cNvSpPr>
            <p:nvPr/>
          </p:nvSpPr>
          <p:spPr bwMode="auto">
            <a:xfrm>
              <a:off x="3987" y="1859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4" name="Freeform 5102"/>
            <p:cNvSpPr>
              <a:spLocks noChangeAspect="1"/>
            </p:cNvSpPr>
            <p:nvPr/>
          </p:nvSpPr>
          <p:spPr bwMode="auto">
            <a:xfrm>
              <a:off x="3992" y="1894"/>
              <a:ext cx="17" cy="1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5" name="Freeform 5103"/>
            <p:cNvSpPr>
              <a:spLocks noChangeAspect="1"/>
            </p:cNvSpPr>
            <p:nvPr/>
          </p:nvSpPr>
          <p:spPr bwMode="auto">
            <a:xfrm>
              <a:off x="3978" y="1892"/>
              <a:ext cx="17" cy="1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6" name="Freeform 5104"/>
            <p:cNvSpPr>
              <a:spLocks noChangeAspect="1"/>
            </p:cNvSpPr>
            <p:nvPr/>
          </p:nvSpPr>
          <p:spPr bwMode="auto">
            <a:xfrm>
              <a:off x="3995" y="1920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7" name="Freeform 5105"/>
            <p:cNvSpPr>
              <a:spLocks noChangeAspect="1"/>
            </p:cNvSpPr>
            <p:nvPr/>
          </p:nvSpPr>
          <p:spPr bwMode="auto">
            <a:xfrm>
              <a:off x="4021" y="1920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8" name="Freeform 5106"/>
            <p:cNvSpPr>
              <a:spLocks noChangeAspect="1"/>
            </p:cNvSpPr>
            <p:nvPr/>
          </p:nvSpPr>
          <p:spPr bwMode="auto">
            <a:xfrm>
              <a:off x="4016" y="1837"/>
              <a:ext cx="12" cy="1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29" name="Freeform 5107"/>
            <p:cNvSpPr>
              <a:spLocks noChangeAspect="1"/>
            </p:cNvSpPr>
            <p:nvPr/>
          </p:nvSpPr>
          <p:spPr bwMode="auto">
            <a:xfrm>
              <a:off x="4049" y="1921"/>
              <a:ext cx="11" cy="11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0" name="Freeform 5108"/>
            <p:cNvSpPr>
              <a:spLocks noChangeAspect="1"/>
            </p:cNvSpPr>
            <p:nvPr/>
          </p:nvSpPr>
          <p:spPr bwMode="auto">
            <a:xfrm>
              <a:off x="4004" y="1812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1" name="Freeform 5109"/>
            <p:cNvSpPr>
              <a:spLocks noChangeAspect="1"/>
            </p:cNvSpPr>
            <p:nvPr/>
          </p:nvSpPr>
          <p:spPr bwMode="auto">
            <a:xfrm>
              <a:off x="3957" y="1899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2" name="Freeform 5110"/>
            <p:cNvSpPr>
              <a:spLocks noChangeAspect="1"/>
            </p:cNvSpPr>
            <p:nvPr/>
          </p:nvSpPr>
          <p:spPr bwMode="auto">
            <a:xfrm>
              <a:off x="4053" y="1779"/>
              <a:ext cx="11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3" name="Freeform 5111"/>
            <p:cNvSpPr>
              <a:spLocks noChangeAspect="1"/>
            </p:cNvSpPr>
            <p:nvPr/>
          </p:nvSpPr>
          <p:spPr bwMode="auto">
            <a:xfrm>
              <a:off x="4043" y="1745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4" name="Freeform 5112"/>
            <p:cNvSpPr>
              <a:spLocks noChangeAspect="1"/>
            </p:cNvSpPr>
            <p:nvPr/>
          </p:nvSpPr>
          <p:spPr bwMode="auto">
            <a:xfrm>
              <a:off x="4025" y="1747"/>
              <a:ext cx="10" cy="1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5" name="Freeform 5113"/>
            <p:cNvSpPr>
              <a:spLocks noChangeAspect="1"/>
            </p:cNvSpPr>
            <p:nvPr/>
          </p:nvSpPr>
          <p:spPr bwMode="auto">
            <a:xfrm>
              <a:off x="4002" y="1759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6" name="Freeform 5114"/>
            <p:cNvSpPr>
              <a:spLocks noChangeAspect="1"/>
            </p:cNvSpPr>
            <p:nvPr/>
          </p:nvSpPr>
          <p:spPr bwMode="auto">
            <a:xfrm>
              <a:off x="4007" y="1784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7" name="Freeform 5115"/>
            <p:cNvSpPr>
              <a:spLocks noChangeAspect="1"/>
            </p:cNvSpPr>
            <p:nvPr/>
          </p:nvSpPr>
          <p:spPr bwMode="auto">
            <a:xfrm>
              <a:off x="4047" y="1819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8" name="Freeform 5116"/>
            <p:cNvSpPr>
              <a:spLocks noChangeAspect="1"/>
            </p:cNvSpPr>
            <p:nvPr/>
          </p:nvSpPr>
          <p:spPr bwMode="auto">
            <a:xfrm>
              <a:off x="4014" y="1895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39" name="Freeform 5117"/>
            <p:cNvSpPr>
              <a:spLocks noChangeAspect="1"/>
            </p:cNvSpPr>
            <p:nvPr/>
          </p:nvSpPr>
          <p:spPr bwMode="auto">
            <a:xfrm>
              <a:off x="4143" y="188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0" name="Freeform 5118"/>
            <p:cNvSpPr>
              <a:spLocks noChangeAspect="1"/>
            </p:cNvSpPr>
            <p:nvPr/>
          </p:nvSpPr>
          <p:spPr bwMode="auto">
            <a:xfrm>
              <a:off x="4082" y="1903"/>
              <a:ext cx="16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1" name="Freeform 5119"/>
            <p:cNvSpPr>
              <a:spLocks noChangeAspect="1"/>
            </p:cNvSpPr>
            <p:nvPr/>
          </p:nvSpPr>
          <p:spPr bwMode="auto">
            <a:xfrm>
              <a:off x="4126" y="192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2" name="Freeform 5120"/>
            <p:cNvSpPr>
              <a:spLocks noChangeAspect="1"/>
            </p:cNvSpPr>
            <p:nvPr/>
          </p:nvSpPr>
          <p:spPr bwMode="auto">
            <a:xfrm>
              <a:off x="4108" y="1876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3" name="Freeform 5121"/>
            <p:cNvSpPr>
              <a:spLocks noChangeAspect="1"/>
            </p:cNvSpPr>
            <p:nvPr/>
          </p:nvSpPr>
          <p:spPr bwMode="auto">
            <a:xfrm>
              <a:off x="4083" y="1752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4" name="Freeform 5122"/>
            <p:cNvSpPr>
              <a:spLocks noChangeAspect="1"/>
            </p:cNvSpPr>
            <p:nvPr/>
          </p:nvSpPr>
          <p:spPr bwMode="auto">
            <a:xfrm>
              <a:off x="4079" y="1944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5" name="Freeform 5123"/>
            <p:cNvSpPr>
              <a:spLocks noChangeAspect="1"/>
            </p:cNvSpPr>
            <p:nvPr/>
          </p:nvSpPr>
          <p:spPr bwMode="auto">
            <a:xfrm>
              <a:off x="3927" y="1798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6" name="Freeform 5124"/>
            <p:cNvSpPr>
              <a:spLocks noChangeAspect="1"/>
            </p:cNvSpPr>
            <p:nvPr/>
          </p:nvSpPr>
          <p:spPr bwMode="auto">
            <a:xfrm>
              <a:off x="4060" y="1897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7" name="Freeform 5125"/>
            <p:cNvSpPr>
              <a:spLocks noChangeAspect="1"/>
            </p:cNvSpPr>
            <p:nvPr/>
          </p:nvSpPr>
          <p:spPr bwMode="auto">
            <a:xfrm>
              <a:off x="4112" y="1831"/>
              <a:ext cx="13" cy="1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8" name="Freeform 5126"/>
            <p:cNvSpPr>
              <a:spLocks noChangeAspect="1"/>
            </p:cNvSpPr>
            <p:nvPr/>
          </p:nvSpPr>
          <p:spPr bwMode="auto">
            <a:xfrm>
              <a:off x="4131" y="1855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49" name="Freeform 5127"/>
            <p:cNvSpPr>
              <a:spLocks noChangeAspect="1"/>
            </p:cNvSpPr>
            <p:nvPr/>
          </p:nvSpPr>
          <p:spPr bwMode="auto">
            <a:xfrm>
              <a:off x="4111" y="1776"/>
              <a:ext cx="17" cy="17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0" name="Freeform 5128"/>
            <p:cNvSpPr>
              <a:spLocks noChangeAspect="1"/>
            </p:cNvSpPr>
            <p:nvPr/>
          </p:nvSpPr>
          <p:spPr bwMode="auto">
            <a:xfrm>
              <a:off x="4019" y="1815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1" name="Freeform 5129"/>
            <p:cNvSpPr>
              <a:spLocks noChangeAspect="1"/>
            </p:cNvSpPr>
            <p:nvPr/>
          </p:nvSpPr>
          <p:spPr bwMode="auto">
            <a:xfrm>
              <a:off x="4063" y="1976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2" name="Freeform 5130"/>
            <p:cNvSpPr>
              <a:spLocks noChangeAspect="1"/>
            </p:cNvSpPr>
            <p:nvPr/>
          </p:nvSpPr>
          <p:spPr bwMode="auto">
            <a:xfrm>
              <a:off x="4105" y="1948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3" name="Freeform 5131"/>
            <p:cNvSpPr>
              <a:spLocks noChangeAspect="1"/>
            </p:cNvSpPr>
            <p:nvPr/>
          </p:nvSpPr>
          <p:spPr bwMode="auto">
            <a:xfrm>
              <a:off x="3962" y="1919"/>
              <a:ext cx="29" cy="8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4" name="Freeform 5132"/>
            <p:cNvSpPr>
              <a:spLocks noChangeAspect="1"/>
            </p:cNvSpPr>
            <p:nvPr/>
          </p:nvSpPr>
          <p:spPr bwMode="auto">
            <a:xfrm>
              <a:off x="4052" y="1962"/>
              <a:ext cx="29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5" name="Freeform 5133"/>
            <p:cNvSpPr>
              <a:spLocks noChangeAspect="1"/>
            </p:cNvSpPr>
            <p:nvPr/>
          </p:nvSpPr>
          <p:spPr bwMode="auto">
            <a:xfrm>
              <a:off x="4097" y="1919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6" name="Freeform 5134"/>
            <p:cNvSpPr>
              <a:spLocks noChangeAspect="1"/>
            </p:cNvSpPr>
            <p:nvPr/>
          </p:nvSpPr>
          <p:spPr bwMode="auto">
            <a:xfrm>
              <a:off x="3926" y="1903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7" name="Freeform 5135"/>
            <p:cNvSpPr>
              <a:spLocks noChangeAspect="1"/>
            </p:cNvSpPr>
            <p:nvPr/>
          </p:nvSpPr>
          <p:spPr bwMode="auto">
            <a:xfrm>
              <a:off x="3984" y="1945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8" name="Freeform 5136"/>
            <p:cNvSpPr>
              <a:spLocks noChangeAspect="1"/>
            </p:cNvSpPr>
            <p:nvPr/>
          </p:nvSpPr>
          <p:spPr bwMode="auto">
            <a:xfrm>
              <a:off x="4040" y="1936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59" name="Freeform 5137"/>
            <p:cNvSpPr>
              <a:spLocks noChangeAspect="1"/>
            </p:cNvSpPr>
            <p:nvPr/>
          </p:nvSpPr>
          <p:spPr bwMode="auto">
            <a:xfrm>
              <a:off x="4135" y="1790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0" name="Freeform 5138"/>
            <p:cNvSpPr>
              <a:spLocks noChangeAspect="1"/>
            </p:cNvSpPr>
            <p:nvPr/>
          </p:nvSpPr>
          <p:spPr bwMode="auto">
            <a:xfrm>
              <a:off x="3932" y="1922"/>
              <a:ext cx="28" cy="8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1" name="Freeform 5139"/>
            <p:cNvSpPr>
              <a:spLocks noChangeAspect="1"/>
            </p:cNvSpPr>
            <p:nvPr/>
          </p:nvSpPr>
          <p:spPr bwMode="auto">
            <a:xfrm>
              <a:off x="4031" y="1893"/>
              <a:ext cx="28" cy="7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2" name="Freeform 5140"/>
            <p:cNvSpPr>
              <a:spLocks noChangeAspect="1"/>
            </p:cNvSpPr>
            <p:nvPr/>
          </p:nvSpPr>
          <p:spPr bwMode="auto">
            <a:xfrm>
              <a:off x="4021" y="1825"/>
              <a:ext cx="16" cy="14"/>
            </a:xfrm>
            <a:custGeom>
              <a:avLst/>
              <a:gdLst>
                <a:gd name="T0" fmla="*/ 0 w 111"/>
                <a:gd name="T1" fmla="*/ 0 h 93"/>
                <a:gd name="T2" fmla="*/ 0 w 111"/>
                <a:gd name="T3" fmla="*/ 0 h 93"/>
                <a:gd name="T4" fmla="*/ 0 w 111"/>
                <a:gd name="T5" fmla="*/ 0 h 93"/>
                <a:gd name="T6" fmla="*/ 0 w 111"/>
                <a:gd name="T7" fmla="*/ 0 h 93"/>
                <a:gd name="T8" fmla="*/ 0 w 111"/>
                <a:gd name="T9" fmla="*/ 0 h 93"/>
                <a:gd name="T10" fmla="*/ 0 w 111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3"/>
                <a:gd name="T20" fmla="*/ 111 w 111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3">
                  <a:moveTo>
                    <a:pt x="22" y="8"/>
                  </a:moveTo>
                  <a:cubicBezTo>
                    <a:pt x="14" y="16"/>
                    <a:pt x="0" y="45"/>
                    <a:pt x="10" y="58"/>
                  </a:cubicBezTo>
                  <a:cubicBezTo>
                    <a:pt x="20" y="71"/>
                    <a:pt x="68" y="93"/>
                    <a:pt x="84" y="87"/>
                  </a:cubicBezTo>
                  <a:cubicBezTo>
                    <a:pt x="100" y="81"/>
                    <a:pt x="111" y="32"/>
                    <a:pt x="106" y="19"/>
                  </a:cubicBezTo>
                  <a:cubicBezTo>
                    <a:pt x="101" y="6"/>
                    <a:pt x="71" y="8"/>
                    <a:pt x="56" y="8"/>
                  </a:cubicBezTo>
                  <a:cubicBezTo>
                    <a:pt x="41" y="8"/>
                    <a:pt x="30" y="0"/>
                    <a:pt x="22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3600">
                <a:solidFill>
                  <a:srgbClr val="000000"/>
                </a:solidFill>
              </a:endParaRPr>
            </a:p>
          </p:txBody>
        </p:sp>
        <p:sp>
          <p:nvSpPr>
            <p:cNvPr id="45163" name="Oval 5141"/>
            <p:cNvSpPr>
              <a:spLocks noChangeAspect="1" noChangeArrowheads="1"/>
            </p:cNvSpPr>
            <p:nvPr/>
          </p:nvSpPr>
          <p:spPr bwMode="auto">
            <a:xfrm>
              <a:off x="3914" y="1702"/>
              <a:ext cx="285" cy="30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55936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5070" name="TextBox 5"/>
          <p:cNvSpPr txBox="1">
            <a:spLocks noChangeArrowheads="1"/>
          </p:cNvSpPr>
          <p:nvPr/>
        </p:nvSpPr>
        <p:spPr bwMode="auto">
          <a:xfrm>
            <a:off x="4789489" y="5924551"/>
            <a:ext cx="134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400" b="1">
                <a:solidFill>
                  <a:srgbClr val="000000"/>
                </a:solidFill>
              </a:rPr>
              <a:t>macrophages</a:t>
            </a:r>
            <a:endParaRPr lang="en-CA" altLang="en-US" sz="1400" b="1">
              <a:solidFill>
                <a:srgbClr val="000000"/>
              </a:solidFill>
            </a:endParaRPr>
          </a:p>
        </p:txBody>
      </p:sp>
      <p:sp>
        <p:nvSpPr>
          <p:cNvPr id="45071" name="TextBox 352"/>
          <p:cNvSpPr txBox="1">
            <a:spLocks noChangeArrowheads="1"/>
          </p:cNvSpPr>
          <p:nvPr/>
        </p:nvSpPr>
        <p:spPr bwMode="auto">
          <a:xfrm>
            <a:off x="6211888" y="5656264"/>
            <a:ext cx="1435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400" b="1" dirty="0">
                <a:solidFill>
                  <a:srgbClr val="000000"/>
                </a:solidFill>
              </a:rPr>
              <a:t>T-lymphocytes</a:t>
            </a:r>
            <a:endParaRPr lang="en-CA" altLang="en-US" sz="1400" b="1" dirty="0">
              <a:solidFill>
                <a:srgbClr val="000000"/>
              </a:solidFill>
            </a:endParaRPr>
          </a:p>
        </p:txBody>
      </p:sp>
      <p:sp>
        <p:nvSpPr>
          <p:cNvPr id="45072" name="TextBox 353"/>
          <p:cNvSpPr txBox="1">
            <a:spLocks noChangeArrowheads="1"/>
          </p:cNvSpPr>
          <p:nvPr/>
        </p:nvSpPr>
        <p:spPr bwMode="auto">
          <a:xfrm>
            <a:off x="7708900" y="1163638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800" b="1">
                <a:solidFill>
                  <a:srgbClr val="000000"/>
                </a:solidFill>
              </a:rPr>
              <a:t>Brain</a:t>
            </a:r>
            <a:endParaRPr lang="en-CA" altLang="en-US" sz="1800" b="1">
              <a:solidFill>
                <a:srgbClr val="000000"/>
              </a:solidFill>
            </a:endParaRPr>
          </a:p>
        </p:txBody>
      </p:sp>
      <p:sp>
        <p:nvSpPr>
          <p:cNvPr id="45073" name="TextBox 354"/>
          <p:cNvSpPr txBox="1">
            <a:spLocks noChangeArrowheads="1"/>
          </p:cNvSpPr>
          <p:nvPr/>
        </p:nvSpPr>
        <p:spPr bwMode="auto">
          <a:xfrm>
            <a:off x="6019800" y="2660650"/>
            <a:ext cx="1747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Gastrointestinal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 cells</a:t>
            </a:r>
            <a:endParaRPr lang="en-CA" altLang="en-US" sz="1600" b="1">
              <a:solidFill>
                <a:srgbClr val="000000"/>
              </a:solidFill>
            </a:endParaRPr>
          </a:p>
        </p:txBody>
      </p:sp>
      <p:sp>
        <p:nvSpPr>
          <p:cNvPr id="45074" name="TextBox 355"/>
          <p:cNvSpPr txBox="1">
            <a:spLocks noChangeArrowheads="1"/>
          </p:cNvSpPr>
          <p:nvPr/>
        </p:nvSpPr>
        <p:spPr bwMode="auto">
          <a:xfrm>
            <a:off x="9437689" y="2968625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Lymph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 nodes</a:t>
            </a:r>
            <a:endParaRPr lang="en-CA" altLang="en-US" sz="1600" b="1">
              <a:solidFill>
                <a:srgbClr val="000000"/>
              </a:solidFill>
            </a:endParaRPr>
          </a:p>
        </p:txBody>
      </p:sp>
      <p:cxnSp>
        <p:nvCxnSpPr>
          <p:cNvPr id="45075" name="Straight Arrow Connector 357"/>
          <p:cNvCxnSpPr>
            <a:cxnSpLocks noChangeShapeType="1"/>
          </p:cNvCxnSpPr>
          <p:nvPr/>
        </p:nvCxnSpPr>
        <p:spPr bwMode="auto">
          <a:xfrm flipH="1" flipV="1">
            <a:off x="8707438" y="2870200"/>
            <a:ext cx="730250" cy="376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6" name="Straight Arrow Connector 359"/>
          <p:cNvCxnSpPr>
            <a:cxnSpLocks noChangeShapeType="1"/>
          </p:cNvCxnSpPr>
          <p:nvPr/>
        </p:nvCxnSpPr>
        <p:spPr bwMode="auto">
          <a:xfrm>
            <a:off x="7518401" y="1547813"/>
            <a:ext cx="690563" cy="354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7" name="Straight Arrow Connector 361"/>
          <p:cNvCxnSpPr>
            <a:cxnSpLocks noChangeShapeType="1"/>
            <a:stCxn id="45065" idx="1"/>
          </p:cNvCxnSpPr>
          <p:nvPr/>
        </p:nvCxnSpPr>
        <p:spPr bwMode="auto">
          <a:xfrm flipV="1">
            <a:off x="7339014" y="3416300"/>
            <a:ext cx="1062037" cy="312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8" name="TextBox 4096"/>
          <p:cNvSpPr txBox="1">
            <a:spLocks noChangeArrowheads="1"/>
          </p:cNvSpPr>
          <p:nvPr/>
        </p:nvSpPr>
        <p:spPr bwMode="auto">
          <a:xfrm>
            <a:off x="8836025" y="4956175"/>
            <a:ext cx="985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Bone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 marrow</a:t>
            </a:r>
            <a:endParaRPr lang="en-CA" altLang="en-US" sz="1600" b="1">
              <a:solidFill>
                <a:srgbClr val="000000"/>
              </a:solidFill>
            </a:endParaRPr>
          </a:p>
        </p:txBody>
      </p:sp>
      <p:cxnSp>
        <p:nvCxnSpPr>
          <p:cNvPr id="45079" name="Straight Arrow Connector 4098"/>
          <p:cNvCxnSpPr>
            <a:cxnSpLocks noChangeShapeType="1"/>
          </p:cNvCxnSpPr>
          <p:nvPr/>
        </p:nvCxnSpPr>
        <p:spPr bwMode="auto">
          <a:xfrm flipH="1" flipV="1">
            <a:off x="8548688" y="4735513"/>
            <a:ext cx="519112" cy="271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0" name="Freeform 4106"/>
          <p:cNvSpPr>
            <a:spLocks/>
          </p:cNvSpPr>
          <p:nvPr/>
        </p:nvSpPr>
        <p:spPr bwMode="auto">
          <a:xfrm>
            <a:off x="8156576" y="3767139"/>
            <a:ext cx="68263" cy="1487487"/>
          </a:xfrm>
          <a:custGeom>
            <a:avLst/>
            <a:gdLst>
              <a:gd name="T0" fmla="*/ 27047 w 68314"/>
              <a:gd name="T1" fmla="*/ 0 h 1487606"/>
              <a:gd name="T2" fmla="*/ 27047 w 68314"/>
              <a:gd name="T3" fmla="*/ 0 h 1487606"/>
              <a:gd name="T4" fmla="*/ 13530 w 68314"/>
              <a:gd name="T5" fmla="*/ 149969 h 1487606"/>
              <a:gd name="T6" fmla="*/ 12 w 68314"/>
              <a:gd name="T7" fmla="*/ 190874 h 1487606"/>
              <a:gd name="T8" fmla="*/ 27047 w 68314"/>
              <a:gd name="T9" fmla="*/ 613512 h 1487606"/>
              <a:gd name="T10" fmla="*/ 40561 w 68314"/>
              <a:gd name="T11" fmla="*/ 654417 h 1487606"/>
              <a:gd name="T12" fmla="*/ 54074 w 68314"/>
              <a:gd name="T13" fmla="*/ 818020 h 1487606"/>
              <a:gd name="T14" fmla="*/ 67589 w 68314"/>
              <a:gd name="T15" fmla="*/ 913451 h 1487606"/>
              <a:gd name="T16" fmla="*/ 27047 w 68314"/>
              <a:gd name="T17" fmla="*/ 1295185 h 1487606"/>
              <a:gd name="T18" fmla="*/ 13530 w 68314"/>
              <a:gd name="T19" fmla="*/ 1486059 h 1487606"/>
              <a:gd name="T20" fmla="*/ 13530 w 68314"/>
              <a:gd name="T21" fmla="*/ 1445155 h 1487606"/>
              <a:gd name="T22" fmla="*/ 54074 w 68314"/>
              <a:gd name="T23" fmla="*/ 1417893 h 1487606"/>
              <a:gd name="T24" fmla="*/ 13530 w 68314"/>
              <a:gd name="T25" fmla="*/ 1404263 h 1487606"/>
              <a:gd name="T26" fmla="*/ 13530 w 68314"/>
              <a:gd name="T27" fmla="*/ 1404263 h 14876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8314" h="1487606">
                <a:moveTo>
                  <a:pt x="27307" y="0"/>
                </a:moveTo>
                <a:lnTo>
                  <a:pt x="27307" y="0"/>
                </a:lnTo>
                <a:cubicBezTo>
                  <a:pt x="22758" y="50042"/>
                  <a:pt x="20766" y="100382"/>
                  <a:pt x="13660" y="150125"/>
                </a:cubicBezTo>
                <a:cubicBezTo>
                  <a:pt x="11626" y="164367"/>
                  <a:pt x="12" y="176683"/>
                  <a:pt x="12" y="191069"/>
                </a:cubicBezTo>
                <a:cubicBezTo>
                  <a:pt x="12" y="293842"/>
                  <a:pt x="-1464" y="484675"/>
                  <a:pt x="27307" y="614149"/>
                </a:cubicBezTo>
                <a:cubicBezTo>
                  <a:pt x="30428" y="628193"/>
                  <a:pt x="36406" y="641445"/>
                  <a:pt x="40955" y="655093"/>
                </a:cubicBezTo>
                <a:cubicBezTo>
                  <a:pt x="45504" y="709684"/>
                  <a:pt x="48868" y="764387"/>
                  <a:pt x="54603" y="818866"/>
                </a:cubicBezTo>
                <a:cubicBezTo>
                  <a:pt x="57971" y="850857"/>
                  <a:pt x="69256" y="882248"/>
                  <a:pt x="68251" y="914400"/>
                </a:cubicBezTo>
                <a:cubicBezTo>
                  <a:pt x="58933" y="1212559"/>
                  <a:pt x="74624" y="1154589"/>
                  <a:pt x="27307" y="1296537"/>
                </a:cubicBezTo>
                <a:cubicBezTo>
                  <a:pt x="13311" y="1478494"/>
                  <a:pt x="13660" y="1414643"/>
                  <a:pt x="13660" y="1487606"/>
                </a:cubicBezTo>
                <a:lnTo>
                  <a:pt x="13660" y="1446663"/>
                </a:lnTo>
                <a:lnTo>
                  <a:pt x="54603" y="1419367"/>
                </a:lnTo>
                <a:lnTo>
                  <a:pt x="13660" y="140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5081" name="TextBox 4107"/>
          <p:cNvSpPr txBox="1">
            <a:spLocks noChangeArrowheads="1"/>
          </p:cNvSpPr>
          <p:nvPr/>
        </p:nvSpPr>
        <p:spPr bwMode="auto">
          <a:xfrm>
            <a:off x="6902450" y="4543425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Peripheral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en-US" sz="1600" b="1">
                <a:solidFill>
                  <a:srgbClr val="000000"/>
                </a:solidFill>
              </a:rPr>
              <a:t> blood</a:t>
            </a:r>
            <a:endParaRPr lang="en-CA" altLang="en-US" sz="1600" b="1">
              <a:solidFill>
                <a:srgbClr val="000000"/>
              </a:solidFill>
            </a:endParaRPr>
          </a:p>
        </p:txBody>
      </p:sp>
      <p:cxnSp>
        <p:nvCxnSpPr>
          <p:cNvPr id="45082" name="Straight Arrow Connector 4110"/>
          <p:cNvCxnSpPr>
            <a:cxnSpLocks noChangeShapeType="1"/>
            <a:stCxn id="45081" idx="0"/>
          </p:cNvCxnSpPr>
          <p:nvPr/>
        </p:nvCxnSpPr>
        <p:spPr bwMode="auto">
          <a:xfrm flipV="1">
            <a:off x="7496176" y="4311651"/>
            <a:ext cx="593725" cy="231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3" name="Straight Connector 2"/>
          <p:cNvCxnSpPr>
            <a:cxnSpLocks noChangeShapeType="1"/>
          </p:cNvCxnSpPr>
          <p:nvPr/>
        </p:nvCxnSpPr>
        <p:spPr bwMode="auto">
          <a:xfrm>
            <a:off x="4789489" y="6232525"/>
            <a:ext cx="2689225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948239" y="6194425"/>
            <a:ext cx="2390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2000" b="1" i="1" dirty="0">
                <a:solidFill>
                  <a:srgbClr val="808080">
                    <a:lumMod val="75000"/>
                  </a:srgbClr>
                </a:solidFill>
              </a:rPr>
              <a:t>cellular </a:t>
            </a:r>
            <a:r>
              <a:rPr lang="fr-CA" sz="2000" b="1" i="1" dirty="0" err="1">
                <a:solidFill>
                  <a:srgbClr val="808080">
                    <a:lumMod val="75000"/>
                  </a:srgbClr>
                </a:solidFill>
              </a:rPr>
              <a:t>reservoirs</a:t>
            </a:r>
            <a:endParaRPr lang="en-CA" sz="2000" b="1" i="1" dirty="0">
              <a:solidFill>
                <a:srgbClr val="808080">
                  <a:lumMod val="75000"/>
                </a:srgbClr>
              </a:solidFill>
            </a:endParaRPr>
          </a:p>
        </p:txBody>
      </p:sp>
      <p:cxnSp>
        <p:nvCxnSpPr>
          <p:cNvPr id="45085" name="Straight Connector 531"/>
          <p:cNvCxnSpPr>
            <a:cxnSpLocks noChangeShapeType="1"/>
          </p:cNvCxnSpPr>
          <p:nvPr/>
        </p:nvCxnSpPr>
        <p:spPr bwMode="auto">
          <a:xfrm>
            <a:off x="7708901" y="6232525"/>
            <a:ext cx="2576513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670800" y="6194425"/>
            <a:ext cx="2832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2000" b="1" i="1" dirty="0" err="1">
                <a:solidFill>
                  <a:srgbClr val="808080">
                    <a:lumMod val="75000"/>
                  </a:srgbClr>
                </a:solidFill>
              </a:rPr>
              <a:t>anatomical</a:t>
            </a:r>
            <a:r>
              <a:rPr lang="fr-CA" sz="2000" b="1" i="1" dirty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fr-CA" sz="2000" b="1" i="1" dirty="0" err="1">
                <a:solidFill>
                  <a:srgbClr val="808080">
                    <a:lumMod val="75000"/>
                  </a:srgbClr>
                </a:solidFill>
              </a:rPr>
              <a:t>reservoirs</a:t>
            </a:r>
            <a:endParaRPr lang="en-CA" sz="2000" b="1" i="1" dirty="0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4536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CanCURE</a:t>
            </a:r>
            <a:r>
              <a:rPr lang="en-US" sz="4400" dirty="0" smtClean="0"/>
              <a:t> Team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1" y="999742"/>
            <a:ext cx="9802192" cy="49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741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CanCURE</a:t>
            </a:r>
            <a:r>
              <a:rPr lang="en-US" sz="4400" dirty="0" smtClean="0"/>
              <a:t> Scientific Program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09600" y="2105685"/>
            <a:ext cx="10509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 smtClean="0">
                <a:latin typeface="Franklin Gothic Book" panose="020B0503020102020204" pitchFamily="34" charset="0"/>
              </a:rPr>
              <a:t>Focuses on investigating the </a:t>
            </a:r>
            <a:r>
              <a:rPr lang="en-CA" sz="3600" dirty="0">
                <a:latin typeface="Franklin Gothic Book" panose="020B0503020102020204" pitchFamily="34" charset="0"/>
              </a:rPr>
              <a:t>direct and indirect contribution of myeloid cells to HIV persistence </a:t>
            </a:r>
            <a:r>
              <a:rPr lang="en-CA" sz="3600" dirty="0" smtClean="0">
                <a:latin typeface="Franklin Gothic Book" panose="020B0503020102020204" pitchFamily="34" charset="0"/>
              </a:rPr>
              <a:t>during </a:t>
            </a:r>
            <a:r>
              <a:rPr lang="en-CA" sz="3600" dirty="0">
                <a:latin typeface="Franklin Gothic Book" panose="020B0503020102020204" pitchFamily="34" charset="0"/>
              </a:rPr>
              <a:t>ART and </a:t>
            </a:r>
            <a:r>
              <a:rPr lang="en-CA" sz="3600" dirty="0" smtClean="0">
                <a:latin typeface="Franklin Gothic Book" panose="020B0503020102020204" pitchFamily="34" charset="0"/>
              </a:rPr>
              <a:t>developing strategies to achieve stable remission of HIV</a:t>
            </a:r>
            <a:endParaRPr lang="en-CA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1_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2_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1283</Words>
  <Application>Microsoft Office PowerPoint</Application>
  <PresentationFormat>Widescreen</PresentationFormat>
  <Paragraphs>293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Aharoni</vt:lpstr>
      <vt:lpstr>Arial</vt:lpstr>
      <vt:lpstr>Arial   </vt:lpstr>
      <vt:lpstr>Calibri</vt:lpstr>
      <vt:lpstr>Calibri Light</vt:lpstr>
      <vt:lpstr>Century Gothic</vt:lpstr>
      <vt:lpstr>Franklin Gothic Book</vt:lpstr>
      <vt:lpstr>Raleway</vt:lpstr>
      <vt:lpstr>Wingdings</vt:lpstr>
      <vt:lpstr>AIDS 2016_Template</vt:lpstr>
      <vt:lpstr>1_AIDS 2016_Template</vt:lpstr>
      <vt:lpstr>2_AIDS 2016_Template</vt:lpstr>
      <vt:lpstr>Default Design</vt:lpstr>
      <vt:lpstr>Office Theme</vt:lpstr>
      <vt:lpstr>4_Office Theme</vt:lpstr>
      <vt:lpstr>Prism 6</vt:lpstr>
      <vt:lpstr>Targeting the interplay between myeloid cells and CD4+ T-Cells for HIV cure</vt:lpstr>
      <vt:lpstr>Disclosure</vt:lpstr>
      <vt:lpstr>The persistent latent HIV reservoir </vt:lpstr>
      <vt:lpstr>Cellular reservoirs</vt:lpstr>
      <vt:lpstr>Cellular Reservoirs</vt:lpstr>
      <vt:lpstr>Pathways to HIV cure  </vt:lpstr>
      <vt:lpstr>Anatomic Sites of HIV Persistence</vt:lpstr>
      <vt:lpstr>CanCURE Team</vt:lpstr>
      <vt:lpstr>CanCURE Scientific Program </vt:lpstr>
      <vt:lpstr>End-of-life HIV research</vt:lpstr>
      <vt:lpstr>Participant</vt:lpstr>
      <vt:lpstr>Methodology</vt:lpstr>
      <vt:lpstr>HIV DNA in gut, lymph nodes and other organs</vt:lpstr>
      <vt:lpstr>HIV RNA in gut, lymph nodes, and other organs</vt:lpstr>
      <vt:lpstr>HIV DNA Scope in the lymph node</vt:lpstr>
      <vt:lpstr>Expanded clones in the reservoir</vt:lpstr>
      <vt:lpstr>   Understanding the mechanisms at play during interactions between antigen presenting cells of myeloid lineages, and CD4+ T cells that favor the establishment and maintenance of VR in CD4+ Tm cells is paramount to devise strategies to reduce HIV reservoirs </vt:lpstr>
      <vt:lpstr>S. aureus promotes RALDH2 activity in MDDC and a CCR5+ITGβ7+ phenotype in co-cultured CD4+ T-cells </vt:lpstr>
      <vt:lpstr>MDDC trans infect S. aureus-specific CD4+ T-cells  via a RALDH2/retinoic acid-dependent mechanism </vt:lpstr>
      <vt:lpstr>PowerPoint Presentation</vt:lpstr>
      <vt:lpstr>Shock and Kill approach</vt:lpstr>
      <vt:lpstr>Enhancing the recognition and elimination of latently infected T cells by targeting  HIV Nef</vt:lpstr>
      <vt:lpstr>PowerPoint Presentation</vt:lpstr>
      <vt:lpstr>PowerPoint Presentation</vt:lpstr>
      <vt:lpstr>PowerPoint Presentation</vt:lpstr>
      <vt:lpstr>PowerPoint Presentation</vt:lpstr>
      <vt:lpstr>Nef blockade results in greater elimination of latently HIV-infected CD4+ T cells  </vt:lpstr>
      <vt:lpstr>Dualdosing with Nef inhibitors eliminated the majority of latently HIV1-infected CD4+ T cells.</vt:lpstr>
      <vt:lpstr>Acknowledgements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Cohen Eric A.</dc:creator>
  <cp:lastModifiedBy>Cohen Eric A.</cp:lastModifiedBy>
  <cp:revision>218</cp:revision>
  <dcterms:created xsi:type="dcterms:W3CDTF">2019-06-17T18:28:56Z</dcterms:created>
  <dcterms:modified xsi:type="dcterms:W3CDTF">2019-07-22T12:25:24Z</dcterms:modified>
</cp:coreProperties>
</file>